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6" r:id="rId3"/>
    <p:sldId id="257" r:id="rId4"/>
    <p:sldId id="258" r:id="rId5"/>
    <p:sldId id="259" r:id="rId6"/>
    <p:sldId id="260" r:id="rId7"/>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2A9F4B18-95A1-491D-BEA3-F2A4B17D83DB}" type="datetimeFigureOut">
              <a:rPr lang="es-CO" smtClean="0"/>
              <a:t>04/05/2013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B750714-D239-4084-9FC4-4FE2038A49A0}" type="slidenum">
              <a:rPr lang="es-CO" smtClean="0"/>
              <a:t>‹Nº›</a:t>
            </a:fld>
            <a:endParaRPr lang="es-CO"/>
          </a:p>
        </p:txBody>
      </p:sp>
    </p:spTree>
    <p:extLst>
      <p:ext uri="{BB962C8B-B14F-4D97-AF65-F5344CB8AC3E}">
        <p14:creationId xmlns:p14="http://schemas.microsoft.com/office/powerpoint/2010/main" val="3982344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2A9F4B18-95A1-491D-BEA3-F2A4B17D83DB}" type="datetimeFigureOut">
              <a:rPr lang="es-CO" smtClean="0"/>
              <a:t>04/05/2013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B750714-D239-4084-9FC4-4FE2038A49A0}" type="slidenum">
              <a:rPr lang="es-CO" smtClean="0"/>
              <a:t>‹Nº›</a:t>
            </a:fld>
            <a:endParaRPr lang="es-CO"/>
          </a:p>
        </p:txBody>
      </p:sp>
    </p:spTree>
    <p:extLst>
      <p:ext uri="{BB962C8B-B14F-4D97-AF65-F5344CB8AC3E}">
        <p14:creationId xmlns:p14="http://schemas.microsoft.com/office/powerpoint/2010/main" val="705025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2A9F4B18-95A1-491D-BEA3-F2A4B17D83DB}" type="datetimeFigureOut">
              <a:rPr lang="es-CO" smtClean="0"/>
              <a:t>04/05/2013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B750714-D239-4084-9FC4-4FE2038A49A0}" type="slidenum">
              <a:rPr lang="es-CO" smtClean="0"/>
              <a:t>‹Nº›</a:t>
            </a:fld>
            <a:endParaRPr lang="es-CO"/>
          </a:p>
        </p:txBody>
      </p:sp>
    </p:spTree>
    <p:extLst>
      <p:ext uri="{BB962C8B-B14F-4D97-AF65-F5344CB8AC3E}">
        <p14:creationId xmlns:p14="http://schemas.microsoft.com/office/powerpoint/2010/main" val="1369927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2A9F4B18-95A1-491D-BEA3-F2A4B17D83DB}" type="datetimeFigureOut">
              <a:rPr lang="es-CO" smtClean="0"/>
              <a:t>04/05/2013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B750714-D239-4084-9FC4-4FE2038A49A0}" type="slidenum">
              <a:rPr lang="es-CO" smtClean="0"/>
              <a:t>‹Nº›</a:t>
            </a:fld>
            <a:endParaRPr lang="es-CO"/>
          </a:p>
        </p:txBody>
      </p:sp>
    </p:spTree>
    <p:extLst>
      <p:ext uri="{BB962C8B-B14F-4D97-AF65-F5344CB8AC3E}">
        <p14:creationId xmlns:p14="http://schemas.microsoft.com/office/powerpoint/2010/main" val="3876368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A9F4B18-95A1-491D-BEA3-F2A4B17D83DB}" type="datetimeFigureOut">
              <a:rPr lang="es-CO" smtClean="0"/>
              <a:t>04/05/2013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B750714-D239-4084-9FC4-4FE2038A49A0}" type="slidenum">
              <a:rPr lang="es-CO" smtClean="0"/>
              <a:t>‹Nº›</a:t>
            </a:fld>
            <a:endParaRPr lang="es-CO"/>
          </a:p>
        </p:txBody>
      </p:sp>
    </p:spTree>
    <p:extLst>
      <p:ext uri="{BB962C8B-B14F-4D97-AF65-F5344CB8AC3E}">
        <p14:creationId xmlns:p14="http://schemas.microsoft.com/office/powerpoint/2010/main" val="2926990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2A9F4B18-95A1-491D-BEA3-F2A4B17D83DB}" type="datetimeFigureOut">
              <a:rPr lang="es-CO" smtClean="0"/>
              <a:t>04/05/2013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BB750714-D239-4084-9FC4-4FE2038A49A0}" type="slidenum">
              <a:rPr lang="es-CO" smtClean="0"/>
              <a:t>‹Nº›</a:t>
            </a:fld>
            <a:endParaRPr lang="es-CO"/>
          </a:p>
        </p:txBody>
      </p:sp>
    </p:spTree>
    <p:extLst>
      <p:ext uri="{BB962C8B-B14F-4D97-AF65-F5344CB8AC3E}">
        <p14:creationId xmlns:p14="http://schemas.microsoft.com/office/powerpoint/2010/main" val="1990419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2A9F4B18-95A1-491D-BEA3-F2A4B17D83DB}" type="datetimeFigureOut">
              <a:rPr lang="es-CO" smtClean="0"/>
              <a:t>04/05/2013</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BB750714-D239-4084-9FC4-4FE2038A49A0}" type="slidenum">
              <a:rPr lang="es-CO" smtClean="0"/>
              <a:t>‹Nº›</a:t>
            </a:fld>
            <a:endParaRPr lang="es-CO"/>
          </a:p>
        </p:txBody>
      </p:sp>
    </p:spTree>
    <p:extLst>
      <p:ext uri="{BB962C8B-B14F-4D97-AF65-F5344CB8AC3E}">
        <p14:creationId xmlns:p14="http://schemas.microsoft.com/office/powerpoint/2010/main" val="140927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2A9F4B18-95A1-491D-BEA3-F2A4B17D83DB}" type="datetimeFigureOut">
              <a:rPr lang="es-CO" smtClean="0"/>
              <a:t>04/05/2013</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BB750714-D239-4084-9FC4-4FE2038A49A0}" type="slidenum">
              <a:rPr lang="es-CO" smtClean="0"/>
              <a:t>‹Nº›</a:t>
            </a:fld>
            <a:endParaRPr lang="es-CO"/>
          </a:p>
        </p:txBody>
      </p:sp>
    </p:spTree>
    <p:extLst>
      <p:ext uri="{BB962C8B-B14F-4D97-AF65-F5344CB8AC3E}">
        <p14:creationId xmlns:p14="http://schemas.microsoft.com/office/powerpoint/2010/main" val="310131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A9F4B18-95A1-491D-BEA3-F2A4B17D83DB}" type="datetimeFigureOut">
              <a:rPr lang="es-CO" smtClean="0"/>
              <a:t>04/05/2013</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BB750714-D239-4084-9FC4-4FE2038A49A0}" type="slidenum">
              <a:rPr lang="es-CO" smtClean="0"/>
              <a:t>‹Nº›</a:t>
            </a:fld>
            <a:endParaRPr lang="es-CO"/>
          </a:p>
        </p:txBody>
      </p:sp>
    </p:spTree>
    <p:extLst>
      <p:ext uri="{BB962C8B-B14F-4D97-AF65-F5344CB8AC3E}">
        <p14:creationId xmlns:p14="http://schemas.microsoft.com/office/powerpoint/2010/main" val="3733845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A9F4B18-95A1-491D-BEA3-F2A4B17D83DB}" type="datetimeFigureOut">
              <a:rPr lang="es-CO" smtClean="0"/>
              <a:t>04/05/2013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BB750714-D239-4084-9FC4-4FE2038A49A0}" type="slidenum">
              <a:rPr lang="es-CO" smtClean="0"/>
              <a:t>‹Nº›</a:t>
            </a:fld>
            <a:endParaRPr lang="es-CO"/>
          </a:p>
        </p:txBody>
      </p:sp>
    </p:spTree>
    <p:extLst>
      <p:ext uri="{BB962C8B-B14F-4D97-AF65-F5344CB8AC3E}">
        <p14:creationId xmlns:p14="http://schemas.microsoft.com/office/powerpoint/2010/main" val="2746772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A9F4B18-95A1-491D-BEA3-F2A4B17D83DB}" type="datetimeFigureOut">
              <a:rPr lang="es-CO" smtClean="0"/>
              <a:t>04/05/2013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BB750714-D239-4084-9FC4-4FE2038A49A0}" type="slidenum">
              <a:rPr lang="es-CO" smtClean="0"/>
              <a:t>‹Nº›</a:t>
            </a:fld>
            <a:endParaRPr lang="es-CO"/>
          </a:p>
        </p:txBody>
      </p:sp>
    </p:spTree>
    <p:extLst>
      <p:ext uri="{BB962C8B-B14F-4D97-AF65-F5344CB8AC3E}">
        <p14:creationId xmlns:p14="http://schemas.microsoft.com/office/powerpoint/2010/main" val="3699106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2000"/>
            <a:lum/>
          </a:blip>
          <a:srcRect/>
          <a:stretch>
            <a:fillRect l="-7000" r="-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9F4B18-95A1-491D-BEA3-F2A4B17D83DB}" type="datetimeFigureOut">
              <a:rPr lang="es-CO" smtClean="0"/>
              <a:t>04/05/2013</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750714-D239-4084-9FC4-4FE2038A49A0}" type="slidenum">
              <a:rPr lang="es-CO" smtClean="0"/>
              <a:t>‹Nº›</a:t>
            </a:fld>
            <a:endParaRPr lang="es-CO"/>
          </a:p>
        </p:txBody>
      </p:sp>
    </p:spTree>
    <p:extLst>
      <p:ext uri="{BB962C8B-B14F-4D97-AF65-F5344CB8AC3E}">
        <p14:creationId xmlns:p14="http://schemas.microsoft.com/office/powerpoint/2010/main" val="3196807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548680"/>
            <a:ext cx="7772400" cy="1470025"/>
          </a:xfrm>
        </p:spPr>
        <p:txBody>
          <a:bodyPr>
            <a:normAutofit/>
          </a:bodyPr>
          <a:lstStyle/>
          <a:p>
            <a:r>
              <a:rPr lang="es-CO" sz="4800" b="1" dirty="0" smtClean="0"/>
              <a:t>EL DIARIO DE CAMPO</a:t>
            </a:r>
            <a:endParaRPr lang="es-CO" sz="4800" b="1" dirty="0"/>
          </a:p>
        </p:txBody>
      </p:sp>
      <p:sp>
        <p:nvSpPr>
          <p:cNvPr id="3" name="2 Subtítulo"/>
          <p:cNvSpPr>
            <a:spLocks noGrp="1"/>
          </p:cNvSpPr>
          <p:nvPr>
            <p:ph type="subTitle" idx="1"/>
          </p:nvPr>
        </p:nvSpPr>
        <p:spPr>
          <a:xfrm>
            <a:off x="1187624" y="1988840"/>
            <a:ext cx="7128792" cy="4104456"/>
          </a:xfrm>
        </p:spPr>
        <p:txBody>
          <a:bodyPr>
            <a:noAutofit/>
          </a:bodyPr>
          <a:lstStyle/>
          <a:p>
            <a:pPr algn="just"/>
            <a:r>
              <a:rPr lang="es-CO" sz="2800" b="1" dirty="0" smtClean="0">
                <a:solidFill>
                  <a:srgbClr val="FF0000"/>
                </a:solidFill>
              </a:rPr>
              <a:t>Es un cuaderno donde se registra todo lo observado durante la investigación. </a:t>
            </a:r>
            <a:r>
              <a:rPr lang="es-CO" sz="2800" b="1" dirty="0">
                <a:solidFill>
                  <a:srgbClr val="FF0000"/>
                </a:solidFill>
              </a:rPr>
              <a:t>l diario de campo es un instrumento utilizado por los investigadores para registrar aquellos hechos que son susceptibles de ser interpretados. En este sentido, el diario de campo es una herramienta que permite sistematizar las experiencias para luego analizar los resultados.</a:t>
            </a:r>
            <a:br>
              <a:rPr lang="es-CO" sz="2800" b="1" dirty="0">
                <a:solidFill>
                  <a:srgbClr val="FF0000"/>
                </a:solidFill>
              </a:rPr>
            </a:br>
            <a:endParaRPr lang="es-CO" sz="2400" b="1" dirty="0">
              <a:solidFill>
                <a:srgbClr val="FF0000"/>
              </a:solidFill>
            </a:endParaRPr>
          </a:p>
        </p:txBody>
      </p:sp>
    </p:spTree>
    <p:extLst>
      <p:ext uri="{BB962C8B-B14F-4D97-AF65-F5344CB8AC3E}">
        <p14:creationId xmlns:p14="http://schemas.microsoft.com/office/powerpoint/2010/main" val="1649380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1484784"/>
            <a:ext cx="7920880" cy="3672408"/>
          </a:xfrm>
        </p:spPr>
        <p:txBody>
          <a:bodyPr>
            <a:noAutofit/>
          </a:bodyPr>
          <a:lstStyle/>
          <a:p>
            <a:r>
              <a:rPr lang="es-CO" sz="5400" b="1" dirty="0" smtClean="0"/>
              <a:t>¿CÓMO HACER UN DIARIO DE CAMPO?</a:t>
            </a:r>
            <a:endParaRPr lang="es-CO" sz="5400" b="1" dirty="0"/>
          </a:p>
        </p:txBody>
      </p:sp>
    </p:spTree>
    <p:extLst>
      <p:ext uri="{BB962C8B-B14F-4D97-AF65-F5344CB8AC3E}">
        <p14:creationId xmlns:p14="http://schemas.microsoft.com/office/powerpoint/2010/main" val="1914352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smtClean="0">
                <a:effectLst/>
              </a:rPr>
              <a:t>Pasos</a:t>
            </a:r>
            <a:endParaRPr lang="es-CO" dirty="0"/>
          </a:p>
        </p:txBody>
      </p:sp>
      <p:sp>
        <p:nvSpPr>
          <p:cNvPr id="3" name="2 Marcador de contenido"/>
          <p:cNvSpPr>
            <a:spLocks noGrp="1"/>
          </p:cNvSpPr>
          <p:nvPr>
            <p:ph idx="1"/>
          </p:nvPr>
        </p:nvSpPr>
        <p:spPr>
          <a:xfrm>
            <a:off x="457200" y="1268760"/>
            <a:ext cx="8229600" cy="4857403"/>
          </a:xfrm>
        </p:spPr>
        <p:txBody>
          <a:bodyPr>
            <a:normAutofit fontScale="62500" lnSpcReduction="20000"/>
          </a:bodyPr>
          <a:lstStyle/>
          <a:p>
            <a:pPr marL="514350" indent="-514350">
              <a:buAutoNum type="arabicPeriod"/>
            </a:pPr>
            <a:r>
              <a:rPr lang="es-CO" sz="3400" b="1" dirty="0" smtClean="0">
                <a:effectLst/>
              </a:rPr>
              <a:t>Empieza realizando una observación general</a:t>
            </a:r>
            <a:r>
              <a:rPr lang="es-CO" sz="3400" dirty="0" smtClean="0">
                <a:effectLst/>
              </a:rPr>
              <a:t>. </a:t>
            </a:r>
          </a:p>
          <a:p>
            <a:pPr marL="514350" indent="-514350">
              <a:buAutoNum type="arabicPeriod"/>
            </a:pPr>
            <a:endParaRPr lang="es-CO" sz="3400" dirty="0" smtClean="0">
              <a:effectLst/>
            </a:endParaRPr>
          </a:p>
          <a:p>
            <a:pPr marL="0" indent="0">
              <a:buNone/>
            </a:pPr>
            <a:r>
              <a:rPr lang="es-CO" sz="3400" dirty="0" smtClean="0"/>
              <a:t>2.      </a:t>
            </a:r>
            <a:r>
              <a:rPr lang="es-CO" sz="3400" b="1" dirty="0" smtClean="0">
                <a:effectLst/>
              </a:rPr>
              <a:t>Registra todo lo que veas en tu observación </a:t>
            </a:r>
            <a:endParaRPr lang="es-CO" sz="3400" dirty="0" smtClean="0">
              <a:effectLst/>
            </a:endParaRPr>
          </a:p>
          <a:p>
            <a:pPr lvl="1"/>
            <a:r>
              <a:rPr lang="es-CO" sz="3400" dirty="0" smtClean="0">
                <a:effectLst/>
              </a:rPr>
              <a:t>Realiza una observación detallada, todo lo que observes tiene que ser registrado en el momento. </a:t>
            </a:r>
          </a:p>
          <a:p>
            <a:pPr lvl="1"/>
            <a:r>
              <a:rPr lang="es-CO" sz="3400" dirty="0" smtClean="0">
                <a:effectLst/>
              </a:rPr>
              <a:t>Escribe el día y la hora del momento de la observación. </a:t>
            </a:r>
          </a:p>
          <a:p>
            <a:pPr marL="0" indent="0">
              <a:buNone/>
            </a:pPr>
            <a:r>
              <a:rPr lang="es-CO" sz="3400" b="1" dirty="0" smtClean="0">
                <a:effectLst/>
              </a:rPr>
              <a:t>3. Observa todos los diferentes aspectos que caracterizan a la población, personas, o persona que se objetó de tu investigación</a:t>
            </a:r>
            <a:r>
              <a:rPr lang="es-CO" sz="3400" dirty="0" smtClean="0">
                <a:effectLst/>
              </a:rPr>
              <a:t>. </a:t>
            </a:r>
          </a:p>
          <a:p>
            <a:pPr marL="0" indent="0">
              <a:buNone/>
            </a:pPr>
            <a:endParaRPr lang="es-CO" sz="3400" dirty="0"/>
          </a:p>
          <a:p>
            <a:pPr marL="0" indent="0">
              <a:buNone/>
            </a:pPr>
            <a:r>
              <a:rPr lang="es-CO" sz="3400" dirty="0" smtClean="0">
                <a:effectLst/>
              </a:rPr>
              <a:t>4. </a:t>
            </a:r>
            <a:r>
              <a:rPr lang="es-CO" sz="3400" b="1" dirty="0" smtClean="0">
                <a:effectLst/>
              </a:rPr>
              <a:t>Escribe todo lo que observas (acciones, olores, sonidos, clima, </a:t>
            </a:r>
            <a:r>
              <a:rPr lang="es-CO" sz="3400" b="1" dirty="0" err="1" smtClean="0">
                <a:effectLst/>
              </a:rPr>
              <a:t>etc</a:t>
            </a:r>
            <a:r>
              <a:rPr lang="es-CO" sz="3400" b="1" dirty="0" smtClean="0">
                <a:effectLst/>
              </a:rPr>
              <a:t>)</a:t>
            </a:r>
            <a:r>
              <a:rPr lang="es-CO" sz="3400" dirty="0" smtClean="0">
                <a:effectLst/>
              </a:rPr>
              <a:t>.</a:t>
            </a:r>
          </a:p>
          <a:p>
            <a:pPr marL="0" indent="0">
              <a:buNone/>
            </a:pPr>
            <a:r>
              <a:rPr lang="es-CO" sz="3400" dirty="0" smtClean="0">
                <a:effectLst/>
              </a:rPr>
              <a:t> </a:t>
            </a:r>
          </a:p>
          <a:p>
            <a:pPr marL="0" indent="0">
              <a:buNone/>
            </a:pPr>
            <a:r>
              <a:rPr lang="es-CO" sz="3400" dirty="0" smtClean="0"/>
              <a:t>5. </a:t>
            </a:r>
            <a:r>
              <a:rPr lang="es-CO" sz="3400" b="1" dirty="0" smtClean="0">
                <a:effectLst/>
              </a:rPr>
              <a:t>Describe las impresiones que estas percepciones te causan</a:t>
            </a:r>
            <a:r>
              <a:rPr lang="es-CO" sz="3400" dirty="0" smtClean="0">
                <a:effectLst/>
              </a:rPr>
              <a:t>. </a:t>
            </a:r>
          </a:p>
          <a:p>
            <a:pPr marL="0" indent="0">
              <a:buNone/>
            </a:pPr>
            <a:endParaRPr lang="es-CO" sz="3400" dirty="0" smtClean="0">
              <a:effectLst/>
            </a:endParaRPr>
          </a:p>
          <a:p>
            <a:pPr marL="0" indent="0">
              <a:buNone/>
            </a:pPr>
            <a:r>
              <a:rPr lang="es-CO" sz="3400" dirty="0" smtClean="0"/>
              <a:t>6. </a:t>
            </a:r>
            <a:r>
              <a:rPr lang="es-CO" sz="3400" b="1" dirty="0" smtClean="0">
                <a:effectLst/>
              </a:rPr>
              <a:t>Describe las conclusiones a las que puedes llegar a partir de estas impresiones</a:t>
            </a:r>
            <a:r>
              <a:rPr lang="es-CO" sz="3400" dirty="0" smtClean="0">
                <a:effectLst/>
              </a:rPr>
              <a:t>. </a:t>
            </a:r>
          </a:p>
          <a:p>
            <a:pPr marL="0" indent="0">
              <a:buNone/>
            </a:pPr>
            <a:endParaRPr lang="es-CO" dirty="0"/>
          </a:p>
        </p:txBody>
      </p:sp>
    </p:spTree>
    <p:extLst>
      <p:ext uri="{BB962C8B-B14F-4D97-AF65-F5344CB8AC3E}">
        <p14:creationId xmlns:p14="http://schemas.microsoft.com/office/powerpoint/2010/main" val="2595963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577483"/>
          </a:xfrm>
        </p:spPr>
        <p:txBody>
          <a:bodyPr>
            <a:normAutofit fontScale="62500" lnSpcReduction="20000"/>
          </a:bodyPr>
          <a:lstStyle/>
          <a:p>
            <a:pPr marL="0" indent="0">
              <a:buNone/>
            </a:pPr>
            <a:r>
              <a:rPr lang="es-CO" dirty="0" smtClean="0"/>
              <a:t>7. </a:t>
            </a:r>
            <a:r>
              <a:rPr lang="es-CO" b="1" dirty="0" smtClean="0">
                <a:effectLst/>
              </a:rPr>
              <a:t>Diferencia entre los elementos específicos de estudio y los elementos generales</a:t>
            </a:r>
            <a:r>
              <a:rPr lang="es-CO" dirty="0" smtClean="0">
                <a:effectLst/>
              </a:rPr>
              <a:t>. </a:t>
            </a:r>
          </a:p>
          <a:p>
            <a:pPr marL="0" indent="0">
              <a:buNone/>
            </a:pPr>
            <a:endParaRPr lang="es-CO" dirty="0"/>
          </a:p>
          <a:p>
            <a:pPr marL="0" indent="0">
              <a:buNone/>
            </a:pPr>
            <a:r>
              <a:rPr lang="es-CO" dirty="0" smtClean="0">
                <a:effectLst/>
              </a:rPr>
              <a:t>8. </a:t>
            </a:r>
            <a:r>
              <a:rPr lang="es-CO" b="1" dirty="0" smtClean="0">
                <a:effectLst/>
              </a:rPr>
              <a:t>Describe las conclusiones a las que puedes llegar a partir de las conclusiones</a:t>
            </a:r>
            <a:r>
              <a:rPr lang="es-CO" dirty="0" smtClean="0">
                <a:effectLst/>
              </a:rPr>
              <a:t>. </a:t>
            </a:r>
          </a:p>
          <a:p>
            <a:pPr marL="0" indent="0">
              <a:buNone/>
            </a:pPr>
            <a:endParaRPr lang="es-CO" dirty="0"/>
          </a:p>
          <a:p>
            <a:pPr marL="0" indent="0">
              <a:buNone/>
            </a:pPr>
            <a:r>
              <a:rPr lang="es-CO" dirty="0" smtClean="0">
                <a:effectLst/>
              </a:rPr>
              <a:t>9.  </a:t>
            </a:r>
            <a:r>
              <a:rPr lang="es-CO" b="1" dirty="0" smtClean="0">
                <a:effectLst/>
              </a:rPr>
              <a:t>Tus notas son cruciales para el resultado final, ten mucho cuidado con la redacción</a:t>
            </a:r>
            <a:r>
              <a:rPr lang="es-CO" dirty="0" smtClean="0">
                <a:effectLst/>
              </a:rPr>
              <a:t>. Que sea lo más correcta y fiel con la observación que realizaste .</a:t>
            </a:r>
          </a:p>
          <a:p>
            <a:pPr marL="0" indent="0">
              <a:buNone/>
            </a:pPr>
            <a:endParaRPr lang="es-CO" dirty="0"/>
          </a:p>
          <a:p>
            <a:pPr marL="0" indent="0">
              <a:buNone/>
            </a:pPr>
            <a:r>
              <a:rPr lang="es-CO" dirty="0" smtClean="0">
                <a:effectLst/>
              </a:rPr>
              <a:t>10. </a:t>
            </a:r>
            <a:r>
              <a:rPr lang="es-CO" b="1" dirty="0" smtClean="0">
                <a:effectLst/>
              </a:rPr>
              <a:t>Tienes que tener claro que escribir, cuando y como</a:t>
            </a:r>
            <a:r>
              <a:rPr lang="es-CO" dirty="0" smtClean="0">
                <a:effectLst/>
              </a:rPr>
              <a:t>. </a:t>
            </a:r>
          </a:p>
          <a:p>
            <a:pPr marL="0" indent="0">
              <a:buNone/>
            </a:pPr>
            <a:endParaRPr lang="es-CO" dirty="0"/>
          </a:p>
          <a:p>
            <a:pPr marL="0" indent="0">
              <a:buNone/>
            </a:pPr>
            <a:r>
              <a:rPr lang="es-CO" dirty="0" smtClean="0">
                <a:effectLst/>
              </a:rPr>
              <a:t>11. </a:t>
            </a:r>
            <a:r>
              <a:rPr lang="es-CO" b="1" dirty="0" smtClean="0">
                <a:effectLst/>
              </a:rPr>
              <a:t>Anota los periodos de observación cronológicamente para tener coherencia y tener un informe fidedigno y eficaz</a:t>
            </a:r>
            <a:r>
              <a:rPr lang="es-CO" dirty="0" smtClean="0">
                <a:effectLst/>
              </a:rPr>
              <a:t>. </a:t>
            </a:r>
          </a:p>
          <a:p>
            <a:pPr marL="0" indent="0">
              <a:buNone/>
            </a:pPr>
            <a:endParaRPr lang="es-CO" dirty="0"/>
          </a:p>
          <a:p>
            <a:pPr marL="0" indent="0">
              <a:buNone/>
            </a:pPr>
            <a:r>
              <a:rPr lang="es-CO" dirty="0" smtClean="0">
                <a:effectLst/>
              </a:rPr>
              <a:t>12. </a:t>
            </a:r>
            <a:r>
              <a:rPr lang="es-CO" b="1" dirty="0" smtClean="0">
                <a:effectLst/>
              </a:rPr>
              <a:t>El diario de campo es personal</a:t>
            </a:r>
            <a:r>
              <a:rPr lang="es-CO" dirty="0" smtClean="0">
                <a:effectLst/>
              </a:rPr>
              <a:t>. </a:t>
            </a:r>
          </a:p>
          <a:p>
            <a:pPr lvl="1"/>
            <a:r>
              <a:rPr lang="es-CO" dirty="0" smtClean="0">
                <a:effectLst/>
              </a:rPr>
              <a:t>Escriba con sus propias palabras haga que tenga su estilo en la redacción. En otras palabras, el diario viene a ser su confidente y herramienta principal en su trabajo. </a:t>
            </a:r>
          </a:p>
          <a:p>
            <a:endParaRPr lang="es-CO" dirty="0"/>
          </a:p>
        </p:txBody>
      </p:sp>
    </p:spTree>
    <p:extLst>
      <p:ext uri="{BB962C8B-B14F-4D97-AF65-F5344CB8AC3E}">
        <p14:creationId xmlns:p14="http://schemas.microsoft.com/office/powerpoint/2010/main" val="1750220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smtClean="0">
                <a:effectLst/>
              </a:rPr>
              <a:t>Sugerencias</a:t>
            </a:r>
            <a:endParaRPr lang="es-CO" dirty="0"/>
          </a:p>
        </p:txBody>
      </p:sp>
      <p:sp>
        <p:nvSpPr>
          <p:cNvPr id="3" name="2 Marcador de contenido"/>
          <p:cNvSpPr>
            <a:spLocks noGrp="1"/>
          </p:cNvSpPr>
          <p:nvPr>
            <p:ph idx="1"/>
          </p:nvPr>
        </p:nvSpPr>
        <p:spPr>
          <a:xfrm>
            <a:off x="457200" y="1340768"/>
            <a:ext cx="8291264" cy="5040560"/>
          </a:xfrm>
        </p:spPr>
        <p:txBody>
          <a:bodyPr>
            <a:normAutofit fontScale="47500" lnSpcReduction="20000"/>
          </a:bodyPr>
          <a:lstStyle/>
          <a:p>
            <a:pPr algn="just"/>
            <a:r>
              <a:rPr lang="es-CO" sz="3800" dirty="0" smtClean="0">
                <a:effectLst/>
              </a:rPr>
              <a:t>Una buena idea es dividir el cuaderno en dos columnas, las observaciones a un lado y las impresiones o conclusiones en el otro.</a:t>
            </a:r>
          </a:p>
          <a:p>
            <a:pPr algn="just"/>
            <a:r>
              <a:rPr lang="es-CO" sz="3800" dirty="0" smtClean="0">
                <a:effectLst/>
              </a:rPr>
              <a:t>De ser posible, procura reunirte con tus compañeros de trabajo después de realizar el diario para compartir ideas que pueden servir como soporte en tu investigación.</a:t>
            </a:r>
          </a:p>
          <a:p>
            <a:pPr algn="just"/>
            <a:r>
              <a:rPr lang="es-CO" sz="3800" dirty="0" smtClean="0">
                <a:effectLst/>
              </a:rPr>
              <a:t>Puedes convertir el cuaderno en opciones, de forma que existan posibles soluciones para las impresiones, las conclusiones, entre otras recomendaciones que sean de tu interés.</a:t>
            </a:r>
          </a:p>
          <a:p>
            <a:pPr algn="just"/>
            <a:r>
              <a:rPr lang="es-CO" sz="3800" dirty="0" smtClean="0">
                <a:effectLst/>
              </a:rPr>
              <a:t>Siempre anota lo más rápido posible las observaciones, si lo dejas para después puede perder calidad y veracidad.</a:t>
            </a:r>
          </a:p>
          <a:p>
            <a:pPr algn="just"/>
            <a:r>
              <a:rPr lang="es-CO" sz="3800" dirty="0" smtClean="0">
                <a:effectLst/>
              </a:rPr>
              <a:t>Preocúpate de que tu entiendas tu redacción, no la hagas pensando en que otra gente la entienda, para eso está el informe final.</a:t>
            </a:r>
          </a:p>
          <a:p>
            <a:pPr algn="just"/>
            <a:r>
              <a:rPr lang="es-CO" sz="3800" dirty="0" smtClean="0">
                <a:effectLst/>
              </a:rPr>
              <a:t>Las notas también sirven para tomar notas de una entrevista, cuando el entrevistado no quiere ser grabado porque se siente nervioso u otra razón. Puede anota la entrevista en su diario de campo.</a:t>
            </a:r>
          </a:p>
          <a:p>
            <a:pPr algn="just"/>
            <a:r>
              <a:rPr lang="es-CO" sz="3800" dirty="0" smtClean="0">
                <a:effectLst/>
              </a:rPr>
              <a:t>Por la tecnología que existe estos días, tener una tableta o cuaderno electrónico como diario de campo es posible. Mientras el objetivo de tomar notas no se vea comprometido utilizar la tecnología en su favor es provechoso, incluso puede grabar sonidos e imágenes si se apoya en este tipo de tecnología.</a:t>
            </a:r>
          </a:p>
          <a:p>
            <a:pPr marL="0" indent="0" algn="just">
              <a:buNone/>
            </a:pPr>
            <a:endParaRPr lang="es-CO" dirty="0"/>
          </a:p>
        </p:txBody>
      </p:sp>
    </p:spTree>
    <p:extLst>
      <p:ext uri="{BB962C8B-B14F-4D97-AF65-F5344CB8AC3E}">
        <p14:creationId xmlns:p14="http://schemas.microsoft.com/office/powerpoint/2010/main" val="3017190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smtClean="0">
                <a:effectLst/>
              </a:rPr>
              <a:t>Advertencias</a:t>
            </a:r>
            <a:endParaRPr lang="es-CO" dirty="0"/>
          </a:p>
        </p:txBody>
      </p:sp>
      <p:sp>
        <p:nvSpPr>
          <p:cNvPr id="3" name="2 Marcador de contenido"/>
          <p:cNvSpPr>
            <a:spLocks noGrp="1"/>
          </p:cNvSpPr>
          <p:nvPr>
            <p:ph idx="1"/>
          </p:nvPr>
        </p:nvSpPr>
        <p:spPr/>
        <p:txBody>
          <a:bodyPr>
            <a:normAutofit fontScale="85000" lnSpcReduction="10000"/>
          </a:bodyPr>
          <a:lstStyle/>
          <a:p>
            <a:pPr algn="just"/>
            <a:r>
              <a:rPr lang="es-CO" dirty="0" smtClean="0">
                <a:effectLst/>
              </a:rPr>
              <a:t>Este cuaderno puede o debe ser confidencial. Revisa los objetivos que llevan a escribir este diario de campo.</a:t>
            </a:r>
          </a:p>
          <a:p>
            <a:pPr algn="just"/>
            <a:r>
              <a:rPr lang="es-CO" dirty="0" smtClean="0">
                <a:effectLst/>
              </a:rPr>
              <a:t>Es necesario registrar todo lo observado en el cuaderno en el menor tiempo posible, ya que con el paso de las horas, o incluso de los días, se olvidan aspectos muy importantes, sobre todo los más útiles, que en muchas ocasiones son los más interesantes.</a:t>
            </a:r>
          </a:p>
          <a:p>
            <a:pPr algn="just"/>
            <a:r>
              <a:rPr lang="es-CO" dirty="0" smtClean="0">
                <a:effectLst/>
              </a:rPr>
              <a:t>Siempre lleve consigo su diario de campo, nunca sabe cuando puede hacer una observación importante sobre su investigación.</a:t>
            </a:r>
          </a:p>
          <a:p>
            <a:pPr marL="0" indent="0" algn="just">
              <a:buNone/>
            </a:pPr>
            <a:endParaRPr lang="es-CO" dirty="0"/>
          </a:p>
        </p:txBody>
      </p:sp>
    </p:spTree>
    <p:extLst>
      <p:ext uri="{BB962C8B-B14F-4D97-AF65-F5344CB8AC3E}">
        <p14:creationId xmlns:p14="http://schemas.microsoft.com/office/powerpoint/2010/main" val="43613035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631</Words>
  <Application>Microsoft Office PowerPoint</Application>
  <PresentationFormat>Presentación en pantalla (4:3)</PresentationFormat>
  <Paragraphs>40</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Tema de Office</vt:lpstr>
      <vt:lpstr>EL DIARIO DE CAMPO</vt:lpstr>
      <vt:lpstr>¿CÓMO HACER UN DIARIO DE CAMPO?</vt:lpstr>
      <vt:lpstr>Pasos</vt:lpstr>
      <vt:lpstr>Presentación de PowerPoint</vt:lpstr>
      <vt:lpstr>Sugerencias</vt:lpstr>
      <vt:lpstr>Advertencias</vt:lpstr>
    </vt:vector>
  </TitlesOfParts>
  <Company>colmarco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¿CÓMO HACER UN DIARIO DE CAMPO?</dc:title>
  <dc:creator>SAMSUNG</dc:creator>
  <cp:lastModifiedBy>SAMSUNG</cp:lastModifiedBy>
  <cp:revision>3</cp:revision>
  <dcterms:created xsi:type="dcterms:W3CDTF">2013-05-04T14:21:48Z</dcterms:created>
  <dcterms:modified xsi:type="dcterms:W3CDTF">2013-05-04T14:43:53Z</dcterms:modified>
</cp:coreProperties>
</file>