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0" r:id="rId3"/>
    <p:sldId id="259" r:id="rId4"/>
    <p:sldId id="261" r:id="rId5"/>
    <p:sldId id="263" r:id="rId6"/>
    <p:sldId id="257" r:id="rId7"/>
    <p:sldId id="258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36CA5-3C37-4B94-8D9A-A2F513AD4C1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6AD4E2CE-BF16-41AE-92DB-8678D408870E}">
      <dgm:prSet phldrT="[Texto]" custT="1"/>
      <dgm:spPr/>
      <dgm:t>
        <a:bodyPr/>
        <a:lstStyle/>
        <a:p>
          <a:r>
            <a:rPr lang="es-CO" sz="2000" dirty="0" smtClean="0">
              <a:solidFill>
                <a:srgbClr val="002060"/>
              </a:solidFill>
              <a:latin typeface="Cooper Std Black" pitchFamily="18" charset="0"/>
            </a:rPr>
            <a:t>INVESTIGACIÓN</a:t>
          </a:r>
          <a:endParaRPr lang="es-CO" sz="2000" dirty="0">
            <a:solidFill>
              <a:srgbClr val="002060"/>
            </a:solidFill>
            <a:latin typeface="Cooper Std Black" pitchFamily="18" charset="0"/>
          </a:endParaRPr>
        </a:p>
      </dgm:t>
    </dgm:pt>
    <dgm:pt modelId="{54760A23-3A0E-45C4-940B-E2526ECAFF9E}" type="parTrans" cxnId="{F84886FC-66DF-4D32-8EF0-C7724799933A}">
      <dgm:prSet/>
      <dgm:spPr/>
      <dgm:t>
        <a:bodyPr/>
        <a:lstStyle/>
        <a:p>
          <a:endParaRPr lang="es-CO"/>
        </a:p>
      </dgm:t>
    </dgm:pt>
    <dgm:pt modelId="{82653921-3E42-47D9-B270-D2F0B5CDC242}" type="sibTrans" cxnId="{F84886FC-66DF-4D32-8EF0-C7724799933A}">
      <dgm:prSet/>
      <dgm:spPr/>
      <dgm:t>
        <a:bodyPr/>
        <a:lstStyle/>
        <a:p>
          <a:endParaRPr lang="es-CO"/>
        </a:p>
      </dgm:t>
    </dgm:pt>
    <dgm:pt modelId="{4637F00B-606C-4943-A908-D0E160061D8F}">
      <dgm:prSet phldrT="[Texto]" custT="1"/>
      <dgm:spPr/>
      <dgm:t>
        <a:bodyPr/>
        <a:lstStyle/>
        <a:p>
          <a:r>
            <a:rPr lang="es-CO" sz="2000" dirty="0" smtClean="0">
              <a:solidFill>
                <a:srgbClr val="002060"/>
              </a:solidFill>
              <a:latin typeface="Cooper Std Black" pitchFamily="18" charset="0"/>
            </a:rPr>
            <a:t>PRÁCTICA PEDAGÓGICA</a:t>
          </a:r>
          <a:endParaRPr lang="es-CO" sz="2000" dirty="0">
            <a:solidFill>
              <a:srgbClr val="002060"/>
            </a:solidFill>
            <a:latin typeface="Cooper Std Black" pitchFamily="18" charset="0"/>
          </a:endParaRPr>
        </a:p>
      </dgm:t>
    </dgm:pt>
    <dgm:pt modelId="{87382630-FB1C-4227-9F5C-EBBA77C37CD0}" type="parTrans" cxnId="{F1A761ED-2024-4E67-B2E6-7E26896E0952}">
      <dgm:prSet/>
      <dgm:spPr/>
      <dgm:t>
        <a:bodyPr/>
        <a:lstStyle/>
        <a:p>
          <a:endParaRPr lang="es-CO"/>
        </a:p>
      </dgm:t>
    </dgm:pt>
    <dgm:pt modelId="{9DF37A64-C88E-4586-878A-B15A56B3CA5C}" type="sibTrans" cxnId="{F1A761ED-2024-4E67-B2E6-7E26896E0952}">
      <dgm:prSet/>
      <dgm:spPr/>
      <dgm:t>
        <a:bodyPr/>
        <a:lstStyle/>
        <a:p>
          <a:endParaRPr lang="es-CO"/>
        </a:p>
      </dgm:t>
    </dgm:pt>
    <dgm:pt modelId="{257C307F-6177-4FE0-9691-987AE24868F9}">
      <dgm:prSet phldrT="[Texto]" custT="1"/>
      <dgm:spPr/>
      <dgm:t>
        <a:bodyPr/>
        <a:lstStyle/>
        <a:p>
          <a:r>
            <a:rPr lang="es-CO" sz="2000" b="1" dirty="0" smtClean="0">
              <a:solidFill>
                <a:srgbClr val="002060"/>
              </a:solidFill>
              <a:latin typeface="Cooper Std Black" pitchFamily="18" charset="0"/>
            </a:rPr>
            <a:t>PROFESIÓN DOCENTE</a:t>
          </a:r>
          <a:endParaRPr lang="es-CO" sz="2000" b="1" dirty="0">
            <a:solidFill>
              <a:srgbClr val="002060"/>
            </a:solidFill>
            <a:latin typeface="Cooper Std Black" pitchFamily="18" charset="0"/>
          </a:endParaRPr>
        </a:p>
      </dgm:t>
    </dgm:pt>
    <dgm:pt modelId="{F6CDA841-9D47-4E8A-BFAB-DAA1408E28BE}" type="parTrans" cxnId="{D7546A28-C1A8-4634-8001-55DC1B866B15}">
      <dgm:prSet/>
      <dgm:spPr/>
      <dgm:t>
        <a:bodyPr/>
        <a:lstStyle/>
        <a:p>
          <a:endParaRPr lang="es-CO"/>
        </a:p>
      </dgm:t>
    </dgm:pt>
    <dgm:pt modelId="{3F58774C-39B8-4E44-8BE6-7D9101DF032D}" type="sibTrans" cxnId="{D7546A28-C1A8-4634-8001-55DC1B866B15}">
      <dgm:prSet/>
      <dgm:spPr/>
      <dgm:t>
        <a:bodyPr/>
        <a:lstStyle/>
        <a:p>
          <a:endParaRPr lang="es-CO"/>
        </a:p>
      </dgm:t>
    </dgm:pt>
    <dgm:pt modelId="{A7C7D745-EF77-401E-B8B2-0E65630B87B9}" type="pres">
      <dgm:prSet presAssocID="{BB836CA5-3C37-4B94-8D9A-A2F513AD4C1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A8F187F-69C6-4191-BA5E-C51F5CB5D9BA}" type="pres">
      <dgm:prSet presAssocID="{6AD4E2CE-BF16-41AE-92DB-8678D408870E}" presName="Accent1" presStyleCnt="0"/>
      <dgm:spPr/>
    </dgm:pt>
    <dgm:pt modelId="{9637F185-3A82-4EC9-8076-3E0B42D39CB5}" type="pres">
      <dgm:prSet presAssocID="{6AD4E2CE-BF16-41AE-92DB-8678D408870E}" presName="Accent" presStyleLbl="node1" presStyleIdx="0" presStyleCnt="3"/>
      <dgm:spPr/>
    </dgm:pt>
    <dgm:pt modelId="{65CD3891-C10C-4AAB-84A7-7620125DE376}" type="pres">
      <dgm:prSet presAssocID="{6AD4E2CE-BF16-41AE-92DB-8678D408870E}" presName="Parent1" presStyleLbl="revTx" presStyleIdx="0" presStyleCnt="3" custScaleX="191046" custLinFactNeighborX="-27645" custLinFactNeighborY="216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5B9FA9F-B058-48D4-81E7-9FED1BFCBDC1}" type="pres">
      <dgm:prSet presAssocID="{4637F00B-606C-4943-A908-D0E160061D8F}" presName="Accent2" presStyleCnt="0"/>
      <dgm:spPr/>
    </dgm:pt>
    <dgm:pt modelId="{A549BE5F-4A0F-4877-AE0D-2ED7907F3898}" type="pres">
      <dgm:prSet presAssocID="{4637F00B-606C-4943-A908-D0E160061D8F}" presName="Accent" presStyleLbl="node1" presStyleIdx="1" presStyleCnt="3"/>
      <dgm:spPr/>
    </dgm:pt>
    <dgm:pt modelId="{7FAF875C-0CDD-49E3-B303-0B22DEFDA82B}" type="pres">
      <dgm:prSet presAssocID="{4637F00B-606C-4943-A908-D0E160061D8F}" presName="Parent2" presStyleLbl="revTx" presStyleIdx="1" presStyleCnt="3" custScaleX="151032" custLinFactNeighborX="19668" custLinFactNeighborY="5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AB1F93-BAFE-4F8F-B6A8-89DE491F6384}" type="pres">
      <dgm:prSet presAssocID="{257C307F-6177-4FE0-9691-987AE24868F9}" presName="Accent3" presStyleCnt="0"/>
      <dgm:spPr/>
    </dgm:pt>
    <dgm:pt modelId="{6AC31C2D-59F7-4EF6-9E52-1D0A95E701ED}" type="pres">
      <dgm:prSet presAssocID="{257C307F-6177-4FE0-9691-987AE24868F9}" presName="Accent" presStyleLbl="node1" presStyleIdx="2" presStyleCnt="3"/>
      <dgm:spPr/>
    </dgm:pt>
    <dgm:pt modelId="{1C6F18C4-A83C-47C4-9545-1ACF285F3D0E}" type="pres">
      <dgm:prSet presAssocID="{257C307F-6177-4FE0-9691-987AE24868F9}" presName="Parent3" presStyleLbl="revTx" presStyleIdx="2" presStyleCnt="3" custScaleX="1308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6882893-4F47-45A9-A4B1-0B76267AC255}" type="presOf" srcId="{BB836CA5-3C37-4B94-8D9A-A2F513AD4C1C}" destId="{A7C7D745-EF77-401E-B8B2-0E65630B87B9}" srcOrd="0" destOrd="0" presId="urn:microsoft.com/office/officeart/2009/layout/CircleArrowProcess"/>
    <dgm:cxn modelId="{F84886FC-66DF-4D32-8EF0-C7724799933A}" srcId="{BB836CA5-3C37-4B94-8D9A-A2F513AD4C1C}" destId="{6AD4E2CE-BF16-41AE-92DB-8678D408870E}" srcOrd="0" destOrd="0" parTransId="{54760A23-3A0E-45C4-940B-E2526ECAFF9E}" sibTransId="{82653921-3E42-47D9-B270-D2F0B5CDC242}"/>
    <dgm:cxn modelId="{AE86020B-BF77-4B24-9557-4856B1FDBEA4}" type="presOf" srcId="{4637F00B-606C-4943-A908-D0E160061D8F}" destId="{7FAF875C-0CDD-49E3-B303-0B22DEFDA82B}" srcOrd="0" destOrd="0" presId="urn:microsoft.com/office/officeart/2009/layout/CircleArrowProcess"/>
    <dgm:cxn modelId="{F1A761ED-2024-4E67-B2E6-7E26896E0952}" srcId="{BB836CA5-3C37-4B94-8D9A-A2F513AD4C1C}" destId="{4637F00B-606C-4943-A908-D0E160061D8F}" srcOrd="1" destOrd="0" parTransId="{87382630-FB1C-4227-9F5C-EBBA77C37CD0}" sibTransId="{9DF37A64-C88E-4586-878A-B15A56B3CA5C}"/>
    <dgm:cxn modelId="{7C8711AC-46B2-40D8-B6AC-5682C58EE8DA}" type="presOf" srcId="{257C307F-6177-4FE0-9691-987AE24868F9}" destId="{1C6F18C4-A83C-47C4-9545-1ACF285F3D0E}" srcOrd="0" destOrd="0" presId="urn:microsoft.com/office/officeart/2009/layout/CircleArrowProcess"/>
    <dgm:cxn modelId="{D7546A28-C1A8-4634-8001-55DC1B866B15}" srcId="{BB836CA5-3C37-4B94-8D9A-A2F513AD4C1C}" destId="{257C307F-6177-4FE0-9691-987AE24868F9}" srcOrd="2" destOrd="0" parTransId="{F6CDA841-9D47-4E8A-BFAB-DAA1408E28BE}" sibTransId="{3F58774C-39B8-4E44-8BE6-7D9101DF032D}"/>
    <dgm:cxn modelId="{591D949A-96BE-4C9F-A6CC-9658CCCCE8E5}" type="presOf" srcId="{6AD4E2CE-BF16-41AE-92DB-8678D408870E}" destId="{65CD3891-C10C-4AAB-84A7-7620125DE376}" srcOrd="0" destOrd="0" presId="urn:microsoft.com/office/officeart/2009/layout/CircleArrowProcess"/>
    <dgm:cxn modelId="{CC68534E-2569-4A73-B9B8-A2F26C8C9323}" type="presParOf" srcId="{A7C7D745-EF77-401E-B8B2-0E65630B87B9}" destId="{AA8F187F-69C6-4191-BA5E-C51F5CB5D9BA}" srcOrd="0" destOrd="0" presId="urn:microsoft.com/office/officeart/2009/layout/CircleArrowProcess"/>
    <dgm:cxn modelId="{3309E1DC-C998-4FB6-8A57-8FDA81BAB605}" type="presParOf" srcId="{AA8F187F-69C6-4191-BA5E-C51F5CB5D9BA}" destId="{9637F185-3A82-4EC9-8076-3E0B42D39CB5}" srcOrd="0" destOrd="0" presId="urn:microsoft.com/office/officeart/2009/layout/CircleArrowProcess"/>
    <dgm:cxn modelId="{51C3784D-47F0-461E-9541-892876B67392}" type="presParOf" srcId="{A7C7D745-EF77-401E-B8B2-0E65630B87B9}" destId="{65CD3891-C10C-4AAB-84A7-7620125DE376}" srcOrd="1" destOrd="0" presId="urn:microsoft.com/office/officeart/2009/layout/CircleArrowProcess"/>
    <dgm:cxn modelId="{DA387E0B-BF64-4BA7-B3A9-4FD550C96B9B}" type="presParOf" srcId="{A7C7D745-EF77-401E-B8B2-0E65630B87B9}" destId="{D5B9FA9F-B058-48D4-81E7-9FED1BFCBDC1}" srcOrd="2" destOrd="0" presId="urn:microsoft.com/office/officeart/2009/layout/CircleArrowProcess"/>
    <dgm:cxn modelId="{3ECAA8E8-A762-4B4C-9E74-B7CE39E79CCC}" type="presParOf" srcId="{D5B9FA9F-B058-48D4-81E7-9FED1BFCBDC1}" destId="{A549BE5F-4A0F-4877-AE0D-2ED7907F3898}" srcOrd="0" destOrd="0" presId="urn:microsoft.com/office/officeart/2009/layout/CircleArrowProcess"/>
    <dgm:cxn modelId="{29540ABE-7F1C-498E-B410-8FF5E45D029D}" type="presParOf" srcId="{A7C7D745-EF77-401E-B8B2-0E65630B87B9}" destId="{7FAF875C-0CDD-49E3-B303-0B22DEFDA82B}" srcOrd="3" destOrd="0" presId="urn:microsoft.com/office/officeart/2009/layout/CircleArrowProcess"/>
    <dgm:cxn modelId="{7BDBBBBC-6A0B-4CC3-A809-064229D2C3B3}" type="presParOf" srcId="{A7C7D745-EF77-401E-B8B2-0E65630B87B9}" destId="{3DAB1F93-BAFE-4F8F-B6A8-89DE491F6384}" srcOrd="4" destOrd="0" presId="urn:microsoft.com/office/officeart/2009/layout/CircleArrowProcess"/>
    <dgm:cxn modelId="{240E9CFF-B988-4B2E-A5AF-E6F44760FBC9}" type="presParOf" srcId="{3DAB1F93-BAFE-4F8F-B6A8-89DE491F6384}" destId="{6AC31C2D-59F7-4EF6-9E52-1D0A95E701ED}" srcOrd="0" destOrd="0" presId="urn:microsoft.com/office/officeart/2009/layout/CircleArrowProcess"/>
    <dgm:cxn modelId="{4104505D-4E84-46AA-96A2-0CDD82EB087F}" type="presParOf" srcId="{A7C7D745-EF77-401E-B8B2-0E65630B87B9}" destId="{1C6F18C4-A83C-47C4-9545-1ACF285F3D0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F185-3A82-4EC9-8076-3E0B42D39CB5}">
      <dsp:nvSpPr>
        <dsp:cNvPr id="0" name=""/>
        <dsp:cNvSpPr/>
      </dsp:nvSpPr>
      <dsp:spPr>
        <a:xfrm>
          <a:off x="3068175" y="0"/>
          <a:ext cx="2564793" cy="256518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CD3891-C10C-4AAB-84A7-7620125DE376}">
      <dsp:nvSpPr>
        <dsp:cNvPr id="0" name=""/>
        <dsp:cNvSpPr/>
      </dsp:nvSpPr>
      <dsp:spPr>
        <a:xfrm>
          <a:off x="2592284" y="1080123"/>
          <a:ext cx="2722800" cy="712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002060"/>
              </a:solidFill>
              <a:latin typeface="Cooper Std Black" pitchFamily="18" charset="0"/>
            </a:rPr>
            <a:t>INVESTIGACIÓN</a:t>
          </a:r>
          <a:endParaRPr lang="es-CO" sz="2000" kern="1200" dirty="0">
            <a:solidFill>
              <a:srgbClr val="002060"/>
            </a:solidFill>
            <a:latin typeface="Cooper Std Black" pitchFamily="18" charset="0"/>
          </a:endParaRPr>
        </a:p>
      </dsp:txBody>
      <dsp:txXfrm>
        <a:off x="2592284" y="1080123"/>
        <a:ext cx="2722800" cy="712432"/>
      </dsp:txXfrm>
    </dsp:sp>
    <dsp:sp modelId="{A549BE5F-4A0F-4877-AE0D-2ED7907F3898}">
      <dsp:nvSpPr>
        <dsp:cNvPr id="0" name=""/>
        <dsp:cNvSpPr/>
      </dsp:nvSpPr>
      <dsp:spPr>
        <a:xfrm>
          <a:off x="2355813" y="1473888"/>
          <a:ext cx="2564793" cy="25651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899977"/>
                <a:satOff val="24292"/>
                <a:lumOff val="2550"/>
                <a:alphaOff val="0"/>
              </a:schemeClr>
            </a:gs>
            <a:gs pos="100000">
              <a:schemeClr val="accent2">
                <a:hueOff val="899977"/>
                <a:satOff val="24292"/>
                <a:lumOff val="255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899977"/>
              <a:satOff val="24292"/>
              <a:lumOff val="255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AF875C-0CDD-49E3-B303-0B22DEFDA82B}">
      <dsp:nvSpPr>
        <dsp:cNvPr id="0" name=""/>
        <dsp:cNvSpPr/>
      </dsp:nvSpPr>
      <dsp:spPr>
        <a:xfrm>
          <a:off x="2842260" y="2448270"/>
          <a:ext cx="2152518" cy="712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002060"/>
              </a:solidFill>
              <a:latin typeface="Cooper Std Black" pitchFamily="18" charset="0"/>
            </a:rPr>
            <a:t>PRÁCTICA PEDAGÓGICA</a:t>
          </a:r>
          <a:endParaRPr lang="es-CO" sz="2000" kern="1200" dirty="0">
            <a:solidFill>
              <a:srgbClr val="002060"/>
            </a:solidFill>
            <a:latin typeface="Cooper Std Black" pitchFamily="18" charset="0"/>
          </a:endParaRPr>
        </a:p>
      </dsp:txBody>
      <dsp:txXfrm>
        <a:off x="2842260" y="2448270"/>
        <a:ext cx="2152518" cy="712432"/>
      </dsp:txXfrm>
    </dsp:sp>
    <dsp:sp modelId="{6AC31C2D-59F7-4EF6-9E52-1D0A95E701ED}">
      <dsp:nvSpPr>
        <dsp:cNvPr id="0" name=""/>
        <dsp:cNvSpPr/>
      </dsp:nvSpPr>
      <dsp:spPr>
        <a:xfrm>
          <a:off x="3250721" y="3124153"/>
          <a:ext cx="2203555" cy="220443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hueOff val="1799954"/>
                <a:satOff val="48584"/>
                <a:lumOff val="5099"/>
                <a:alphaOff val="0"/>
              </a:schemeClr>
            </a:gs>
            <a:gs pos="100000">
              <a:schemeClr val="accent2">
                <a:hueOff val="1799954"/>
                <a:satOff val="48584"/>
                <a:lumOff val="509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1799954"/>
              <a:satOff val="48584"/>
              <a:lumOff val="509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6F18C4-A83C-47C4-9545-1ACF285F3D0E}">
      <dsp:nvSpPr>
        <dsp:cNvPr id="0" name=""/>
        <dsp:cNvSpPr/>
      </dsp:nvSpPr>
      <dsp:spPr>
        <a:xfrm>
          <a:off x="3418327" y="3893069"/>
          <a:ext cx="1865452" cy="712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002060"/>
              </a:solidFill>
              <a:latin typeface="Cooper Std Black" pitchFamily="18" charset="0"/>
            </a:rPr>
            <a:t>PROFESIÓN DOCENTE</a:t>
          </a:r>
          <a:endParaRPr lang="es-CO" sz="2000" b="1" kern="1200" dirty="0">
            <a:solidFill>
              <a:srgbClr val="002060"/>
            </a:solidFill>
            <a:latin typeface="Cooper Std Black" pitchFamily="18" charset="0"/>
          </a:endParaRPr>
        </a:p>
      </dsp:txBody>
      <dsp:txXfrm>
        <a:off x="3418327" y="3893069"/>
        <a:ext cx="1865452" cy="712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1D93C7D-A1A0-4CFC-A563-570A42BC8F2A}" type="datetimeFigureOut">
              <a:rPr lang="es-CO" smtClean="0"/>
              <a:t>13/05/2015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476FF1-1906-42A8-A3AA-95F1F3A2B96A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2132856"/>
            <a:ext cx="3744415" cy="1702160"/>
          </a:xfrm>
        </p:spPr>
        <p:txBody>
          <a:bodyPr>
            <a:noAutofit/>
          </a:bodyPr>
          <a:lstStyle/>
          <a:p>
            <a:pPr algn="ctr"/>
            <a:r>
              <a:rPr lang="es-CO" sz="3000" dirty="0" smtClean="0">
                <a:solidFill>
                  <a:schemeClr val="tx1"/>
                </a:solidFill>
                <a:latin typeface="Bodoni MT Black" pitchFamily="18" charset="0"/>
              </a:rPr>
              <a:t>SEMILLERO DE INVESTIGACIÓN</a:t>
            </a:r>
            <a:endParaRPr lang="es-CO" sz="30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200" dirty="0" smtClean="0">
                <a:solidFill>
                  <a:schemeClr val="tx1"/>
                </a:solidFill>
                <a:latin typeface="Bodoni MT Black" pitchFamily="18" charset="0"/>
              </a:rPr>
              <a:t>PROGRAMA DE FORMACIÓN COMPLEMENTARIA</a:t>
            </a:r>
            <a:endParaRPr lang="es-CO" sz="22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473351" y="548680"/>
            <a:ext cx="3744415" cy="1270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400" dirty="0" smtClean="0">
                <a:solidFill>
                  <a:schemeClr val="bg1"/>
                </a:solidFill>
                <a:latin typeface="Bodoni MT Black" pitchFamily="18" charset="0"/>
              </a:rPr>
              <a:t>ESCUELA NORMAL SUPERIOR CONVENCIÓN</a:t>
            </a:r>
            <a:endParaRPr lang="es-CO" sz="2400" dirty="0">
              <a:solidFill>
                <a:schemeClr val="bg1"/>
              </a:solidFill>
              <a:latin typeface="Bodoni MT Black" pitchFamily="18" charset="0"/>
            </a:endParaRPr>
          </a:p>
        </p:txBody>
      </p:sp>
      <p:pic>
        <p:nvPicPr>
          <p:cNvPr id="1029" name="Picture 5" descr="G:\SEMILLERO PFC MAESTROS INNOVADORES\PROYECTO ENJAMBRE\Taller presentación\relogoproyectoenjambre\logo_ond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405827"/>
            <a:ext cx="5544616" cy="70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0701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1187624" y="4134246"/>
            <a:ext cx="6696743" cy="2007186"/>
          </a:xfrm>
          <a:prstGeom prst="horizontalScroll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 smtClean="0">
                <a:solidFill>
                  <a:schemeClr val="bg1"/>
                </a:solidFill>
                <a:latin typeface="Edwardian Script ITC" pitchFamily="66" charset="0"/>
              </a:rPr>
              <a:t>«Ser </a:t>
            </a:r>
            <a:r>
              <a:rPr lang="es-CO" sz="4800" b="1" dirty="0">
                <a:solidFill>
                  <a:schemeClr val="bg1"/>
                </a:solidFill>
                <a:latin typeface="Edwardian Script ITC" pitchFamily="66" charset="0"/>
              </a:rPr>
              <a:t>Maestro es una bendición, un compromiso y un </a:t>
            </a:r>
            <a:r>
              <a:rPr lang="es-CO" sz="4800" b="1" dirty="0" smtClean="0">
                <a:solidFill>
                  <a:schemeClr val="bg1"/>
                </a:solidFill>
                <a:latin typeface="Edwardian Script ITC" pitchFamily="66" charset="0"/>
              </a:rPr>
              <a:t>honor»</a:t>
            </a:r>
            <a:endParaRPr lang="es-CO" sz="4800" b="1" dirty="0">
              <a:solidFill>
                <a:schemeClr val="bg1"/>
              </a:solidFill>
              <a:latin typeface="Edwardian Script ITC" pitchFamily="66" charset="0"/>
            </a:endParaRPr>
          </a:p>
        </p:txBody>
      </p:sp>
      <p:pic>
        <p:nvPicPr>
          <p:cNvPr id="4099" name="Picture 3" descr="C:\Users\Miriam_Amanda\Desktop\BANDE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90" y="4867897"/>
            <a:ext cx="916814" cy="12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riam_Amanda\Desktop\ESCU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013176"/>
            <a:ext cx="727568" cy="7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980728"/>
            <a:ext cx="74758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200" dirty="0">
                <a:solidFill>
                  <a:schemeClr val="tx1"/>
                </a:solidFill>
                <a:latin typeface="Bodoni MT Black" pitchFamily="18" charset="0"/>
              </a:rPr>
              <a:t>¿</a:t>
            </a:r>
            <a:r>
              <a:rPr lang="es-CO" sz="3100" dirty="0" smtClean="0">
                <a:solidFill>
                  <a:schemeClr val="tx1"/>
                </a:solidFill>
                <a:latin typeface="Bodoni MT Black" pitchFamily="18" charset="0"/>
              </a:rPr>
              <a:t>DE </a:t>
            </a:r>
            <a:r>
              <a:rPr lang="es-CO" sz="3100" dirty="0">
                <a:solidFill>
                  <a:schemeClr val="tx1"/>
                </a:solidFill>
                <a:latin typeface="Bodoni MT Black" pitchFamily="18" charset="0"/>
              </a:rPr>
              <a:t>DONDE SURGIÓ LA IDEA DE LA IMPLEMENTACIÓN DE LAS </a:t>
            </a:r>
            <a:r>
              <a:rPr lang="es-CO" sz="3100" dirty="0" err="1" smtClean="0">
                <a:solidFill>
                  <a:schemeClr val="tx1"/>
                </a:solidFill>
                <a:latin typeface="Bodoni MT Black" pitchFamily="18" charset="0"/>
              </a:rPr>
              <a:t>TIC’s</a:t>
            </a:r>
            <a:r>
              <a:rPr lang="es-CO" sz="3100" dirty="0" smtClean="0">
                <a:solidFill>
                  <a:schemeClr val="tx1"/>
                </a:solidFill>
                <a:latin typeface="Bodoni MT Black" pitchFamily="18" charset="0"/>
              </a:rPr>
              <a:t>?</a:t>
            </a:r>
            <a:r>
              <a:rPr lang="es-CO" sz="3100" dirty="0"/>
              <a:t/>
            </a:r>
            <a:br>
              <a:rPr lang="es-CO" sz="3100" dirty="0"/>
            </a:br>
            <a:endParaRPr lang="es-CO" sz="31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95" y="4365104"/>
            <a:ext cx="2664296" cy="1998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611560" y="3068960"/>
            <a:ext cx="3229891" cy="11521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Bodoni MT Black" pitchFamily="18" charset="0"/>
              </a:rPr>
              <a:t>PROGRAMA</a:t>
            </a:r>
          </a:p>
          <a:p>
            <a:pPr algn="ctr"/>
            <a:r>
              <a:rPr lang="es-CO" sz="2400" dirty="0" smtClean="0">
                <a:latin typeface="Bodoni MT Black" pitchFamily="18" charset="0"/>
              </a:rPr>
              <a:t>COMPUTADORES PARA EDUCAR</a:t>
            </a:r>
            <a:endParaRPr lang="es-CO" sz="2400" dirty="0">
              <a:latin typeface="Bodoni MT Black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14878" y="1844824"/>
            <a:ext cx="3429330" cy="914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Bodoni MT Black" pitchFamily="18" charset="0"/>
              </a:rPr>
              <a:t>POLÍTICAS NACIONALES</a:t>
            </a:r>
            <a:endParaRPr lang="es-CO" sz="2800" dirty="0">
              <a:latin typeface="Bodoni MT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36096" y="3068960"/>
            <a:ext cx="3083202" cy="11521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Bodoni MT Black" pitchFamily="18" charset="0"/>
              </a:rPr>
              <a:t>PROYECTO ENJAMBRE</a:t>
            </a:r>
            <a:endParaRPr lang="es-CO" sz="2400" dirty="0">
              <a:latin typeface="Bodoni MT Black" pitchFamily="18" charset="0"/>
            </a:endParaRPr>
          </a:p>
        </p:txBody>
      </p:sp>
      <p:sp>
        <p:nvSpPr>
          <p:cNvPr id="8" name="7 Llamada de flecha cuádruple"/>
          <p:cNvSpPr/>
          <p:nvPr/>
        </p:nvSpPr>
        <p:spPr>
          <a:xfrm>
            <a:off x="4101607" y="2911224"/>
            <a:ext cx="1216152" cy="12161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4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latin typeface="Bodoni MT Black" pitchFamily="18" charset="0"/>
              </a:rPr>
              <a:t>CONFORMACIÓN DEL SEMILLERO DE INVESTIGACIÓN</a:t>
            </a:r>
            <a:endParaRPr lang="es-CO" sz="28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1134" y="2276872"/>
            <a:ext cx="7632964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CO" sz="3600" dirty="0" smtClean="0">
                <a:solidFill>
                  <a:srgbClr val="002060"/>
                </a:solidFill>
                <a:latin typeface="Cooper Std Black" pitchFamily="18" charset="0"/>
              </a:rPr>
              <a:t>MAESTROS INNOVADORES</a:t>
            </a:r>
            <a:endParaRPr lang="es-CO" sz="36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Miriam_Amanda\Desktop\SEMILLERO PFC MAESTROS INNOVADORES\New_35_P1100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32048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rgbClr val="002060"/>
                </a:solidFill>
                <a:latin typeface="Cooper Std Black" pitchFamily="18" charset="0"/>
              </a:rPr>
              <a:t>LOGOTIPO</a:t>
            </a:r>
            <a:endParaRPr lang="es-CO" dirty="0">
              <a:solidFill>
                <a:srgbClr val="002060"/>
              </a:solidFill>
              <a:latin typeface="Cooper Std Black" pitchFamily="18" charset="0"/>
            </a:endParaRPr>
          </a:p>
        </p:txBody>
      </p:sp>
      <p:pic>
        <p:nvPicPr>
          <p:cNvPr id="3075" name="Picture 3" descr="G:\SEMILLERO PFC MAESTROS INNOVADORES\LOGOTIPO SEMILLER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r="7165" b="22274"/>
          <a:stretch/>
        </p:blipFill>
        <p:spPr bwMode="auto">
          <a:xfrm>
            <a:off x="1475656" y="1628800"/>
            <a:ext cx="6192688" cy="482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riam_Amanda\Desktop\ESCU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08" y="3212976"/>
            <a:ext cx="240618" cy="2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riam_Amanda\Desktop\BANDE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97" y="3104015"/>
            <a:ext cx="332246" cy="47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024744" cy="745152"/>
          </a:xfrm>
        </p:spPr>
        <p:txBody>
          <a:bodyPr>
            <a:noAutofit/>
          </a:bodyPr>
          <a:lstStyle/>
          <a:p>
            <a:pPr algn="ctr"/>
            <a:r>
              <a:rPr lang="es-CO" sz="4800" dirty="0" smtClean="0">
                <a:solidFill>
                  <a:srgbClr val="002060"/>
                </a:solidFill>
                <a:latin typeface="Cooper Std Black" pitchFamily="18" charset="0"/>
              </a:rPr>
              <a:t>LEMA</a:t>
            </a:r>
            <a:endParaRPr lang="es-CO" sz="4800" dirty="0">
              <a:solidFill>
                <a:srgbClr val="002060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996952"/>
            <a:ext cx="7632848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CO" sz="4000" dirty="0" smtClean="0">
                <a:solidFill>
                  <a:srgbClr val="002060"/>
                </a:solidFill>
                <a:latin typeface="Cooper Std Black" pitchFamily="18" charset="0"/>
              </a:rPr>
              <a:t>Creando con investigación, innovando para la transformación.</a:t>
            </a:r>
            <a:endParaRPr lang="es-CO" sz="4000" dirty="0">
              <a:solidFill>
                <a:srgbClr val="002060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344934" cy="1143000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  <a:latin typeface="Bodoni MT Black" pitchFamily="18" charset="0"/>
              </a:rPr>
              <a:t>PREGUNTAS FORMULADAS INICIALMENTE POR LOS INTEGRANTES DEL GRUPO DE INVESTIGACIÓN</a:t>
            </a:r>
            <a:endParaRPr lang="es-CO" sz="24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4320480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es-CO" sz="3300" dirty="0">
                <a:solidFill>
                  <a:srgbClr val="002060"/>
                </a:solidFill>
                <a:latin typeface="Cooper Std Black" pitchFamily="18" charset="0"/>
              </a:rPr>
              <a:t>1. ¿Los maestros en formación estamos bien preparados en el manejo de las </a:t>
            </a:r>
            <a:r>
              <a:rPr lang="es-CO" sz="3300" dirty="0" err="1" smtClean="0">
                <a:solidFill>
                  <a:srgbClr val="002060"/>
                </a:solidFill>
                <a:latin typeface="Cooper Std Black" pitchFamily="18" charset="0"/>
              </a:rPr>
              <a:t>TIC’s</a:t>
            </a:r>
            <a:r>
              <a:rPr lang="es-CO" sz="3300" dirty="0" smtClean="0">
                <a:solidFill>
                  <a:srgbClr val="002060"/>
                </a:solidFill>
                <a:latin typeface="Cooper Std Black" pitchFamily="18" charset="0"/>
              </a:rPr>
              <a:t>?</a:t>
            </a:r>
            <a:endParaRPr lang="es-CO" sz="3300" dirty="0">
              <a:solidFill>
                <a:srgbClr val="002060"/>
              </a:solidFill>
              <a:latin typeface="Cooper Std Black" pitchFamily="18" charset="0"/>
            </a:endParaRPr>
          </a:p>
          <a:p>
            <a:pPr marL="68580" indent="0" algn="just">
              <a:buNone/>
            </a:pPr>
            <a:r>
              <a:rPr lang="es-CO" sz="3300" dirty="0">
                <a:solidFill>
                  <a:srgbClr val="002060"/>
                </a:solidFill>
                <a:latin typeface="Cooper Std Black" pitchFamily="18" charset="0"/>
              </a:rPr>
              <a:t>2. ¿Cuál es el uso de las </a:t>
            </a:r>
            <a:r>
              <a:rPr lang="es-CO" sz="3300" dirty="0" err="1" smtClean="0">
                <a:solidFill>
                  <a:srgbClr val="002060"/>
                </a:solidFill>
                <a:latin typeface="Cooper Std Black" pitchFamily="18" charset="0"/>
              </a:rPr>
              <a:t>TIC’s</a:t>
            </a:r>
            <a:r>
              <a:rPr lang="es-CO" sz="3300" dirty="0" smtClean="0">
                <a:solidFill>
                  <a:srgbClr val="002060"/>
                </a:solidFill>
                <a:latin typeface="Cooper Std Black" pitchFamily="18" charset="0"/>
              </a:rPr>
              <a:t> </a:t>
            </a:r>
            <a:r>
              <a:rPr lang="es-CO" sz="3300" dirty="0">
                <a:solidFill>
                  <a:srgbClr val="002060"/>
                </a:solidFill>
                <a:latin typeface="Cooper Std Black" pitchFamily="18" charset="0"/>
              </a:rPr>
              <a:t>en la educación y la sociedad</a:t>
            </a:r>
            <a:r>
              <a:rPr lang="es-CO" sz="3300" dirty="0" smtClean="0">
                <a:solidFill>
                  <a:srgbClr val="002060"/>
                </a:solidFill>
                <a:latin typeface="Cooper Std Black" pitchFamily="18" charset="0"/>
              </a:rPr>
              <a:t>?</a:t>
            </a:r>
            <a:endParaRPr lang="es-CO" sz="3300" dirty="0">
              <a:solidFill>
                <a:srgbClr val="002060"/>
              </a:solidFill>
              <a:latin typeface="Cooper Std Black" pitchFamily="18" charset="0"/>
            </a:endParaRPr>
          </a:p>
          <a:p>
            <a:pPr marL="68580" indent="0" algn="just">
              <a:buNone/>
            </a:pPr>
            <a:r>
              <a:rPr lang="es-CO" sz="3300" dirty="0">
                <a:solidFill>
                  <a:srgbClr val="002060"/>
                </a:solidFill>
                <a:latin typeface="Cooper Std Black" pitchFamily="18" charset="0"/>
              </a:rPr>
              <a:t>3. ¿Cómo influyen las </a:t>
            </a:r>
            <a:r>
              <a:rPr lang="es-CO" sz="3300" dirty="0" err="1" smtClean="0">
                <a:solidFill>
                  <a:srgbClr val="002060"/>
                </a:solidFill>
                <a:latin typeface="Cooper Std Black" pitchFamily="18" charset="0"/>
              </a:rPr>
              <a:t>TIC’s</a:t>
            </a:r>
            <a:r>
              <a:rPr lang="es-CO" sz="3300" dirty="0" smtClean="0">
                <a:solidFill>
                  <a:srgbClr val="002060"/>
                </a:solidFill>
                <a:latin typeface="Cooper Std Black" pitchFamily="18" charset="0"/>
              </a:rPr>
              <a:t> </a:t>
            </a:r>
            <a:r>
              <a:rPr lang="es-CO" sz="3300" dirty="0">
                <a:solidFill>
                  <a:srgbClr val="002060"/>
                </a:solidFill>
                <a:latin typeface="Cooper Std Black" pitchFamily="18" charset="0"/>
              </a:rPr>
              <a:t>en los </a:t>
            </a:r>
            <a:r>
              <a:rPr lang="es-CO" sz="3300" dirty="0" smtClean="0">
                <a:solidFill>
                  <a:srgbClr val="002060"/>
                </a:solidFill>
                <a:latin typeface="Cooper Std Black" pitchFamily="18" charset="0"/>
              </a:rPr>
              <a:t>estudiantes de básica primaria?</a:t>
            </a:r>
            <a:endParaRPr lang="es-CO" sz="3300" dirty="0">
              <a:solidFill>
                <a:srgbClr val="002060"/>
              </a:solidFill>
              <a:latin typeface="Cooper Std Black" pitchFamily="18" charset="0"/>
            </a:endParaRPr>
          </a:p>
          <a:p>
            <a:pPr marL="68580" indent="0" algn="just">
              <a:buNone/>
            </a:pPr>
            <a:r>
              <a:rPr lang="es-CO" sz="3300" dirty="0" smtClean="0">
                <a:solidFill>
                  <a:srgbClr val="002060"/>
                </a:solidFill>
                <a:latin typeface="Cooper Std Black" pitchFamily="18" charset="0"/>
              </a:rPr>
              <a:t>4</a:t>
            </a:r>
            <a:r>
              <a:rPr lang="es-CO" sz="3300" dirty="0">
                <a:solidFill>
                  <a:srgbClr val="002060"/>
                </a:solidFill>
                <a:latin typeface="Cooper Std Black" pitchFamily="18" charset="0"/>
              </a:rPr>
              <a:t>. ¿Las </a:t>
            </a:r>
            <a:r>
              <a:rPr lang="es-CO" sz="3300" dirty="0" err="1" smtClean="0">
                <a:solidFill>
                  <a:srgbClr val="002060"/>
                </a:solidFill>
                <a:latin typeface="Cooper Std Black" pitchFamily="18" charset="0"/>
              </a:rPr>
              <a:t>TIC’s</a:t>
            </a:r>
            <a:r>
              <a:rPr lang="es-CO" sz="3300" dirty="0" smtClean="0">
                <a:solidFill>
                  <a:srgbClr val="002060"/>
                </a:solidFill>
                <a:latin typeface="Cooper Std Black" pitchFamily="18" charset="0"/>
              </a:rPr>
              <a:t> </a:t>
            </a:r>
            <a:r>
              <a:rPr lang="es-CO" sz="3300" dirty="0">
                <a:solidFill>
                  <a:srgbClr val="002060"/>
                </a:solidFill>
                <a:latin typeface="Cooper Std Black" pitchFamily="18" charset="0"/>
              </a:rPr>
              <a:t>son herramientas que facilitan el aprendizaje?</a:t>
            </a:r>
          </a:p>
          <a:p>
            <a:pPr marL="68580" indent="0" algn="just">
              <a:buNone/>
            </a:pPr>
            <a:r>
              <a:rPr lang="es-CO" sz="3300" dirty="0" smtClean="0">
                <a:solidFill>
                  <a:srgbClr val="002060"/>
                </a:solidFill>
                <a:latin typeface="Cooper Std Black" pitchFamily="18" charset="0"/>
              </a:rPr>
              <a:t>5</a:t>
            </a:r>
            <a:r>
              <a:rPr lang="es-CO" sz="3300" dirty="0">
                <a:solidFill>
                  <a:srgbClr val="002060"/>
                </a:solidFill>
                <a:latin typeface="Cooper Std Black" pitchFamily="18" charset="0"/>
              </a:rPr>
              <a:t>. ¿Cómo vamos a enseñar </a:t>
            </a:r>
            <a:r>
              <a:rPr lang="es-CO" sz="3300" dirty="0" err="1" smtClean="0">
                <a:solidFill>
                  <a:srgbClr val="002060"/>
                </a:solidFill>
                <a:latin typeface="Cooper Std Black" pitchFamily="18" charset="0"/>
              </a:rPr>
              <a:t>TIC’s</a:t>
            </a:r>
            <a:r>
              <a:rPr lang="es-CO" sz="3300" dirty="0" smtClean="0">
                <a:solidFill>
                  <a:srgbClr val="002060"/>
                </a:solidFill>
                <a:latin typeface="Cooper Std Black" pitchFamily="18" charset="0"/>
              </a:rPr>
              <a:t>, </a:t>
            </a:r>
            <a:r>
              <a:rPr lang="es-CO" sz="3300" dirty="0">
                <a:solidFill>
                  <a:srgbClr val="002060"/>
                </a:solidFill>
                <a:latin typeface="Cooper Std Black" pitchFamily="18" charset="0"/>
              </a:rPr>
              <a:t>si no las manejamos adecuadamente?</a:t>
            </a:r>
          </a:p>
          <a:p>
            <a:pPr marL="68580" indent="0">
              <a:buNone/>
            </a:pPr>
            <a:endParaRPr lang="es-CO" dirty="0"/>
          </a:p>
          <a:p>
            <a:pPr marL="6858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97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980728"/>
            <a:ext cx="7632848" cy="1143000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  <a:latin typeface="Bodoni MT Black" pitchFamily="18" charset="0"/>
              </a:rPr>
              <a:t>PREGUNTA SELECCIONADA PARA EL DESARROLLO DE LA INVESTIGACI</a:t>
            </a:r>
            <a:r>
              <a:rPr lang="es-CO" sz="2600" b="1" dirty="0" smtClean="0">
                <a:solidFill>
                  <a:schemeClr val="tx1"/>
                </a:solidFill>
                <a:latin typeface="Bodoni MT Black" pitchFamily="18" charset="0"/>
              </a:rPr>
              <a:t>ÓN</a:t>
            </a:r>
            <a:endParaRPr lang="es-CO" sz="26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708921"/>
            <a:ext cx="6777317" cy="2448272"/>
          </a:xfrm>
        </p:spPr>
        <p:txBody>
          <a:bodyPr>
            <a:noAutofit/>
          </a:bodyPr>
          <a:lstStyle/>
          <a:p>
            <a:pPr marL="68580" lvl="0" indent="0" algn="ctr">
              <a:buNone/>
            </a:pPr>
            <a:r>
              <a:rPr lang="es-CO" sz="3200" dirty="0">
                <a:solidFill>
                  <a:srgbClr val="002060"/>
                </a:solidFill>
                <a:latin typeface="Cooper Std Black" pitchFamily="18" charset="0"/>
              </a:rPr>
              <a:t>¿De qué manera los maestros en formación podemos utilizar las </a:t>
            </a:r>
            <a:r>
              <a:rPr lang="es-CO" sz="3200" dirty="0" err="1" smtClean="0">
                <a:solidFill>
                  <a:srgbClr val="002060"/>
                </a:solidFill>
                <a:latin typeface="Cooper Std Black" pitchFamily="18" charset="0"/>
              </a:rPr>
              <a:t>TIC’s</a:t>
            </a:r>
            <a:r>
              <a:rPr lang="es-CO" sz="3200" dirty="0" smtClean="0">
                <a:solidFill>
                  <a:srgbClr val="002060"/>
                </a:solidFill>
                <a:latin typeface="Cooper Std Black" pitchFamily="18" charset="0"/>
              </a:rPr>
              <a:t> </a:t>
            </a:r>
            <a:r>
              <a:rPr lang="es-CO" sz="3200" dirty="0">
                <a:solidFill>
                  <a:srgbClr val="002060"/>
                </a:solidFill>
                <a:latin typeface="Cooper Std Black" pitchFamily="18" charset="0"/>
              </a:rPr>
              <a:t>como herramienta pedagógica en </a:t>
            </a:r>
            <a:r>
              <a:rPr lang="es-CO" sz="3200" dirty="0" smtClean="0">
                <a:solidFill>
                  <a:srgbClr val="002060"/>
                </a:solidFill>
                <a:latin typeface="Cooper Std Black" pitchFamily="18" charset="0"/>
              </a:rPr>
              <a:t>el currículo de básica primaria?</a:t>
            </a:r>
            <a:endParaRPr lang="es-CO" sz="3200" dirty="0">
              <a:solidFill>
                <a:srgbClr val="002060"/>
              </a:solidFill>
              <a:latin typeface="Cooper Std Black" pitchFamily="18" charset="0"/>
            </a:endParaRPr>
          </a:p>
          <a:p>
            <a:pPr algn="ctr"/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357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6864" cy="673144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tx1"/>
                </a:solidFill>
                <a:latin typeface="Bodoni MT Black" pitchFamily="18" charset="0"/>
              </a:rPr>
              <a:t>ACTIVIDADES A DESARROLLAR</a:t>
            </a:r>
            <a:endParaRPr lang="es-CO" sz="32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796886"/>
              </p:ext>
            </p:extLst>
          </p:nvPr>
        </p:nvGraphicFramePr>
        <p:xfrm>
          <a:off x="611560" y="1196752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8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rgbClr val="002060"/>
                </a:solidFill>
                <a:latin typeface="Cooper Std Black" pitchFamily="18" charset="0"/>
              </a:rPr>
              <a:t>INTEGRANTES</a:t>
            </a:r>
            <a:endParaRPr lang="es-CO" dirty="0">
              <a:solidFill>
                <a:srgbClr val="002060"/>
              </a:solidFill>
              <a:latin typeface="Cooper Std Black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4104456" cy="3384376"/>
          </a:xfrm>
        </p:spPr>
        <p:txBody>
          <a:bodyPr>
            <a:noAutofit/>
          </a:bodyPr>
          <a:lstStyle/>
          <a:p>
            <a:r>
              <a:rPr lang="es-CO" sz="1800" b="1" dirty="0" smtClean="0">
                <a:solidFill>
                  <a:srgbClr val="002060"/>
                </a:solidFill>
              </a:rPr>
              <a:t>ABRIL SÁNCHEZ ANDREA JOHANA</a:t>
            </a:r>
            <a:endParaRPr lang="es-CO" sz="1800" b="1" dirty="0">
              <a:solidFill>
                <a:srgbClr val="002060"/>
              </a:solidFill>
            </a:endParaRPr>
          </a:p>
          <a:p>
            <a:r>
              <a:rPr lang="es-CO" sz="1800" b="1" dirty="0" smtClean="0">
                <a:solidFill>
                  <a:srgbClr val="002060"/>
                </a:solidFill>
              </a:rPr>
              <a:t>ALBARRACÍN </a:t>
            </a:r>
            <a:r>
              <a:rPr lang="es-CO" sz="1800" b="1" dirty="0" smtClean="0">
                <a:solidFill>
                  <a:srgbClr val="002060"/>
                </a:solidFill>
              </a:rPr>
              <a:t>CARVAJAL HNA. MAIRA ALEJANDRA</a:t>
            </a:r>
          </a:p>
          <a:p>
            <a:r>
              <a:rPr lang="es-CO" sz="1800" b="1" dirty="0">
                <a:solidFill>
                  <a:srgbClr val="002060"/>
                </a:solidFill>
              </a:rPr>
              <a:t>Á</a:t>
            </a:r>
            <a:r>
              <a:rPr lang="es-CO" sz="1800" b="1" dirty="0" smtClean="0">
                <a:solidFill>
                  <a:srgbClr val="002060"/>
                </a:solidFill>
              </a:rPr>
              <a:t>LVAREZ SÁNCHEZ LAURA KATHERINE</a:t>
            </a:r>
          </a:p>
          <a:p>
            <a:r>
              <a:rPr lang="es-CO" sz="1800" b="1" dirty="0" smtClean="0">
                <a:solidFill>
                  <a:srgbClr val="002060"/>
                </a:solidFill>
              </a:rPr>
              <a:t>AMAYA ROJAS JUDITH GABRIELA</a:t>
            </a:r>
          </a:p>
          <a:p>
            <a:r>
              <a:rPr lang="es-CO" sz="1800" b="1" dirty="0" smtClean="0">
                <a:solidFill>
                  <a:srgbClr val="002060"/>
                </a:solidFill>
              </a:rPr>
              <a:t>ANGARITA </a:t>
            </a:r>
            <a:r>
              <a:rPr lang="es-CO" sz="1800" b="1" dirty="0">
                <a:solidFill>
                  <a:srgbClr val="002060"/>
                </a:solidFill>
              </a:rPr>
              <a:t>SOLANO ANGIE LORENA</a:t>
            </a:r>
          </a:p>
          <a:p>
            <a:r>
              <a:rPr lang="es-CO" sz="1800" b="1" dirty="0" smtClean="0">
                <a:solidFill>
                  <a:srgbClr val="002060"/>
                </a:solidFill>
              </a:rPr>
              <a:t>BARRANCO </a:t>
            </a:r>
            <a:r>
              <a:rPr lang="es-CO" sz="1800" b="1" dirty="0">
                <a:solidFill>
                  <a:srgbClr val="002060"/>
                </a:solidFill>
              </a:rPr>
              <a:t>MOGOLLÓN JHON ALEXANDER</a:t>
            </a:r>
          </a:p>
          <a:p>
            <a:r>
              <a:rPr lang="es-CO" sz="1800" b="1" dirty="0" smtClean="0">
                <a:solidFill>
                  <a:srgbClr val="002060"/>
                </a:solidFill>
              </a:rPr>
              <a:t>CARRASCAL </a:t>
            </a:r>
            <a:r>
              <a:rPr lang="es-CO" sz="1800" b="1" dirty="0">
                <a:solidFill>
                  <a:srgbClr val="002060"/>
                </a:solidFill>
              </a:rPr>
              <a:t>ACOSTA </a:t>
            </a:r>
            <a:r>
              <a:rPr lang="es-CO" sz="1800" b="1" dirty="0" smtClean="0">
                <a:solidFill>
                  <a:srgbClr val="002060"/>
                </a:solidFill>
              </a:rPr>
              <a:t>EDI </a:t>
            </a:r>
            <a:r>
              <a:rPr lang="es-CO" sz="1800" b="1" dirty="0">
                <a:solidFill>
                  <a:srgbClr val="002060"/>
                </a:solidFill>
              </a:rPr>
              <a:t>SANDRID</a:t>
            </a:r>
          </a:p>
          <a:p>
            <a:endParaRPr lang="es-CO" sz="1600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499992" y="1988840"/>
            <a:ext cx="3959296" cy="2835797"/>
          </a:xfrm>
        </p:spPr>
        <p:txBody>
          <a:bodyPr>
            <a:noAutofit/>
          </a:bodyPr>
          <a:lstStyle/>
          <a:p>
            <a:r>
              <a:rPr lang="es-CO" sz="1800" b="1" dirty="0">
                <a:solidFill>
                  <a:srgbClr val="002060"/>
                </a:solidFill>
              </a:rPr>
              <a:t>CARRASCAL DURÁN YUNID</a:t>
            </a:r>
          </a:p>
          <a:p>
            <a:r>
              <a:rPr lang="es-CO" sz="1800" b="1" dirty="0">
                <a:solidFill>
                  <a:srgbClr val="002060"/>
                </a:solidFill>
              </a:rPr>
              <a:t>MANOSALVA AGUILAR DARIO</a:t>
            </a:r>
          </a:p>
          <a:p>
            <a:r>
              <a:rPr lang="es-CO" sz="1800" b="1" dirty="0">
                <a:solidFill>
                  <a:srgbClr val="002060"/>
                </a:solidFill>
              </a:rPr>
              <a:t>QUINTANA ARENAS MARIELA</a:t>
            </a:r>
          </a:p>
          <a:p>
            <a:r>
              <a:rPr lang="es-CO" sz="1800" b="1" dirty="0">
                <a:solidFill>
                  <a:srgbClr val="002060"/>
                </a:solidFill>
              </a:rPr>
              <a:t>QUINTERO PALACIO </a:t>
            </a:r>
            <a:r>
              <a:rPr lang="es-CO" sz="1800" b="1" dirty="0" smtClean="0">
                <a:solidFill>
                  <a:srgbClr val="002060"/>
                </a:solidFill>
              </a:rPr>
              <a:t>GUZMÁN </a:t>
            </a:r>
            <a:r>
              <a:rPr lang="es-CO" sz="1800" b="1" dirty="0" smtClean="0">
                <a:solidFill>
                  <a:srgbClr val="002060"/>
                </a:solidFill>
              </a:rPr>
              <a:t>EDUARDO</a:t>
            </a:r>
            <a:endParaRPr lang="es-CO" sz="1800" b="1" dirty="0">
              <a:solidFill>
                <a:srgbClr val="002060"/>
              </a:solidFill>
            </a:endParaRPr>
          </a:p>
          <a:p>
            <a:r>
              <a:rPr lang="es-CO" sz="1800" b="1" dirty="0">
                <a:solidFill>
                  <a:srgbClr val="002060"/>
                </a:solidFill>
              </a:rPr>
              <a:t>ROJAS FELIZOLA NEIDY</a:t>
            </a:r>
          </a:p>
          <a:p>
            <a:r>
              <a:rPr lang="es-CO" sz="1800" b="1" dirty="0" smtClean="0">
                <a:solidFill>
                  <a:srgbClr val="002060"/>
                </a:solidFill>
              </a:rPr>
              <a:t>RODRÍGUEZ GÓMEZ </a:t>
            </a:r>
            <a:r>
              <a:rPr lang="es-CO" sz="1800" b="1" dirty="0">
                <a:solidFill>
                  <a:srgbClr val="002060"/>
                </a:solidFill>
              </a:rPr>
              <a:t>FRANKLIN</a:t>
            </a:r>
          </a:p>
          <a:p>
            <a:r>
              <a:rPr lang="es-CO" sz="1800" b="1" dirty="0">
                <a:solidFill>
                  <a:srgbClr val="002060"/>
                </a:solidFill>
              </a:rPr>
              <a:t>SANTIAGO DIAZ EDDY JOHANA</a:t>
            </a:r>
          </a:p>
          <a:p>
            <a:endParaRPr lang="es-CO" sz="1800" b="1" dirty="0" smtClean="0">
              <a:solidFill>
                <a:srgbClr val="002060"/>
              </a:solidFill>
            </a:endParaRPr>
          </a:p>
          <a:p>
            <a:endParaRPr lang="es-CO" sz="1800" b="1" dirty="0" smtClean="0">
              <a:solidFill>
                <a:srgbClr val="002060"/>
              </a:solidFill>
            </a:endParaRPr>
          </a:p>
          <a:p>
            <a:r>
              <a:rPr lang="es-CO" sz="1800" b="1" dirty="0" smtClean="0">
                <a:solidFill>
                  <a:srgbClr val="002060"/>
                </a:solidFill>
              </a:rPr>
              <a:t>DOCENTE </a:t>
            </a:r>
            <a:r>
              <a:rPr lang="es-CO" sz="1800" b="1" dirty="0">
                <a:solidFill>
                  <a:srgbClr val="002060"/>
                </a:solidFill>
              </a:rPr>
              <a:t>OJEDA JULIO MIRYAM AMANDA</a:t>
            </a:r>
          </a:p>
          <a:p>
            <a:endParaRPr lang="es-CO" sz="1800" b="1" dirty="0"/>
          </a:p>
        </p:txBody>
      </p:sp>
    </p:spTree>
    <p:extLst>
      <p:ext uri="{BB962C8B-B14F-4D97-AF65-F5344CB8AC3E}">
        <p14:creationId xmlns:p14="http://schemas.microsoft.com/office/powerpoint/2010/main" val="878701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214</TotalTime>
  <Words>245</Words>
  <Application>Microsoft Office PowerPoint</Application>
  <PresentationFormat>Presentación en pantalla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Austin</vt:lpstr>
      <vt:lpstr>SEMILLERO DE INVESTIGACIÓN</vt:lpstr>
      <vt:lpstr>¿DE DONDE SURGIÓ LA IDEA DE LA IMPLEMENTACIÓN DE LAS TIC’s? </vt:lpstr>
      <vt:lpstr>CONFORMACIÓN DEL SEMILLERO DE INVESTIGACIÓN</vt:lpstr>
      <vt:lpstr>LOGOTIPO</vt:lpstr>
      <vt:lpstr>LEMA</vt:lpstr>
      <vt:lpstr>PREGUNTAS FORMULADAS INICIALMENTE POR LOS INTEGRANTES DEL GRUPO DE INVESTIGACIÓN</vt:lpstr>
      <vt:lpstr>PREGUNTA SELECCIONADA PARA EL DESARROLLO DE LA INVESTIGACIÓN</vt:lpstr>
      <vt:lpstr>ACTIVIDADES A DESARROLLAR</vt:lpstr>
      <vt:lpstr>INTEGRANTES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Miriam_Amanda</dc:creator>
  <cp:lastModifiedBy>Miriam_Amanda</cp:lastModifiedBy>
  <cp:revision>21</cp:revision>
  <cp:lastPrinted>2014-11-19T01:45:22Z</cp:lastPrinted>
  <dcterms:created xsi:type="dcterms:W3CDTF">2014-10-28T21:22:25Z</dcterms:created>
  <dcterms:modified xsi:type="dcterms:W3CDTF">2015-05-14T02:14:35Z</dcterms:modified>
</cp:coreProperties>
</file>