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9FBA-844B-499C-9315-1026D01DCE6C}" type="datetimeFigureOut">
              <a:rPr lang="es-CO" smtClean="0"/>
              <a:pPr/>
              <a:t>30/09/2014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BE0B-82F6-41F2-AE54-B517A7E4C89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9FBA-844B-499C-9315-1026D01DCE6C}" type="datetimeFigureOut">
              <a:rPr lang="es-CO" smtClean="0"/>
              <a:pPr/>
              <a:t>30/09/2014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BE0B-82F6-41F2-AE54-B517A7E4C89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9FBA-844B-499C-9315-1026D01DCE6C}" type="datetimeFigureOut">
              <a:rPr lang="es-CO" smtClean="0"/>
              <a:pPr/>
              <a:t>30/09/2014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BE0B-82F6-41F2-AE54-B517A7E4C89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9FBA-844B-499C-9315-1026D01DCE6C}" type="datetimeFigureOut">
              <a:rPr lang="es-CO" smtClean="0"/>
              <a:pPr/>
              <a:t>30/09/2014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BE0B-82F6-41F2-AE54-B517A7E4C89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9FBA-844B-499C-9315-1026D01DCE6C}" type="datetimeFigureOut">
              <a:rPr lang="es-CO" smtClean="0"/>
              <a:pPr/>
              <a:t>30/09/2014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BE0B-82F6-41F2-AE54-B517A7E4C89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9FBA-844B-499C-9315-1026D01DCE6C}" type="datetimeFigureOut">
              <a:rPr lang="es-CO" smtClean="0"/>
              <a:pPr/>
              <a:t>30/09/2014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BE0B-82F6-41F2-AE54-B517A7E4C89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9FBA-844B-499C-9315-1026D01DCE6C}" type="datetimeFigureOut">
              <a:rPr lang="es-CO" smtClean="0"/>
              <a:pPr/>
              <a:t>30/09/2014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BE0B-82F6-41F2-AE54-B517A7E4C89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9FBA-844B-499C-9315-1026D01DCE6C}" type="datetimeFigureOut">
              <a:rPr lang="es-CO" smtClean="0"/>
              <a:pPr/>
              <a:t>30/09/2014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BE0B-82F6-41F2-AE54-B517A7E4C89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9FBA-844B-499C-9315-1026D01DCE6C}" type="datetimeFigureOut">
              <a:rPr lang="es-CO" smtClean="0"/>
              <a:pPr/>
              <a:t>30/09/2014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BE0B-82F6-41F2-AE54-B517A7E4C89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9FBA-844B-499C-9315-1026D01DCE6C}" type="datetimeFigureOut">
              <a:rPr lang="es-CO" smtClean="0"/>
              <a:pPr/>
              <a:t>30/09/2014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BE0B-82F6-41F2-AE54-B517A7E4C89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9FBA-844B-499C-9315-1026D01DCE6C}" type="datetimeFigureOut">
              <a:rPr lang="es-CO" smtClean="0"/>
              <a:pPr/>
              <a:t>30/09/2014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BE0B-82F6-41F2-AE54-B517A7E4C89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99FBA-844B-499C-9315-1026D01DCE6C}" type="datetimeFigureOut">
              <a:rPr lang="es-CO" smtClean="0"/>
              <a:pPr/>
              <a:t>30/09/2014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7BE0B-82F6-41F2-AE54-B517A7E4C89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Tutorial%20Plataforma%20Fundalectura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220072" y="3789040"/>
            <a:ext cx="3713636" cy="1143008"/>
          </a:xfrm>
        </p:spPr>
        <p:txBody>
          <a:bodyPr>
            <a:normAutofit fontScale="90000"/>
          </a:bodyPr>
          <a:lstStyle/>
          <a:p>
            <a:r>
              <a:rPr lang="es-CO" sz="4000" b="1" dirty="0" smtClean="0"/>
              <a:t>Acompañamiento virtual</a:t>
            </a:r>
            <a:endParaRPr lang="es-CO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3968" y="500042"/>
            <a:ext cx="4032448" cy="1143000"/>
          </a:xfrm>
        </p:spPr>
        <p:txBody>
          <a:bodyPr>
            <a:normAutofit fontScale="90000"/>
          </a:bodyPr>
          <a:lstStyle/>
          <a:p>
            <a:r>
              <a:rPr lang="es-CO" sz="3600" b="1" dirty="0" smtClean="0"/>
              <a:t>Acompañamiento virtual</a:t>
            </a:r>
            <a:endParaRPr lang="es-CO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780928"/>
            <a:ext cx="8064896" cy="24482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CO" sz="2400" dirty="0" smtClean="0"/>
              <a:t>     Fortalecer </a:t>
            </a:r>
            <a:r>
              <a:rPr lang="es-CO" sz="2400" dirty="0"/>
              <a:t>las prácticas pedagógicas de los docentes frente a </a:t>
            </a:r>
            <a:r>
              <a:rPr lang="es-CO" sz="2400" dirty="0" smtClean="0"/>
              <a:t>la enseñanza </a:t>
            </a:r>
            <a:r>
              <a:rPr lang="es-CO" sz="2400" dirty="0"/>
              <a:t>de la lectura y la escritura a través del reconocimiento de concepciones sobre las mismas, la reflexión sobre posibilidades didácticas concretas y el uso de la Colección Semilla. </a:t>
            </a:r>
          </a:p>
          <a:p>
            <a:pPr algn="just">
              <a:buNone/>
            </a:pPr>
            <a:endParaRPr lang="es-C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347864" y="620688"/>
            <a:ext cx="5616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000" dirty="0">
                <a:latin typeface="Calibri titulos"/>
              </a:rPr>
              <a:t>E</a:t>
            </a:r>
            <a:r>
              <a:rPr lang="es-MX" sz="3000" dirty="0" smtClean="0">
                <a:latin typeface="Calibri titulos"/>
              </a:rPr>
              <a:t>strategia </a:t>
            </a:r>
            <a:r>
              <a:rPr lang="es-MX" sz="3000" dirty="0">
                <a:latin typeface="Calibri titulos"/>
              </a:rPr>
              <a:t>de </a:t>
            </a:r>
            <a:r>
              <a:rPr lang="es-MX" sz="3000" dirty="0" smtClean="0">
                <a:latin typeface="Calibri titulos"/>
              </a:rPr>
              <a:t>acompañamiento:</a:t>
            </a:r>
          </a:p>
          <a:p>
            <a:pPr algn="ctr"/>
            <a:r>
              <a:rPr lang="es-MX" sz="3000" dirty="0">
                <a:latin typeface="Calibri titulos"/>
              </a:rPr>
              <a:t>M</a:t>
            </a:r>
            <a:r>
              <a:rPr lang="es-MX" sz="3000" dirty="0" smtClean="0">
                <a:latin typeface="Calibri titulos"/>
              </a:rPr>
              <a:t>etodología</a:t>
            </a:r>
            <a:endParaRPr lang="es-CO" sz="3000" dirty="0">
              <a:latin typeface="Calibri titulo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1988840"/>
            <a:ext cx="87129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/>
              <a:t>Descripción metodológica</a:t>
            </a:r>
            <a:endParaRPr lang="es-CO" sz="2000" dirty="0"/>
          </a:p>
          <a:p>
            <a:r>
              <a:rPr lang="es-MX" sz="2000" dirty="0"/>
              <a:t>El encuentro se divide en  tres bloques temáticos: concepciones de lectura y escritura, Colección Semilla y configuraciones didácticas. Cada espacio de formación contará con una estructura que </a:t>
            </a:r>
            <a:r>
              <a:rPr lang="es-MX" sz="2000" dirty="0" smtClean="0"/>
              <a:t>comprende: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 smtClean="0"/>
              <a:t>Un </a:t>
            </a:r>
            <a:r>
              <a:rPr lang="es-MX" sz="2000" dirty="0"/>
              <a:t>primer momento de sensibilización y activación de saberes previos por medio de lecturas, audiovisuales y preguntas </a:t>
            </a:r>
            <a:r>
              <a:rPr lang="es-MX" sz="2000" dirty="0" err="1"/>
              <a:t>problematizadoras</a:t>
            </a:r>
            <a:r>
              <a:rPr lang="es-MX" sz="2000" dirty="0"/>
              <a:t>. </a:t>
            </a:r>
            <a:endParaRPr lang="es-MX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 smtClean="0"/>
              <a:t>El </a:t>
            </a:r>
            <a:r>
              <a:rPr lang="es-MX" sz="2000" dirty="0"/>
              <a:t>segundo momento será de conceptualización, donde se problematizaran los temas centrales de cada </a:t>
            </a:r>
            <a:r>
              <a:rPr lang="es-MX" sz="2000" dirty="0" smtClean="0"/>
              <a:t>bloque.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dirty="0" smtClean="0"/>
              <a:t>Un </a:t>
            </a:r>
            <a:r>
              <a:rPr lang="es-MX" sz="2000" dirty="0"/>
              <a:t>tercer momento de construcción o práctica que permitirá evidenciar la apropiación del tema por parte de los asistentes.   </a:t>
            </a:r>
            <a:endParaRPr lang="es-CO" sz="2000" dirty="0"/>
          </a:p>
          <a:p>
            <a:r>
              <a:rPr lang="es-MX" sz="2000" b="1" dirty="0"/>
              <a:t> </a:t>
            </a:r>
            <a:endParaRPr lang="es-CO" sz="2000" dirty="0"/>
          </a:p>
          <a:p>
            <a:pPr algn="ctr"/>
            <a:r>
              <a:rPr lang="es-MX" sz="2000" dirty="0"/>
              <a:t>Las estrategias que se implementarán incluyen el trabajo colaborativo, la conversación, la reflexión individual y la exposición magistral. 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3654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908720"/>
            <a:ext cx="8136904" cy="480131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0"/>
            <a:endParaRPr lang="es-MX" b="1" dirty="0" smtClean="0"/>
          </a:p>
          <a:p>
            <a:pPr lvl="0"/>
            <a:endParaRPr lang="es-MX" b="1" dirty="0"/>
          </a:p>
          <a:p>
            <a:pPr lvl="0"/>
            <a:endParaRPr lang="es-MX" b="1" dirty="0" smtClean="0"/>
          </a:p>
          <a:p>
            <a:pPr lvl="0"/>
            <a:endParaRPr lang="es-MX" b="1" dirty="0"/>
          </a:p>
          <a:p>
            <a:pPr lvl="0"/>
            <a:r>
              <a:rPr lang="es-MX" b="1" dirty="0" smtClean="0"/>
              <a:t>Semana </a:t>
            </a:r>
            <a:r>
              <a:rPr lang="es-MX" b="1" dirty="0"/>
              <a:t>1 </a:t>
            </a:r>
            <a:endParaRPr lang="es-CO" dirty="0"/>
          </a:p>
          <a:p>
            <a:r>
              <a:rPr lang="es-MX" b="1" dirty="0"/>
              <a:t>Fecha del evento</a:t>
            </a:r>
            <a:r>
              <a:rPr lang="es-MX" dirty="0"/>
              <a:t>: </a:t>
            </a:r>
            <a:r>
              <a:rPr lang="es-MX" dirty="0" smtClean="0"/>
              <a:t>Lunes 06 de octubre</a:t>
            </a:r>
            <a:endParaRPr lang="es-CO" dirty="0"/>
          </a:p>
          <a:p>
            <a:r>
              <a:rPr lang="es-MX" b="1" dirty="0"/>
              <a:t>Tema</a:t>
            </a:r>
            <a:r>
              <a:rPr lang="es-MX" dirty="0"/>
              <a:t>: Consideraciones de la Lectura en diferentes formatos</a:t>
            </a:r>
            <a:endParaRPr lang="es-CO" dirty="0"/>
          </a:p>
          <a:p>
            <a:r>
              <a:rPr lang="es-MX" dirty="0"/>
              <a:t> </a:t>
            </a:r>
            <a:endParaRPr lang="es-CO" dirty="0"/>
          </a:p>
          <a:p>
            <a:pPr lvl="0"/>
            <a:r>
              <a:rPr lang="es-MX" b="1" dirty="0"/>
              <a:t>Semana 2</a:t>
            </a:r>
            <a:endParaRPr lang="es-CO" dirty="0"/>
          </a:p>
          <a:p>
            <a:r>
              <a:rPr lang="es-MX" b="1" dirty="0"/>
              <a:t>Fecha del evento</a:t>
            </a:r>
            <a:r>
              <a:rPr lang="es-MX" dirty="0"/>
              <a:t>: </a:t>
            </a:r>
            <a:r>
              <a:rPr lang="es-MX" dirty="0" smtClean="0"/>
              <a:t>Lunes 13 de octubre</a:t>
            </a:r>
            <a:endParaRPr lang="es-CO" dirty="0"/>
          </a:p>
          <a:p>
            <a:r>
              <a:rPr lang="es-MX" b="1" dirty="0"/>
              <a:t>Tema</a:t>
            </a:r>
            <a:r>
              <a:rPr lang="es-MX" dirty="0"/>
              <a:t>: Escritura como </a:t>
            </a:r>
            <a:r>
              <a:rPr lang="es-MX" dirty="0" smtClean="0"/>
              <a:t>proceso</a:t>
            </a:r>
          </a:p>
          <a:p>
            <a:endParaRPr lang="es-CO" dirty="0"/>
          </a:p>
          <a:p>
            <a:pPr lvl="0"/>
            <a:r>
              <a:rPr lang="es-MX" b="1" dirty="0" smtClean="0"/>
              <a:t>Semana </a:t>
            </a:r>
            <a:r>
              <a:rPr lang="es-MX" b="1" dirty="0"/>
              <a:t>3 </a:t>
            </a:r>
            <a:endParaRPr lang="es-CO" dirty="0"/>
          </a:p>
          <a:p>
            <a:r>
              <a:rPr lang="es-MX" b="1" dirty="0"/>
              <a:t>Fecha del evento</a:t>
            </a:r>
            <a:r>
              <a:rPr lang="es-MX" dirty="0"/>
              <a:t>: </a:t>
            </a:r>
            <a:r>
              <a:rPr lang="es-MX" dirty="0" smtClean="0"/>
              <a:t>Lunes 20 de octubre</a:t>
            </a:r>
            <a:endParaRPr lang="es-CO" dirty="0"/>
          </a:p>
          <a:p>
            <a:r>
              <a:rPr lang="es-MX" b="1" dirty="0"/>
              <a:t>Tema</a:t>
            </a:r>
            <a:r>
              <a:rPr lang="es-MX" dirty="0"/>
              <a:t>: Estrategias didácticas de lectura y escritura</a:t>
            </a:r>
            <a:endParaRPr lang="es-CO" dirty="0"/>
          </a:p>
          <a:p>
            <a:r>
              <a:rPr lang="es-MX" b="1" dirty="0"/>
              <a:t>  </a:t>
            </a:r>
            <a:endParaRPr lang="es-CO" dirty="0"/>
          </a:p>
          <a:p>
            <a:pPr lvl="0"/>
            <a:endParaRPr lang="es-MX" b="1" dirty="0" smtClean="0"/>
          </a:p>
          <a:p>
            <a:pPr lvl="0"/>
            <a:endParaRPr lang="es-MX" b="1" dirty="0"/>
          </a:p>
          <a:p>
            <a:pPr lvl="0"/>
            <a:endParaRPr lang="es-MX" b="1" dirty="0" smtClean="0"/>
          </a:p>
          <a:p>
            <a:pPr lvl="0"/>
            <a:r>
              <a:rPr lang="es-MX" b="1" dirty="0" smtClean="0"/>
              <a:t>Semana </a:t>
            </a:r>
            <a:r>
              <a:rPr lang="es-MX" b="1" dirty="0"/>
              <a:t>4 </a:t>
            </a:r>
            <a:endParaRPr lang="es-CO" dirty="0"/>
          </a:p>
          <a:p>
            <a:r>
              <a:rPr lang="es-MX" b="1" dirty="0"/>
              <a:t>Fecha del evento</a:t>
            </a:r>
            <a:r>
              <a:rPr lang="es-MX" dirty="0"/>
              <a:t>: </a:t>
            </a:r>
            <a:r>
              <a:rPr lang="es-MX" dirty="0" smtClean="0"/>
              <a:t>Lunes 27 de octubre</a:t>
            </a:r>
            <a:endParaRPr lang="es-CO" dirty="0"/>
          </a:p>
          <a:p>
            <a:r>
              <a:rPr lang="es-MX" b="1" dirty="0"/>
              <a:t>Tema</a:t>
            </a:r>
            <a:r>
              <a:rPr lang="es-MX" dirty="0"/>
              <a:t>: sistematización de experiencias de lectura y </a:t>
            </a:r>
            <a:r>
              <a:rPr lang="es-MX" dirty="0" smtClean="0"/>
              <a:t>escritura</a:t>
            </a:r>
          </a:p>
          <a:p>
            <a:endParaRPr lang="es-CO" dirty="0"/>
          </a:p>
          <a:p>
            <a:pPr lvl="0"/>
            <a:r>
              <a:rPr lang="es-MX" b="1" dirty="0" smtClean="0"/>
              <a:t>Semana </a:t>
            </a:r>
            <a:r>
              <a:rPr lang="es-MX" b="1" dirty="0"/>
              <a:t>5</a:t>
            </a:r>
            <a:endParaRPr lang="es-CO" dirty="0"/>
          </a:p>
          <a:p>
            <a:r>
              <a:rPr lang="es-MX" b="1" dirty="0"/>
              <a:t>Fecha del evento</a:t>
            </a:r>
            <a:r>
              <a:rPr lang="es-MX" dirty="0"/>
              <a:t>: </a:t>
            </a:r>
            <a:r>
              <a:rPr lang="es-MX" dirty="0" smtClean="0"/>
              <a:t>Lunes 03 noviembre</a:t>
            </a:r>
            <a:endParaRPr lang="es-CO" dirty="0"/>
          </a:p>
          <a:p>
            <a:r>
              <a:rPr lang="es-MX" b="1" dirty="0"/>
              <a:t>Tema</a:t>
            </a:r>
            <a:r>
              <a:rPr lang="es-MX" dirty="0"/>
              <a:t>: Conclusiones y balance del acompañamiento </a:t>
            </a:r>
            <a:r>
              <a:rPr lang="es-MX" dirty="0" smtClean="0"/>
              <a:t>virtual</a:t>
            </a:r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3563888" y="604293"/>
            <a:ext cx="4897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 smtClean="0">
                <a:latin typeface="Calibri titulos"/>
              </a:rPr>
              <a:t>Cronograma - Contenidos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8956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443035" y="332656"/>
            <a:ext cx="5328592" cy="1272774"/>
          </a:xfrm>
        </p:spPr>
        <p:txBody>
          <a:bodyPr>
            <a:normAutofit fontScale="90000"/>
          </a:bodyPr>
          <a:lstStyle/>
          <a:p>
            <a:r>
              <a:rPr lang="es-ES_tradnl" sz="3200" b="1" dirty="0" smtClean="0">
                <a:solidFill>
                  <a:schemeClr val="accent6">
                    <a:lumMod val="75000"/>
                  </a:schemeClr>
                </a:solidFill>
                <a:hlinkClick r:id="rId2" action="ppaction://hlinkfile"/>
              </a:rPr>
              <a:t>Aplicativo</a:t>
            </a:r>
            <a:r>
              <a:rPr lang="es-ES_tradnl" sz="3200" b="1" dirty="0" smtClean="0"/>
              <a:t>: página </a:t>
            </a:r>
            <a:r>
              <a:rPr lang="es-ES_tradnl" sz="3200" b="1" dirty="0"/>
              <a:t>de inicio</a:t>
            </a:r>
            <a:br>
              <a:rPr lang="es-ES_tradnl" sz="3200" b="1" dirty="0"/>
            </a:br>
            <a:r>
              <a:rPr lang="es-ES_tradnl" sz="3200" dirty="0" smtClean="0"/>
              <a:t> Cada uno de los elementos que la componen: </a:t>
            </a:r>
            <a:endParaRPr lang="es-CO" sz="3200" dirty="0"/>
          </a:p>
        </p:txBody>
      </p:sp>
      <p:grpSp>
        <p:nvGrpSpPr>
          <p:cNvPr id="7" name="Agrupar 24"/>
          <p:cNvGrpSpPr/>
          <p:nvPr/>
        </p:nvGrpSpPr>
        <p:grpSpPr>
          <a:xfrm>
            <a:off x="1115616" y="1785006"/>
            <a:ext cx="7487573" cy="4607396"/>
            <a:chOff x="0" y="0"/>
            <a:chExt cx="5486400" cy="3886200"/>
          </a:xfrm>
        </p:grpSpPr>
        <p:pic>
          <p:nvPicPr>
            <p:cNvPr id="8" name="7 Imagen" descr="Macintosh HD:Users:DIDACTICA:Desktop:Captura de pantalla 2014-09-24 a la(s) 14.30.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0"/>
              <a:ext cx="4926330" cy="377190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sp>
          <p:nvSpPr>
            <p:cNvPr id="9" name="Cuadro de texto 10"/>
            <p:cNvSpPr txBox="1"/>
            <p:nvPr/>
          </p:nvSpPr>
          <p:spPr>
            <a:xfrm>
              <a:off x="41275" y="1036955"/>
              <a:ext cx="3429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_tradnl" sz="1800" b="1">
                  <a:solidFill>
                    <a:srgbClr val="FF0000"/>
                  </a:solidFill>
                  <a:effectLst/>
                  <a:ea typeface="MS Mincho"/>
                  <a:cs typeface="Times New Roman"/>
                </a:rPr>
                <a:t>1</a:t>
              </a:r>
              <a:endParaRPr lang="es-CO" sz="1200">
                <a:effectLst/>
                <a:ea typeface="MS Mincho"/>
                <a:cs typeface="Times New Roman"/>
              </a:endParaRPr>
            </a:p>
          </p:txBody>
        </p:sp>
        <p:sp>
          <p:nvSpPr>
            <p:cNvPr id="10" name="Cuadro de texto 11"/>
            <p:cNvSpPr txBox="1"/>
            <p:nvPr/>
          </p:nvSpPr>
          <p:spPr>
            <a:xfrm>
              <a:off x="0" y="1828800"/>
              <a:ext cx="3429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_tradnl" sz="1800" b="1">
                  <a:solidFill>
                    <a:srgbClr val="FF0000"/>
                  </a:solidFill>
                  <a:effectLst/>
                  <a:ea typeface="MS Mincho"/>
                  <a:cs typeface="Times New Roman"/>
                </a:rPr>
                <a:t>2</a:t>
              </a:r>
              <a:endParaRPr lang="es-CO" sz="1200">
                <a:effectLst/>
                <a:ea typeface="MS Mincho"/>
                <a:cs typeface="Times New Roman"/>
              </a:endParaRPr>
            </a:p>
          </p:txBody>
        </p:sp>
        <p:sp>
          <p:nvSpPr>
            <p:cNvPr id="11" name="Cuadro de texto 12"/>
            <p:cNvSpPr txBox="1"/>
            <p:nvPr/>
          </p:nvSpPr>
          <p:spPr>
            <a:xfrm>
              <a:off x="0" y="3086100"/>
              <a:ext cx="3429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_tradnl" sz="1800" b="1">
                  <a:solidFill>
                    <a:srgbClr val="FF0000"/>
                  </a:solidFill>
                  <a:effectLst/>
                  <a:ea typeface="MS Mincho"/>
                  <a:cs typeface="Times New Roman"/>
                </a:rPr>
                <a:t>3</a:t>
              </a:r>
              <a:endParaRPr lang="es-CO" sz="1200">
                <a:effectLst/>
                <a:ea typeface="MS Mincho"/>
                <a:cs typeface="Times New Roman"/>
              </a:endParaRPr>
            </a:p>
          </p:txBody>
        </p:sp>
        <p:sp>
          <p:nvSpPr>
            <p:cNvPr id="12" name="Cuadro de texto 13"/>
            <p:cNvSpPr txBox="1"/>
            <p:nvPr/>
          </p:nvSpPr>
          <p:spPr>
            <a:xfrm>
              <a:off x="0" y="3429000"/>
              <a:ext cx="3429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_tradnl" sz="1800" b="1">
                  <a:solidFill>
                    <a:srgbClr val="FF0000"/>
                  </a:solidFill>
                  <a:effectLst/>
                  <a:ea typeface="MS Mincho"/>
                  <a:cs typeface="Times New Roman"/>
                </a:rPr>
                <a:t>4</a:t>
              </a:r>
              <a:endParaRPr lang="es-CO" sz="1200">
                <a:effectLst/>
                <a:ea typeface="MS Mincho"/>
                <a:cs typeface="Times New Roman"/>
              </a:endParaRPr>
            </a:p>
          </p:txBody>
        </p:sp>
        <p:sp>
          <p:nvSpPr>
            <p:cNvPr id="13" name="Cuadro de texto 14"/>
            <p:cNvSpPr txBox="1"/>
            <p:nvPr/>
          </p:nvSpPr>
          <p:spPr>
            <a:xfrm>
              <a:off x="5143500" y="1371600"/>
              <a:ext cx="3429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_tradnl" sz="1800" b="1">
                  <a:solidFill>
                    <a:srgbClr val="FF0000"/>
                  </a:solidFill>
                  <a:effectLst/>
                  <a:ea typeface="MS Mincho"/>
                  <a:cs typeface="Times New Roman"/>
                </a:rPr>
                <a:t>5</a:t>
              </a:r>
              <a:endParaRPr lang="es-CO" sz="1200">
                <a:effectLst/>
                <a:ea typeface="MS Mincho"/>
                <a:cs typeface="Times New Roman"/>
              </a:endParaRPr>
            </a:p>
          </p:txBody>
        </p:sp>
        <p:sp>
          <p:nvSpPr>
            <p:cNvPr id="14" name="Cuadro de texto 15"/>
            <p:cNvSpPr txBox="1"/>
            <p:nvPr/>
          </p:nvSpPr>
          <p:spPr>
            <a:xfrm>
              <a:off x="5143500" y="2857500"/>
              <a:ext cx="3429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_tradnl" sz="1800" b="1">
                  <a:solidFill>
                    <a:srgbClr val="FF0000"/>
                  </a:solidFill>
                  <a:effectLst/>
                  <a:ea typeface="MS Mincho"/>
                  <a:cs typeface="Times New Roman"/>
                </a:rPr>
                <a:t>6</a:t>
              </a:r>
              <a:endParaRPr lang="es-CO" sz="1200">
                <a:effectLst/>
                <a:ea typeface="MS Mincho"/>
                <a:cs typeface="Times New Roman"/>
              </a:endParaRPr>
            </a:p>
          </p:txBody>
        </p:sp>
        <p:sp>
          <p:nvSpPr>
            <p:cNvPr id="15" name="Cuadro de texto 16"/>
            <p:cNvSpPr txBox="1"/>
            <p:nvPr/>
          </p:nvSpPr>
          <p:spPr>
            <a:xfrm>
              <a:off x="2971800" y="1828800"/>
              <a:ext cx="3429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_tradnl" sz="1800" b="1">
                  <a:solidFill>
                    <a:srgbClr val="FF0000"/>
                  </a:solidFill>
                  <a:effectLst/>
                  <a:ea typeface="MS Mincho"/>
                  <a:cs typeface="Times New Roman"/>
                </a:rPr>
                <a:t>7</a:t>
              </a:r>
              <a:endParaRPr lang="es-CO" sz="1200">
                <a:effectLst/>
                <a:ea typeface="MS Mincho"/>
                <a:cs typeface="Times New Roman"/>
              </a:endParaRPr>
            </a:p>
          </p:txBody>
        </p:sp>
        <p:sp>
          <p:nvSpPr>
            <p:cNvPr id="16" name="Cuadro de texto 17"/>
            <p:cNvSpPr txBox="1"/>
            <p:nvPr/>
          </p:nvSpPr>
          <p:spPr>
            <a:xfrm>
              <a:off x="2171700" y="228600"/>
              <a:ext cx="3429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_tradnl" sz="1800" b="1">
                  <a:solidFill>
                    <a:srgbClr val="FF0000"/>
                  </a:solidFill>
                  <a:effectLst/>
                  <a:ea typeface="MS Mincho"/>
                  <a:cs typeface="Times New Roman"/>
                </a:rPr>
                <a:t>8</a:t>
              </a:r>
              <a:endParaRPr lang="es-CO" sz="1200">
                <a:effectLst/>
                <a:ea typeface="MS Mincho"/>
                <a:cs typeface="Times New Roman"/>
              </a:endParaRPr>
            </a:p>
          </p:txBody>
        </p:sp>
        <p:sp>
          <p:nvSpPr>
            <p:cNvPr id="17" name="Cuadro de texto 20"/>
            <p:cNvSpPr txBox="1"/>
            <p:nvPr/>
          </p:nvSpPr>
          <p:spPr>
            <a:xfrm>
              <a:off x="2628900" y="228600"/>
              <a:ext cx="3429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_tradnl" sz="1800" b="1">
                  <a:solidFill>
                    <a:srgbClr val="FF0000"/>
                  </a:solidFill>
                  <a:effectLst/>
                  <a:ea typeface="MS Mincho"/>
                  <a:cs typeface="Times New Roman"/>
                </a:rPr>
                <a:t>9</a:t>
              </a:r>
              <a:endParaRPr lang="es-CO" sz="1200">
                <a:effectLst/>
                <a:ea typeface="MS Mincho"/>
                <a:cs typeface="Times New Roman"/>
              </a:endParaRPr>
            </a:p>
          </p:txBody>
        </p:sp>
        <p:sp>
          <p:nvSpPr>
            <p:cNvPr id="18" name="Cuadro de texto 21"/>
            <p:cNvSpPr txBox="1"/>
            <p:nvPr/>
          </p:nvSpPr>
          <p:spPr>
            <a:xfrm>
              <a:off x="3200400" y="228600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_tradnl" sz="1800" b="1">
                  <a:solidFill>
                    <a:srgbClr val="FF0000"/>
                  </a:solidFill>
                  <a:effectLst/>
                  <a:ea typeface="MS Mincho"/>
                  <a:cs typeface="Times New Roman"/>
                </a:rPr>
                <a:t>10</a:t>
              </a:r>
              <a:endParaRPr lang="es-CO" sz="1200">
                <a:effectLst/>
                <a:ea typeface="MS Mincho"/>
                <a:cs typeface="Times New Roman"/>
              </a:endParaRPr>
            </a:p>
          </p:txBody>
        </p:sp>
        <p:sp>
          <p:nvSpPr>
            <p:cNvPr id="19" name="Cuadro de texto 22"/>
            <p:cNvSpPr txBox="1"/>
            <p:nvPr/>
          </p:nvSpPr>
          <p:spPr>
            <a:xfrm>
              <a:off x="3886200" y="228600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_tradnl" sz="1800" b="1">
                  <a:solidFill>
                    <a:srgbClr val="FF0000"/>
                  </a:solidFill>
                  <a:effectLst/>
                  <a:ea typeface="MS Mincho"/>
                  <a:cs typeface="Times New Roman"/>
                </a:rPr>
                <a:t>11</a:t>
              </a:r>
              <a:endParaRPr lang="es-CO" sz="1200">
                <a:effectLst/>
                <a:ea typeface="MS Mincho"/>
                <a:cs typeface="Times New Roman"/>
              </a:endParaRPr>
            </a:p>
          </p:txBody>
        </p:sp>
        <p:sp>
          <p:nvSpPr>
            <p:cNvPr id="20" name="Cuadro de texto 23"/>
            <p:cNvSpPr txBox="1"/>
            <p:nvPr/>
          </p:nvSpPr>
          <p:spPr>
            <a:xfrm>
              <a:off x="4686300" y="228600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S_tradnl" sz="1800" b="1">
                  <a:solidFill>
                    <a:srgbClr val="FF0000"/>
                  </a:solidFill>
                  <a:effectLst/>
                  <a:ea typeface="MS Mincho"/>
                  <a:cs typeface="Times New Roman"/>
                </a:rPr>
                <a:t>12</a:t>
              </a:r>
              <a:endParaRPr lang="es-CO" sz="1200">
                <a:effectLst/>
                <a:ea typeface="MS Mincho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181</Words>
  <Application>Microsoft Office PowerPoint</Application>
  <PresentationFormat>Presentación en pantalla (4:3)</PresentationFormat>
  <Paragraphs>52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Acompañamiento virtual</vt:lpstr>
      <vt:lpstr>Acompañamiento virtual</vt:lpstr>
      <vt:lpstr>Presentación de PowerPoint</vt:lpstr>
      <vt:lpstr>Presentación de PowerPoint</vt:lpstr>
      <vt:lpstr>Aplicativo: página de inicio  Cada uno de los elementos que la componen: </vt:lpstr>
    </vt:vector>
  </TitlesOfParts>
  <Company>usuario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HOME</cp:lastModifiedBy>
  <cp:revision>34</cp:revision>
  <dcterms:created xsi:type="dcterms:W3CDTF">2013-04-19T19:43:16Z</dcterms:created>
  <dcterms:modified xsi:type="dcterms:W3CDTF">2014-10-01T01:02:54Z</dcterms:modified>
</cp:coreProperties>
</file>