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sldIdLst>
    <p:sldId id="256" r:id="rId2"/>
    <p:sldId id="258" r:id="rId3"/>
    <p:sldId id="259" r:id="rId4"/>
    <p:sldId id="260" r:id="rId5"/>
    <p:sldId id="261" r:id="rId6"/>
    <p:sldId id="257"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8" autoAdjust="0"/>
    <p:restoredTop sz="94660"/>
  </p:normalViewPr>
  <p:slideViewPr>
    <p:cSldViewPr snapToGrid="0">
      <p:cViewPr varScale="1">
        <p:scale>
          <a:sx n="62" d="100"/>
          <a:sy n="62"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678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479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204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5826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5764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3980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098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8280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089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921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243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9365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707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6049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011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48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7657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061021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11.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1.png"/><Relationship Id="rId5" Type="http://schemas.openxmlformats.org/officeDocument/2006/relationships/image" Target="../media/image23.png"/><Relationship Id="rId10"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997834" y="510712"/>
            <a:ext cx="3657143" cy="2990476"/>
          </a:xfrm>
          <a:prstGeom prst="rect">
            <a:avLst/>
          </a:prstGeom>
        </p:spPr>
      </p:pic>
      <p:sp>
        <p:nvSpPr>
          <p:cNvPr id="2" name="Título 1"/>
          <p:cNvSpPr>
            <a:spLocks noGrp="1"/>
          </p:cNvSpPr>
          <p:nvPr>
            <p:ph type="ctrTitle"/>
          </p:nvPr>
        </p:nvSpPr>
        <p:spPr>
          <a:xfrm>
            <a:off x="2928401" y="2875547"/>
            <a:ext cx="8574622" cy="1997242"/>
          </a:xfrm>
        </p:spPr>
        <p:txBody>
          <a:bodyPr>
            <a:normAutofit/>
          </a:bodyPr>
          <a:lstStyle/>
          <a:p>
            <a:r>
              <a:rPr lang="es-ES" dirty="0" smtClean="0">
                <a:solidFill>
                  <a:srgbClr val="00B050"/>
                </a:solidFill>
                <a:latin typeface="Adobe Garamond Pro Bold" panose="02020702060506020403" pitchFamily="18" charset="0"/>
              </a:rPr>
              <a:t/>
            </a:r>
            <a:br>
              <a:rPr lang="es-ES" dirty="0" smtClean="0">
                <a:solidFill>
                  <a:srgbClr val="00B050"/>
                </a:solidFill>
                <a:latin typeface="Adobe Garamond Pro Bold" panose="02020702060506020403" pitchFamily="18" charset="0"/>
              </a:rPr>
            </a:br>
            <a:r>
              <a:rPr lang="es-ES" dirty="0" smtClean="0">
                <a:solidFill>
                  <a:srgbClr val="00B050"/>
                </a:solidFill>
                <a:latin typeface="Adobe Garamond Pro Bold" panose="02020702060506020403" pitchFamily="18" charset="0"/>
              </a:rPr>
              <a:t>PROYECTO ENJAMBRE</a:t>
            </a:r>
            <a:endParaRPr lang="es-ES" dirty="0">
              <a:solidFill>
                <a:srgbClr val="00B050"/>
              </a:solidFill>
              <a:latin typeface="Adobe Garamond Pro Bold" panose="02020702060506020403" pitchFamily="18" charset="0"/>
            </a:endParaRPr>
          </a:p>
        </p:txBody>
      </p:sp>
      <p:sp>
        <p:nvSpPr>
          <p:cNvPr id="3" name="Subtítulo 2"/>
          <p:cNvSpPr>
            <a:spLocks noGrp="1"/>
          </p:cNvSpPr>
          <p:nvPr>
            <p:ph type="subTitle" idx="1"/>
          </p:nvPr>
        </p:nvSpPr>
        <p:spPr>
          <a:xfrm>
            <a:off x="4515377" y="4523873"/>
            <a:ext cx="6987645" cy="1371601"/>
          </a:xfrm>
        </p:spPr>
        <p:txBody>
          <a:bodyPr>
            <a:normAutofit fontScale="70000" lnSpcReduction="20000"/>
          </a:bodyPr>
          <a:lstStyle/>
          <a:p>
            <a:pPr algn="ctr"/>
            <a:endParaRPr lang="es-ES" sz="3600" dirty="0" smtClean="0">
              <a:solidFill>
                <a:srgbClr val="00B050"/>
              </a:solidFill>
              <a:latin typeface="Adobe Garamond Pro Bold" panose="02020702060506020403" pitchFamily="18" charset="0"/>
            </a:endParaRPr>
          </a:p>
          <a:p>
            <a:pPr algn="ctr"/>
            <a:r>
              <a:rPr lang="es-ES" sz="3600" dirty="0" smtClean="0">
                <a:solidFill>
                  <a:srgbClr val="00B050"/>
                </a:solidFill>
                <a:latin typeface="Adobe Garamond Pro Bold" panose="02020702060506020403" pitchFamily="18" charset="0"/>
              </a:rPr>
              <a:t>“CREATIVOS EN ACCION”</a:t>
            </a:r>
          </a:p>
          <a:p>
            <a:pPr algn="ctr"/>
            <a:r>
              <a:rPr lang="es-ES" sz="3600" dirty="0" smtClean="0">
                <a:solidFill>
                  <a:srgbClr val="00B050"/>
                </a:solidFill>
                <a:latin typeface="Adobe Garamond Pro Bold" panose="02020702060506020403" pitchFamily="18" charset="0"/>
              </a:rPr>
              <a:t>INSTEC.</a:t>
            </a:r>
            <a:endParaRPr lang="es-ES" sz="3600" dirty="0">
              <a:solidFill>
                <a:srgbClr val="00B050"/>
              </a:solidFill>
              <a:latin typeface="Adobe Garamond Pro Bold" panose="02020702060506020403"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8" y="4523873"/>
            <a:ext cx="1623248" cy="2225843"/>
          </a:xfrm>
          <a:prstGeom prst="rect">
            <a:avLst/>
          </a:prstGeom>
        </p:spPr>
      </p:pic>
    </p:spTree>
    <p:extLst>
      <p:ext uri="{BB962C8B-B14F-4D97-AF65-F5344CB8AC3E}">
        <p14:creationId xmlns:p14="http://schemas.microsoft.com/office/powerpoint/2010/main" val="42129534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651215">
            <a:off x="1615326" y="1232508"/>
            <a:ext cx="4382112" cy="1907838"/>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81152">
            <a:off x="5823622" y="1951398"/>
            <a:ext cx="5934903" cy="3219899"/>
          </a:xfrm>
          <a:prstGeom prst="rect">
            <a:avLst/>
          </a:prstGeom>
        </p:spPr>
      </p:pic>
      <p:pic>
        <p:nvPicPr>
          <p:cNvPr id="9" name="Imagen 8"/>
          <p:cNvPicPr>
            <a:picLocks noChangeAspect="1"/>
          </p:cNvPicPr>
          <p:nvPr/>
        </p:nvPicPr>
        <p:blipFill>
          <a:blip r:embed="rId4"/>
          <a:stretch>
            <a:fillRect/>
          </a:stretch>
        </p:blipFill>
        <p:spPr>
          <a:xfrm>
            <a:off x="2275569" y="6009027"/>
            <a:ext cx="792549" cy="566977"/>
          </a:xfrm>
          <a:prstGeom prst="rect">
            <a:avLst/>
          </a:prstGeom>
        </p:spPr>
      </p:pic>
      <p:pic>
        <p:nvPicPr>
          <p:cNvPr id="10" name="Imagen 9"/>
          <p:cNvPicPr>
            <a:picLocks noChangeAspect="1"/>
          </p:cNvPicPr>
          <p:nvPr/>
        </p:nvPicPr>
        <p:blipFill>
          <a:blip r:embed="rId5"/>
          <a:stretch>
            <a:fillRect/>
          </a:stretch>
        </p:blipFill>
        <p:spPr>
          <a:xfrm>
            <a:off x="4354591" y="5887096"/>
            <a:ext cx="883997" cy="688908"/>
          </a:xfrm>
          <a:prstGeom prst="rect">
            <a:avLst/>
          </a:prstGeom>
        </p:spPr>
      </p:pic>
      <p:pic>
        <p:nvPicPr>
          <p:cNvPr id="11" name="Imagen 10"/>
          <p:cNvPicPr>
            <a:picLocks noChangeAspect="1"/>
          </p:cNvPicPr>
          <p:nvPr/>
        </p:nvPicPr>
        <p:blipFill>
          <a:blip r:embed="rId6"/>
          <a:stretch>
            <a:fillRect/>
          </a:stretch>
        </p:blipFill>
        <p:spPr>
          <a:xfrm>
            <a:off x="5727370" y="5429857"/>
            <a:ext cx="1072989" cy="1146147"/>
          </a:xfrm>
          <a:prstGeom prst="rect">
            <a:avLst/>
          </a:prstGeom>
        </p:spPr>
      </p:pic>
      <p:pic>
        <p:nvPicPr>
          <p:cNvPr id="12" name="Imagen 11"/>
          <p:cNvPicPr>
            <a:picLocks noChangeAspect="1"/>
          </p:cNvPicPr>
          <p:nvPr/>
        </p:nvPicPr>
        <p:blipFill>
          <a:blip r:embed="rId7"/>
          <a:stretch>
            <a:fillRect/>
          </a:stretch>
        </p:blipFill>
        <p:spPr>
          <a:xfrm>
            <a:off x="7647045" y="5887096"/>
            <a:ext cx="1518036" cy="585267"/>
          </a:xfrm>
          <a:prstGeom prst="rect">
            <a:avLst/>
          </a:prstGeom>
        </p:spPr>
      </p:pic>
      <p:pic>
        <p:nvPicPr>
          <p:cNvPr id="13" name="Imagen 12"/>
          <p:cNvPicPr>
            <a:picLocks noChangeAspect="1"/>
          </p:cNvPicPr>
          <p:nvPr/>
        </p:nvPicPr>
        <p:blipFill>
          <a:blip r:embed="rId8"/>
          <a:stretch>
            <a:fillRect/>
          </a:stretch>
        </p:blipFill>
        <p:spPr>
          <a:xfrm>
            <a:off x="9717911" y="5929771"/>
            <a:ext cx="1755800" cy="499915"/>
          </a:xfrm>
          <a:prstGeom prst="rect">
            <a:avLst/>
          </a:prstGeom>
        </p:spPr>
      </p:pic>
      <p:pic>
        <p:nvPicPr>
          <p:cNvPr id="14" name="Imagen 13"/>
          <p:cNvPicPr>
            <a:picLocks noChangeAspect="1"/>
          </p:cNvPicPr>
          <p:nvPr/>
        </p:nvPicPr>
        <p:blipFill>
          <a:blip r:embed="rId9"/>
          <a:stretch>
            <a:fillRect/>
          </a:stretch>
        </p:blipFill>
        <p:spPr>
          <a:xfrm>
            <a:off x="758496" y="3561347"/>
            <a:ext cx="1359609" cy="1728548"/>
          </a:xfrm>
          <a:prstGeom prst="rect">
            <a:avLst/>
          </a:prstGeom>
        </p:spPr>
      </p:pic>
      <p:pic>
        <p:nvPicPr>
          <p:cNvPr id="15" name="Imagen 14"/>
          <p:cNvPicPr>
            <a:picLocks noChangeAspect="1"/>
          </p:cNvPicPr>
          <p:nvPr/>
        </p:nvPicPr>
        <p:blipFill>
          <a:blip r:embed="rId10"/>
          <a:stretch>
            <a:fillRect/>
          </a:stretch>
        </p:blipFill>
        <p:spPr>
          <a:xfrm>
            <a:off x="10059958" y="0"/>
            <a:ext cx="2009775" cy="2276475"/>
          </a:xfrm>
          <a:prstGeom prst="rect">
            <a:avLst/>
          </a:prstGeom>
        </p:spPr>
      </p:pic>
      <p:pic>
        <p:nvPicPr>
          <p:cNvPr id="2" name="Imagen 1"/>
          <p:cNvPicPr>
            <a:picLocks noChangeAspect="1"/>
          </p:cNvPicPr>
          <p:nvPr/>
        </p:nvPicPr>
        <p:blipFill>
          <a:blip r:embed="rId11"/>
          <a:stretch>
            <a:fillRect/>
          </a:stretch>
        </p:blipFill>
        <p:spPr>
          <a:xfrm>
            <a:off x="3283074" y="5887096"/>
            <a:ext cx="888088" cy="688908"/>
          </a:xfrm>
          <a:prstGeom prst="rect">
            <a:avLst/>
          </a:prstGeom>
        </p:spPr>
      </p:pic>
    </p:spTree>
    <p:extLst>
      <p:ext uri="{BB962C8B-B14F-4D97-AF65-F5344CB8AC3E}">
        <p14:creationId xmlns:p14="http://schemas.microsoft.com/office/powerpoint/2010/main" val="38029702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863" y="300789"/>
            <a:ext cx="8879305" cy="5739064"/>
          </a:xfrm>
        </p:spPr>
      </p:pic>
    </p:spTree>
    <p:extLst>
      <p:ext uri="{BB962C8B-B14F-4D97-AF65-F5344CB8AC3E}">
        <p14:creationId xmlns:p14="http://schemas.microsoft.com/office/powerpoint/2010/main" val="20888784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093495" y="673769"/>
            <a:ext cx="9456821" cy="5358063"/>
          </a:xfrm>
          <a:prstGeom prst="rect">
            <a:avLst/>
          </a:prstGeom>
        </p:spPr>
      </p:pic>
    </p:spTree>
    <p:extLst>
      <p:ext uri="{BB962C8B-B14F-4D97-AF65-F5344CB8AC3E}">
        <p14:creationId xmlns:p14="http://schemas.microsoft.com/office/powerpoint/2010/main" val="29899489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sz="2800" dirty="0" smtClean="0">
                <a:solidFill>
                  <a:srgbClr val="00B050"/>
                </a:solidFill>
                <a:latin typeface="Adobe Garamond Pro Bold" panose="02020702060506020403" pitchFamily="18" charset="0"/>
              </a:rPr>
              <a:t>CREACION DE ESPACIOS DEPORTIVOS, ARTISTICOS E INNOVADORES EN EL MODELO DE PREVENCION </a:t>
            </a:r>
            <a:r>
              <a:rPr lang="es-ES" sz="2800" dirty="0" smtClean="0">
                <a:solidFill>
                  <a:srgbClr val="00B050"/>
                </a:solidFill>
                <a:latin typeface="Adobe Garamond Pro Bold" panose="02020702060506020403" pitchFamily="18" charset="0"/>
              </a:rPr>
              <a:t>DE LAS ADICCIONES </a:t>
            </a:r>
            <a:r>
              <a:rPr lang="es-ES" sz="2800" dirty="0" smtClean="0">
                <a:solidFill>
                  <a:srgbClr val="00B050"/>
                </a:solidFill>
                <a:latin typeface="Adobe Garamond Pro Bold" panose="02020702060506020403" pitchFamily="18" charset="0"/>
              </a:rPr>
              <a:t> </a:t>
            </a:r>
            <a:r>
              <a:rPr lang="es-ES" sz="2800" dirty="0" smtClean="0">
                <a:solidFill>
                  <a:srgbClr val="00B050"/>
                </a:solidFill>
                <a:latin typeface="Adobe Garamond Pro Bold" panose="02020702060506020403" pitchFamily="18" charset="0"/>
              </a:rPr>
              <a:t>EN EL INSTEC.</a:t>
            </a:r>
            <a:endParaRPr lang="es-ES" sz="2800" dirty="0">
              <a:solidFill>
                <a:srgbClr val="00B050"/>
              </a:solidFill>
              <a:latin typeface="Adobe Garamond Pro Bold" panose="02020702060506020403" pitchFamily="18" charset="0"/>
            </a:endParaRPr>
          </a:p>
        </p:txBody>
      </p:sp>
      <p:pic>
        <p:nvPicPr>
          <p:cNvPr id="4" name="Marcador de contenido 3"/>
          <p:cNvPicPr>
            <a:picLocks noGrp="1" noChangeAspect="1"/>
          </p:cNvPicPr>
          <p:nvPr>
            <p:ph idx="1"/>
          </p:nvPr>
        </p:nvPicPr>
        <p:blipFill>
          <a:blip r:embed="rId2"/>
          <a:stretch>
            <a:fillRect/>
          </a:stretch>
        </p:blipFill>
        <p:spPr>
          <a:xfrm>
            <a:off x="2526632" y="2309813"/>
            <a:ext cx="7724273" cy="4295524"/>
          </a:xfrm>
          <a:prstGeom prst="rect">
            <a:avLst/>
          </a:prstGeom>
        </p:spPr>
      </p:pic>
    </p:spTree>
    <p:extLst>
      <p:ext uri="{BB962C8B-B14F-4D97-AF65-F5344CB8AC3E}">
        <p14:creationId xmlns:p14="http://schemas.microsoft.com/office/powerpoint/2010/main" val="230433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685801"/>
            <a:ext cx="10018713" cy="1203158"/>
          </a:xfrm>
        </p:spPr>
        <p:txBody>
          <a:bodyPr/>
          <a:lstStyle/>
          <a:p>
            <a:r>
              <a:rPr lang="es-ES" dirty="0" smtClean="0">
                <a:solidFill>
                  <a:srgbClr val="00B050"/>
                </a:solidFill>
                <a:latin typeface="Adobe Garamond Pro Bold" panose="02020702060506020403" pitchFamily="18" charset="0"/>
              </a:rPr>
              <a:t>INVESTIGADORES</a:t>
            </a:r>
            <a:endParaRPr lang="es-ES" dirty="0">
              <a:solidFill>
                <a:srgbClr val="00B050"/>
              </a:solidFill>
              <a:latin typeface="Adobe Garamond Pro Bold" panose="02020702060506020403" pitchFamily="18" charset="0"/>
            </a:endParaRPr>
          </a:p>
        </p:txBody>
      </p:sp>
      <p:sp>
        <p:nvSpPr>
          <p:cNvPr id="3" name="Marcador de contenido 2"/>
          <p:cNvSpPr>
            <a:spLocks noGrp="1"/>
          </p:cNvSpPr>
          <p:nvPr>
            <p:ph sz="half" idx="1"/>
          </p:nvPr>
        </p:nvSpPr>
        <p:spPr>
          <a:xfrm>
            <a:off x="1484312" y="1888959"/>
            <a:ext cx="4895055" cy="3902241"/>
          </a:xfrm>
        </p:spPr>
        <p:txBody>
          <a:bodyPr>
            <a:normAutofit fontScale="77500" lnSpcReduction="20000"/>
          </a:bodyPr>
          <a:lstStyle/>
          <a:p>
            <a:pPr marL="0" indent="0" algn="just">
              <a:buNone/>
            </a:pPr>
            <a:endParaRPr lang="es-ES" dirty="0" smtClean="0">
              <a:solidFill>
                <a:srgbClr val="00B050"/>
              </a:solidFill>
              <a:latin typeface="Adobe Garamond Pro Bold" panose="02020702060506020403" pitchFamily="18" charset="0"/>
            </a:endParaRPr>
          </a:p>
          <a:p>
            <a:pPr algn="just"/>
            <a:r>
              <a:rPr lang="es-ES" dirty="0" smtClean="0">
                <a:solidFill>
                  <a:srgbClr val="00B050"/>
                </a:solidFill>
                <a:latin typeface="Adobe Garamond Pro Bold" panose="02020702060506020403" pitchFamily="18" charset="0"/>
              </a:rPr>
              <a:t>LORWIN TARAZONA</a:t>
            </a:r>
          </a:p>
          <a:p>
            <a:pPr algn="just"/>
            <a:r>
              <a:rPr lang="es-ES" dirty="0" smtClean="0">
                <a:solidFill>
                  <a:srgbClr val="00B050"/>
                </a:solidFill>
                <a:latin typeface="Adobe Garamond Pro Bold" panose="02020702060506020403" pitchFamily="18" charset="0"/>
              </a:rPr>
              <a:t>ADRIAN RODRIGUEZ</a:t>
            </a:r>
          </a:p>
          <a:p>
            <a:pPr algn="just"/>
            <a:r>
              <a:rPr lang="es-ES" dirty="0" smtClean="0">
                <a:solidFill>
                  <a:srgbClr val="00B050"/>
                </a:solidFill>
                <a:latin typeface="Adobe Garamond Pro Bold" panose="02020702060506020403" pitchFamily="18" charset="0"/>
              </a:rPr>
              <a:t>DILAN FRANKLIN</a:t>
            </a:r>
          </a:p>
          <a:p>
            <a:pPr algn="just"/>
            <a:r>
              <a:rPr lang="es-ES" dirty="0" smtClean="0">
                <a:solidFill>
                  <a:srgbClr val="00B050"/>
                </a:solidFill>
                <a:latin typeface="Adobe Garamond Pro Bold" panose="02020702060506020403" pitchFamily="18" charset="0"/>
              </a:rPr>
              <a:t>RAUL AREVALO</a:t>
            </a:r>
          </a:p>
          <a:p>
            <a:pPr algn="just"/>
            <a:r>
              <a:rPr lang="es-ES" dirty="0" smtClean="0">
                <a:solidFill>
                  <a:srgbClr val="00B050"/>
                </a:solidFill>
                <a:latin typeface="Adobe Garamond Pro Bold" panose="02020702060506020403" pitchFamily="18" charset="0"/>
              </a:rPr>
              <a:t>OSNEY WILCHES</a:t>
            </a:r>
          </a:p>
          <a:p>
            <a:pPr algn="just"/>
            <a:r>
              <a:rPr lang="es-ES" dirty="0" smtClean="0">
                <a:solidFill>
                  <a:srgbClr val="00B050"/>
                </a:solidFill>
                <a:latin typeface="Adobe Garamond Pro Bold" panose="02020702060506020403" pitchFamily="18" charset="0"/>
              </a:rPr>
              <a:t>CARLOS DURAN</a:t>
            </a:r>
          </a:p>
          <a:p>
            <a:pPr algn="just"/>
            <a:r>
              <a:rPr lang="es-ES" dirty="0" smtClean="0">
                <a:solidFill>
                  <a:srgbClr val="00B050"/>
                </a:solidFill>
                <a:latin typeface="Adobe Garamond Pro Bold" panose="02020702060506020403" pitchFamily="18" charset="0"/>
              </a:rPr>
              <a:t>PETER NEL SARMIENTO</a:t>
            </a:r>
          </a:p>
          <a:p>
            <a:pPr algn="just"/>
            <a:r>
              <a:rPr lang="es-ES" dirty="0" smtClean="0">
                <a:solidFill>
                  <a:srgbClr val="00B050"/>
                </a:solidFill>
                <a:latin typeface="Adobe Garamond Pro Bold" panose="02020702060506020403" pitchFamily="18" charset="0"/>
              </a:rPr>
              <a:t>MARTIN RUZ</a:t>
            </a:r>
          </a:p>
          <a:p>
            <a:pPr marL="0" indent="0" algn="just">
              <a:buNone/>
            </a:pPr>
            <a:endParaRPr lang="es-ES" dirty="0">
              <a:solidFill>
                <a:srgbClr val="00B050"/>
              </a:solidFill>
              <a:latin typeface="Adobe Garamond Pro Bold" panose="02020702060506020403" pitchFamily="18" charset="0"/>
            </a:endParaRPr>
          </a:p>
        </p:txBody>
      </p:sp>
      <p:sp>
        <p:nvSpPr>
          <p:cNvPr id="4" name="Marcador de contenido 3"/>
          <p:cNvSpPr>
            <a:spLocks noGrp="1"/>
          </p:cNvSpPr>
          <p:nvPr>
            <p:ph sz="half" idx="2"/>
          </p:nvPr>
        </p:nvSpPr>
        <p:spPr>
          <a:xfrm>
            <a:off x="6607967" y="2165684"/>
            <a:ext cx="4895056" cy="3625516"/>
          </a:xfrm>
        </p:spPr>
        <p:txBody>
          <a:bodyPr>
            <a:normAutofit fontScale="77500" lnSpcReduction="20000"/>
          </a:bodyPr>
          <a:lstStyle/>
          <a:p>
            <a:r>
              <a:rPr lang="es-ES" dirty="0" smtClean="0">
                <a:solidFill>
                  <a:srgbClr val="00B050"/>
                </a:solidFill>
                <a:latin typeface="Adobe Garamond Pro Bold" panose="02020702060506020403" pitchFamily="18" charset="0"/>
              </a:rPr>
              <a:t>MELISSA MORA</a:t>
            </a:r>
          </a:p>
          <a:p>
            <a:r>
              <a:rPr lang="es-ES" dirty="0" smtClean="0">
                <a:solidFill>
                  <a:srgbClr val="00B050"/>
                </a:solidFill>
                <a:latin typeface="Adobe Garamond Pro Bold" panose="02020702060506020403" pitchFamily="18" charset="0"/>
              </a:rPr>
              <a:t>PAOLA GOMEZ</a:t>
            </a:r>
          </a:p>
          <a:p>
            <a:r>
              <a:rPr lang="es-ES" dirty="0" smtClean="0">
                <a:solidFill>
                  <a:srgbClr val="00B050"/>
                </a:solidFill>
                <a:latin typeface="Adobe Garamond Pro Bold" panose="02020702060506020403" pitchFamily="18" charset="0"/>
              </a:rPr>
              <a:t>ADRIANA BAUTISTA</a:t>
            </a:r>
          </a:p>
          <a:p>
            <a:r>
              <a:rPr lang="es-ES" dirty="0" smtClean="0">
                <a:solidFill>
                  <a:srgbClr val="00B050"/>
                </a:solidFill>
                <a:latin typeface="Adobe Garamond Pro Bold" panose="02020702060506020403" pitchFamily="18" charset="0"/>
              </a:rPr>
              <a:t>XIMENA JAIMES</a:t>
            </a:r>
          </a:p>
          <a:p>
            <a:r>
              <a:rPr lang="es-ES" dirty="0" smtClean="0">
                <a:solidFill>
                  <a:srgbClr val="00B050"/>
                </a:solidFill>
                <a:latin typeface="Adobe Garamond Pro Bold" panose="02020702060506020403" pitchFamily="18" charset="0"/>
              </a:rPr>
              <a:t>DEISY JAIMES</a:t>
            </a:r>
          </a:p>
          <a:p>
            <a:r>
              <a:rPr lang="es-ES" dirty="0" smtClean="0">
                <a:solidFill>
                  <a:srgbClr val="00B050"/>
                </a:solidFill>
                <a:latin typeface="Adobe Garamond Pro Bold" panose="02020702060506020403" pitchFamily="18" charset="0"/>
              </a:rPr>
              <a:t>SANDRA MILENA MURILLO V</a:t>
            </a:r>
          </a:p>
          <a:p>
            <a:r>
              <a:rPr lang="es-ES" dirty="0" smtClean="0">
                <a:solidFill>
                  <a:srgbClr val="00B050"/>
                </a:solidFill>
                <a:latin typeface="Adobe Garamond Pro Bold" panose="02020702060506020403" pitchFamily="18" charset="0"/>
              </a:rPr>
              <a:t>LUZ DEIS TORRES</a:t>
            </a:r>
          </a:p>
          <a:p>
            <a:r>
              <a:rPr lang="es-ES" dirty="0" smtClean="0">
                <a:solidFill>
                  <a:srgbClr val="00B050"/>
                </a:solidFill>
                <a:latin typeface="Adobe Garamond Pro Bold" panose="02020702060506020403" pitchFamily="18" charset="0"/>
              </a:rPr>
              <a:t>ROSA DANIELA GONZALEZ</a:t>
            </a:r>
          </a:p>
          <a:p>
            <a:r>
              <a:rPr lang="es-ES" dirty="0" smtClean="0">
                <a:solidFill>
                  <a:srgbClr val="00B050"/>
                </a:solidFill>
                <a:latin typeface="Adobe Garamond Pro Bold" panose="02020702060506020403" pitchFamily="18" charset="0"/>
              </a:rPr>
              <a:t>YESSICA JARAMILLO</a:t>
            </a:r>
          </a:p>
          <a:p>
            <a:r>
              <a:rPr lang="es-ES" dirty="0" smtClean="0">
                <a:solidFill>
                  <a:srgbClr val="00B050"/>
                </a:solidFill>
                <a:latin typeface="Adobe Garamond Pro Bold" panose="02020702060506020403" pitchFamily="18" charset="0"/>
              </a:rPr>
              <a:t>GINA SANDOVAL</a:t>
            </a:r>
          </a:p>
          <a:p>
            <a:r>
              <a:rPr lang="es-ES" dirty="0" smtClean="0">
                <a:solidFill>
                  <a:srgbClr val="00B050"/>
                </a:solidFill>
                <a:latin typeface="Adobe Garamond Pro Bold" panose="02020702060506020403" pitchFamily="18" charset="0"/>
              </a:rPr>
              <a:t>MARCELA JAIMES</a:t>
            </a:r>
          </a:p>
          <a:p>
            <a:r>
              <a:rPr lang="es-ES" dirty="0" smtClean="0">
                <a:solidFill>
                  <a:srgbClr val="00B050"/>
                </a:solidFill>
                <a:latin typeface="Adobe Garamond Pro Bold" panose="02020702060506020403" pitchFamily="18" charset="0"/>
              </a:rPr>
              <a:t>YARID DANIELA GUERRERO C.</a:t>
            </a:r>
          </a:p>
          <a:p>
            <a:endParaRPr lang="es-ES" dirty="0" smtClean="0">
              <a:solidFill>
                <a:srgbClr val="00B050"/>
              </a:solidFill>
              <a:latin typeface="Adobe Garamond Pro Bold" panose="02020702060506020403" pitchFamily="18" charset="0"/>
            </a:endParaRPr>
          </a:p>
        </p:txBody>
      </p:sp>
      <p:pic>
        <p:nvPicPr>
          <p:cNvPr id="5" name="Imagen 4"/>
          <p:cNvPicPr>
            <a:picLocks noChangeAspect="1"/>
          </p:cNvPicPr>
          <p:nvPr/>
        </p:nvPicPr>
        <p:blipFill>
          <a:blip r:embed="rId2"/>
          <a:stretch>
            <a:fillRect/>
          </a:stretch>
        </p:blipFill>
        <p:spPr>
          <a:xfrm>
            <a:off x="4259179" y="2045368"/>
            <a:ext cx="2120899" cy="3477127"/>
          </a:xfrm>
          <a:prstGeom prst="rect">
            <a:avLst/>
          </a:prstGeom>
        </p:spPr>
      </p:pic>
      <p:pic>
        <p:nvPicPr>
          <p:cNvPr id="6" name="Imagen 5"/>
          <p:cNvPicPr>
            <a:picLocks noChangeAspect="1"/>
          </p:cNvPicPr>
          <p:nvPr/>
        </p:nvPicPr>
        <p:blipFill>
          <a:blip r:embed="rId3"/>
          <a:stretch>
            <a:fillRect/>
          </a:stretch>
        </p:blipFill>
        <p:spPr>
          <a:xfrm>
            <a:off x="2974527" y="5887452"/>
            <a:ext cx="792549" cy="566977"/>
          </a:xfrm>
          <a:prstGeom prst="rect">
            <a:avLst/>
          </a:prstGeom>
        </p:spPr>
      </p:pic>
      <p:pic>
        <p:nvPicPr>
          <p:cNvPr id="7" name="Imagen 6"/>
          <p:cNvPicPr>
            <a:picLocks noChangeAspect="1"/>
          </p:cNvPicPr>
          <p:nvPr/>
        </p:nvPicPr>
        <p:blipFill>
          <a:blip r:embed="rId4"/>
          <a:stretch>
            <a:fillRect/>
          </a:stretch>
        </p:blipFill>
        <p:spPr>
          <a:xfrm>
            <a:off x="4429535" y="5826487"/>
            <a:ext cx="890093" cy="688908"/>
          </a:xfrm>
          <a:prstGeom prst="rect">
            <a:avLst/>
          </a:prstGeom>
        </p:spPr>
      </p:pic>
      <p:pic>
        <p:nvPicPr>
          <p:cNvPr id="8" name="Imagen 7"/>
          <p:cNvPicPr>
            <a:picLocks noChangeAspect="1"/>
          </p:cNvPicPr>
          <p:nvPr/>
        </p:nvPicPr>
        <p:blipFill>
          <a:blip r:embed="rId5"/>
          <a:stretch>
            <a:fillRect/>
          </a:stretch>
        </p:blipFill>
        <p:spPr>
          <a:xfrm>
            <a:off x="5851997" y="5869162"/>
            <a:ext cx="1511939" cy="585267"/>
          </a:xfrm>
          <a:prstGeom prst="rect">
            <a:avLst/>
          </a:prstGeom>
        </p:spPr>
      </p:pic>
      <p:pic>
        <p:nvPicPr>
          <p:cNvPr id="9" name="Imagen 8"/>
          <p:cNvPicPr>
            <a:picLocks noChangeAspect="1"/>
          </p:cNvPicPr>
          <p:nvPr/>
        </p:nvPicPr>
        <p:blipFill>
          <a:blip r:embed="rId6"/>
          <a:stretch>
            <a:fillRect/>
          </a:stretch>
        </p:blipFill>
        <p:spPr>
          <a:xfrm>
            <a:off x="7687622" y="5917934"/>
            <a:ext cx="1749704" cy="506012"/>
          </a:xfrm>
          <a:prstGeom prst="rect">
            <a:avLst/>
          </a:prstGeom>
        </p:spPr>
      </p:pic>
      <p:pic>
        <p:nvPicPr>
          <p:cNvPr id="12" name="Imagen 11"/>
          <p:cNvPicPr>
            <a:picLocks noChangeAspect="1"/>
          </p:cNvPicPr>
          <p:nvPr/>
        </p:nvPicPr>
        <p:blipFill>
          <a:blip r:embed="rId7"/>
          <a:stretch>
            <a:fillRect/>
          </a:stretch>
        </p:blipFill>
        <p:spPr>
          <a:xfrm>
            <a:off x="10022775" y="5869162"/>
            <a:ext cx="1095436" cy="646702"/>
          </a:xfrm>
          <a:prstGeom prst="rect">
            <a:avLst/>
          </a:prstGeom>
        </p:spPr>
      </p:pic>
    </p:spTree>
    <p:extLst>
      <p:ext uri="{BB962C8B-B14F-4D97-AF65-F5344CB8AC3E}">
        <p14:creationId xmlns:p14="http://schemas.microsoft.com/office/powerpoint/2010/main" val="42670373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685801"/>
            <a:ext cx="10018713" cy="1491916"/>
          </a:xfrm>
        </p:spPr>
        <p:txBody>
          <a:bodyPr/>
          <a:lstStyle/>
          <a:p>
            <a:r>
              <a:rPr lang="es-ES" dirty="0" smtClean="0">
                <a:solidFill>
                  <a:srgbClr val="00B050"/>
                </a:solidFill>
                <a:latin typeface="Adobe Garamond Pro Bold" panose="02020702060506020403" pitchFamily="18" charset="0"/>
              </a:rPr>
              <a:t>OBJETIVO</a:t>
            </a:r>
            <a:endParaRPr lang="es-ES" dirty="0">
              <a:solidFill>
                <a:srgbClr val="00B050"/>
              </a:solidFill>
              <a:latin typeface="Adobe Garamond Pro Bold" panose="02020702060506020403" pitchFamily="18" charset="0"/>
            </a:endParaRPr>
          </a:p>
        </p:txBody>
      </p:sp>
      <p:sp>
        <p:nvSpPr>
          <p:cNvPr id="3" name="Marcador de contenido 2"/>
          <p:cNvSpPr>
            <a:spLocks noGrp="1"/>
          </p:cNvSpPr>
          <p:nvPr>
            <p:ph idx="1"/>
          </p:nvPr>
        </p:nvSpPr>
        <p:spPr/>
        <p:txBody>
          <a:bodyPr/>
          <a:lstStyle/>
          <a:p>
            <a:pPr algn="just"/>
            <a:r>
              <a:rPr lang="es-ES" sz="2800" dirty="0">
                <a:solidFill>
                  <a:srgbClr val="00B050"/>
                </a:solidFill>
                <a:latin typeface="Adobe Garamond Pro Bold" panose="02020702060506020403" pitchFamily="18" charset="0"/>
              </a:rPr>
              <a:t>Fomentar una cultura virtual, digital, ciudadana y democrática de ciencia, tecnología e innovación, para el desarrollo de las habilidades, capacidades y competencias científicas y tecnológicas, en los estudiantes y maestros de educación básica y media en el Departamento de Norte de Santander.</a:t>
            </a:r>
          </a:p>
          <a:p>
            <a:endParaRPr lang="es-ES" dirty="0"/>
          </a:p>
        </p:txBody>
      </p:sp>
      <p:pic>
        <p:nvPicPr>
          <p:cNvPr id="4" name="Imagen 3"/>
          <p:cNvPicPr>
            <a:picLocks noChangeAspect="1"/>
          </p:cNvPicPr>
          <p:nvPr/>
        </p:nvPicPr>
        <p:blipFill>
          <a:blip r:embed="rId2"/>
          <a:stretch>
            <a:fillRect/>
          </a:stretch>
        </p:blipFill>
        <p:spPr>
          <a:xfrm>
            <a:off x="8688237" y="5973037"/>
            <a:ext cx="1752381" cy="504762"/>
          </a:xfrm>
          <a:prstGeom prst="rect">
            <a:avLst/>
          </a:prstGeom>
        </p:spPr>
      </p:pic>
      <p:pic>
        <p:nvPicPr>
          <p:cNvPr id="5" name="Imagen 4"/>
          <p:cNvPicPr>
            <a:picLocks noChangeAspect="1"/>
          </p:cNvPicPr>
          <p:nvPr/>
        </p:nvPicPr>
        <p:blipFill>
          <a:blip r:embed="rId3"/>
          <a:stretch>
            <a:fillRect/>
          </a:stretch>
        </p:blipFill>
        <p:spPr>
          <a:xfrm>
            <a:off x="2767015" y="6009919"/>
            <a:ext cx="790476" cy="571429"/>
          </a:xfrm>
          <a:prstGeom prst="rect">
            <a:avLst/>
          </a:prstGeom>
        </p:spPr>
      </p:pic>
      <p:pic>
        <p:nvPicPr>
          <p:cNvPr id="6" name="Imagen 5"/>
          <p:cNvPicPr>
            <a:picLocks noChangeAspect="1"/>
          </p:cNvPicPr>
          <p:nvPr/>
        </p:nvPicPr>
        <p:blipFill>
          <a:blip r:embed="rId4"/>
          <a:stretch>
            <a:fillRect/>
          </a:stretch>
        </p:blipFill>
        <p:spPr>
          <a:xfrm>
            <a:off x="3913561" y="5912110"/>
            <a:ext cx="885714" cy="685714"/>
          </a:xfrm>
          <a:prstGeom prst="rect">
            <a:avLst/>
          </a:prstGeom>
        </p:spPr>
      </p:pic>
      <p:pic>
        <p:nvPicPr>
          <p:cNvPr id="7" name="Imagen 6"/>
          <p:cNvPicPr>
            <a:picLocks noChangeAspect="1"/>
          </p:cNvPicPr>
          <p:nvPr/>
        </p:nvPicPr>
        <p:blipFill>
          <a:blip r:embed="rId5"/>
          <a:stretch>
            <a:fillRect/>
          </a:stretch>
        </p:blipFill>
        <p:spPr>
          <a:xfrm>
            <a:off x="6896692" y="5964491"/>
            <a:ext cx="1514286" cy="580952"/>
          </a:xfrm>
          <a:prstGeom prst="rect">
            <a:avLst/>
          </a:prstGeom>
        </p:spPr>
      </p:pic>
      <p:pic>
        <p:nvPicPr>
          <p:cNvPr id="8" name="Imagen 7"/>
          <p:cNvPicPr>
            <a:picLocks noChangeAspect="1"/>
          </p:cNvPicPr>
          <p:nvPr/>
        </p:nvPicPr>
        <p:blipFill>
          <a:blip r:embed="rId6"/>
          <a:stretch>
            <a:fillRect/>
          </a:stretch>
        </p:blipFill>
        <p:spPr>
          <a:xfrm>
            <a:off x="5496000" y="5272819"/>
            <a:ext cx="1074348" cy="1474200"/>
          </a:xfrm>
          <a:prstGeom prst="rect">
            <a:avLst/>
          </a:prstGeom>
        </p:spPr>
      </p:pic>
      <p:pic>
        <p:nvPicPr>
          <p:cNvPr id="9" name="Imagen 8"/>
          <p:cNvPicPr>
            <a:picLocks noChangeAspect="1"/>
          </p:cNvPicPr>
          <p:nvPr/>
        </p:nvPicPr>
        <p:blipFill>
          <a:blip r:embed="rId7"/>
          <a:stretch>
            <a:fillRect/>
          </a:stretch>
        </p:blipFill>
        <p:spPr>
          <a:xfrm>
            <a:off x="10582038" y="5973037"/>
            <a:ext cx="1073237" cy="572406"/>
          </a:xfrm>
          <a:prstGeom prst="rect">
            <a:avLst/>
          </a:prstGeom>
        </p:spPr>
      </p:pic>
    </p:spTree>
    <p:extLst>
      <p:ext uri="{BB962C8B-B14F-4D97-AF65-F5344CB8AC3E}">
        <p14:creationId xmlns:p14="http://schemas.microsoft.com/office/powerpoint/2010/main" val="37089303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B050"/>
                </a:solidFill>
                <a:latin typeface="Adobe Garamond Pro Bold" panose="02020702060506020403" pitchFamily="18" charset="0"/>
              </a:rPr>
              <a:t>EL PROBLEMA DE LA INVESTIGACION</a:t>
            </a:r>
            <a:endParaRPr lang="es-ES" dirty="0">
              <a:solidFill>
                <a:srgbClr val="00B050"/>
              </a:solidFill>
              <a:latin typeface="Adobe Garamond Pro Bold" panose="02020702060506020403" pitchFamily="18" charset="0"/>
            </a:endParaRPr>
          </a:p>
        </p:txBody>
      </p:sp>
      <p:sp>
        <p:nvSpPr>
          <p:cNvPr id="3" name="Marcador de contenido 2"/>
          <p:cNvSpPr>
            <a:spLocks noGrp="1"/>
          </p:cNvSpPr>
          <p:nvPr>
            <p:ph idx="1"/>
          </p:nvPr>
        </p:nvSpPr>
        <p:spPr>
          <a:xfrm>
            <a:off x="1484310" y="2278251"/>
            <a:ext cx="10018713" cy="3512949"/>
          </a:xfrm>
        </p:spPr>
        <p:txBody>
          <a:bodyPr>
            <a:normAutofit fontScale="92500" lnSpcReduction="10000"/>
          </a:bodyPr>
          <a:lstStyle/>
          <a:p>
            <a:r>
              <a:rPr lang="es-ES" dirty="0" smtClean="0">
                <a:solidFill>
                  <a:srgbClr val="00B050"/>
                </a:solidFill>
                <a:latin typeface="Adobe Garamond Pro Bold" panose="02020702060506020403" pitchFamily="18" charset="0"/>
              </a:rPr>
              <a:t>¿PUEDE EL DEPORTE Y EL ARTE PREVENIR LAS ADICCIONES?</a:t>
            </a:r>
            <a:endParaRPr lang="es-ES" dirty="0" smtClean="0">
              <a:solidFill>
                <a:srgbClr val="00B050"/>
              </a:solidFill>
              <a:latin typeface="Adobe Garamond Pro Bold" panose="02020702060506020403" pitchFamily="18" charset="0"/>
            </a:endParaRPr>
          </a:p>
          <a:p>
            <a:pPr algn="just"/>
            <a:r>
              <a:rPr lang="es-CO" dirty="0">
                <a:solidFill>
                  <a:srgbClr val="00B050"/>
                </a:solidFill>
                <a:latin typeface="Adobe Garamond Pro Bold" panose="02020702060506020403" pitchFamily="18" charset="0"/>
              </a:rPr>
              <a:t>Nos preguntamos de qué manera a través de nuestro proyecto podemos colaborar para que los jóvenes no busquen el camino de las </a:t>
            </a:r>
            <a:r>
              <a:rPr lang="es-CO" dirty="0" smtClean="0">
                <a:solidFill>
                  <a:srgbClr val="00B050"/>
                </a:solidFill>
                <a:latin typeface="Adobe Garamond Pro Bold" panose="02020702060506020403" pitchFamily="18" charset="0"/>
              </a:rPr>
              <a:t>adicciones</a:t>
            </a:r>
            <a:r>
              <a:rPr lang="es-CO" dirty="0" smtClean="0">
                <a:solidFill>
                  <a:srgbClr val="00B050"/>
                </a:solidFill>
                <a:latin typeface="Adobe Garamond Pro Bold" panose="02020702060506020403" pitchFamily="18" charset="0"/>
              </a:rPr>
              <a:t>. </a:t>
            </a:r>
            <a:r>
              <a:rPr lang="es-CO" dirty="0">
                <a:solidFill>
                  <a:srgbClr val="00B050"/>
                </a:solidFill>
                <a:latin typeface="Adobe Garamond Pro Bold" panose="02020702060506020403" pitchFamily="18" charset="0"/>
              </a:rPr>
              <a:t>De allí nace la idea que desde la educación fìsica y las artes podemos encontrar los espacios educativos que nos permitan utilizar esos tiempos libres, en la creación escuelas de deportes, grupos de recreación, música, pintura, gimnasia, porrismo, espacio de convivencias, charlas, escuela de líderes donde los jóvenes recuperen ese deseo por un estilo de vida saludable libre de </a:t>
            </a:r>
            <a:r>
              <a:rPr lang="es-CO" dirty="0" smtClean="0">
                <a:solidFill>
                  <a:srgbClr val="00B050"/>
                </a:solidFill>
                <a:latin typeface="Adobe Garamond Pro Bold" panose="02020702060506020403" pitchFamily="18" charset="0"/>
              </a:rPr>
              <a:t>esas adicciones</a:t>
            </a:r>
            <a:r>
              <a:rPr lang="es-CO" dirty="0" smtClean="0">
                <a:solidFill>
                  <a:srgbClr val="00B050"/>
                </a:solidFill>
                <a:latin typeface="Adobe Garamond Pro Bold" panose="02020702060506020403" pitchFamily="18" charset="0"/>
              </a:rPr>
              <a:t> </a:t>
            </a:r>
            <a:r>
              <a:rPr lang="es-CO" dirty="0">
                <a:solidFill>
                  <a:srgbClr val="00B050"/>
                </a:solidFill>
                <a:latin typeface="Adobe Garamond Pro Bold" panose="02020702060506020403" pitchFamily="18" charset="0"/>
              </a:rPr>
              <a:t>que afectan el comportamiento social y la salud mental y fìsica se preocupen por vivir bien, educarse, salir adelante y se involucren a los semilleros de investigación y saquen provecho de estos grupos.</a:t>
            </a:r>
            <a:endParaRPr lang="es-ES" dirty="0">
              <a:solidFill>
                <a:srgbClr val="00B050"/>
              </a:solidFill>
              <a:latin typeface="Adobe Garamond Pro Bold" panose="02020702060506020403" pitchFamily="18" charset="0"/>
            </a:endParaRPr>
          </a:p>
          <a:p>
            <a:endParaRPr lang="es-ES" dirty="0">
              <a:solidFill>
                <a:srgbClr val="00B050"/>
              </a:solidFill>
              <a:latin typeface="Adobe Garamond Pro Bold" panose="02020702060506020403" pitchFamily="18" charset="0"/>
            </a:endParaRPr>
          </a:p>
        </p:txBody>
      </p:sp>
      <p:pic>
        <p:nvPicPr>
          <p:cNvPr id="4" name="Imagen 3"/>
          <p:cNvPicPr>
            <a:picLocks noChangeAspect="1"/>
          </p:cNvPicPr>
          <p:nvPr/>
        </p:nvPicPr>
        <p:blipFill>
          <a:blip r:embed="rId2"/>
          <a:stretch>
            <a:fillRect/>
          </a:stretch>
        </p:blipFill>
        <p:spPr>
          <a:xfrm>
            <a:off x="2674460" y="6083347"/>
            <a:ext cx="792549" cy="566977"/>
          </a:xfrm>
          <a:prstGeom prst="rect">
            <a:avLst/>
          </a:prstGeom>
        </p:spPr>
      </p:pic>
      <p:pic>
        <p:nvPicPr>
          <p:cNvPr id="5" name="Imagen 4"/>
          <p:cNvPicPr>
            <a:picLocks noChangeAspect="1"/>
          </p:cNvPicPr>
          <p:nvPr/>
        </p:nvPicPr>
        <p:blipFill>
          <a:blip r:embed="rId3"/>
          <a:stretch>
            <a:fillRect/>
          </a:stretch>
        </p:blipFill>
        <p:spPr>
          <a:xfrm>
            <a:off x="3711401" y="5967979"/>
            <a:ext cx="883997" cy="688908"/>
          </a:xfrm>
          <a:prstGeom prst="rect">
            <a:avLst/>
          </a:prstGeom>
        </p:spPr>
      </p:pic>
      <p:pic>
        <p:nvPicPr>
          <p:cNvPr id="6" name="Imagen 5"/>
          <p:cNvPicPr>
            <a:picLocks noChangeAspect="1"/>
          </p:cNvPicPr>
          <p:nvPr/>
        </p:nvPicPr>
        <p:blipFill>
          <a:blip r:embed="rId4"/>
          <a:stretch>
            <a:fillRect/>
          </a:stretch>
        </p:blipFill>
        <p:spPr>
          <a:xfrm>
            <a:off x="4994090" y="5642190"/>
            <a:ext cx="1072989" cy="1008134"/>
          </a:xfrm>
          <a:prstGeom prst="rect">
            <a:avLst/>
          </a:prstGeom>
        </p:spPr>
      </p:pic>
      <p:pic>
        <p:nvPicPr>
          <p:cNvPr id="7" name="Imagen 6"/>
          <p:cNvPicPr>
            <a:picLocks noChangeAspect="1"/>
          </p:cNvPicPr>
          <p:nvPr/>
        </p:nvPicPr>
        <p:blipFill>
          <a:blip r:embed="rId5"/>
          <a:stretch>
            <a:fillRect/>
          </a:stretch>
        </p:blipFill>
        <p:spPr>
          <a:xfrm>
            <a:off x="6465771" y="6041018"/>
            <a:ext cx="1518036" cy="585267"/>
          </a:xfrm>
          <a:prstGeom prst="rect">
            <a:avLst/>
          </a:prstGeom>
        </p:spPr>
      </p:pic>
      <p:pic>
        <p:nvPicPr>
          <p:cNvPr id="8" name="Imagen 7"/>
          <p:cNvPicPr>
            <a:picLocks noChangeAspect="1"/>
          </p:cNvPicPr>
          <p:nvPr/>
        </p:nvPicPr>
        <p:blipFill>
          <a:blip r:embed="rId6"/>
          <a:stretch>
            <a:fillRect/>
          </a:stretch>
        </p:blipFill>
        <p:spPr>
          <a:xfrm>
            <a:off x="8274682" y="6102688"/>
            <a:ext cx="1755800" cy="499915"/>
          </a:xfrm>
          <a:prstGeom prst="rect">
            <a:avLst/>
          </a:prstGeom>
        </p:spPr>
      </p:pic>
      <p:pic>
        <p:nvPicPr>
          <p:cNvPr id="9" name="Imagen 8"/>
          <p:cNvPicPr>
            <a:picLocks noChangeAspect="1"/>
          </p:cNvPicPr>
          <p:nvPr/>
        </p:nvPicPr>
        <p:blipFill>
          <a:blip r:embed="rId7"/>
          <a:stretch>
            <a:fillRect/>
          </a:stretch>
        </p:blipFill>
        <p:spPr>
          <a:xfrm>
            <a:off x="10321357" y="5841533"/>
            <a:ext cx="972077" cy="751414"/>
          </a:xfrm>
          <a:prstGeom prst="rect">
            <a:avLst/>
          </a:prstGeom>
        </p:spPr>
      </p:pic>
    </p:spTree>
    <p:extLst>
      <p:ext uri="{BB962C8B-B14F-4D97-AF65-F5344CB8AC3E}">
        <p14:creationId xmlns:p14="http://schemas.microsoft.com/office/powerpoint/2010/main" val="19942118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9404578" y="5915042"/>
            <a:ext cx="1755800" cy="499915"/>
          </a:xfrm>
          <a:prstGeom prst="rect">
            <a:avLst/>
          </a:prstGeom>
        </p:spPr>
      </p:pic>
      <p:pic>
        <p:nvPicPr>
          <p:cNvPr id="4" name="Imagen 3"/>
          <p:cNvPicPr>
            <a:picLocks noChangeAspect="1"/>
          </p:cNvPicPr>
          <p:nvPr/>
        </p:nvPicPr>
        <p:blipFill>
          <a:blip r:embed="rId3"/>
          <a:stretch>
            <a:fillRect/>
          </a:stretch>
        </p:blipFill>
        <p:spPr>
          <a:xfrm>
            <a:off x="2603012" y="5958834"/>
            <a:ext cx="792549" cy="566977"/>
          </a:xfrm>
          <a:prstGeom prst="rect">
            <a:avLst/>
          </a:prstGeom>
        </p:spPr>
      </p:pic>
      <p:pic>
        <p:nvPicPr>
          <p:cNvPr id="5" name="Imagen 4"/>
          <p:cNvPicPr>
            <a:picLocks noChangeAspect="1"/>
          </p:cNvPicPr>
          <p:nvPr/>
        </p:nvPicPr>
        <p:blipFill>
          <a:blip r:embed="rId4"/>
          <a:stretch>
            <a:fillRect/>
          </a:stretch>
        </p:blipFill>
        <p:spPr>
          <a:xfrm>
            <a:off x="3666312" y="5897868"/>
            <a:ext cx="883997" cy="688908"/>
          </a:xfrm>
          <a:prstGeom prst="rect">
            <a:avLst/>
          </a:prstGeom>
        </p:spPr>
      </p:pic>
      <p:pic>
        <p:nvPicPr>
          <p:cNvPr id="6" name="Imagen 5"/>
          <p:cNvPicPr>
            <a:picLocks noChangeAspect="1"/>
          </p:cNvPicPr>
          <p:nvPr/>
        </p:nvPicPr>
        <p:blipFill>
          <a:blip r:embed="rId5"/>
          <a:stretch>
            <a:fillRect/>
          </a:stretch>
        </p:blipFill>
        <p:spPr>
          <a:xfrm>
            <a:off x="4857673" y="5095058"/>
            <a:ext cx="1072989" cy="1469263"/>
          </a:xfrm>
          <a:prstGeom prst="rect">
            <a:avLst/>
          </a:prstGeom>
        </p:spPr>
      </p:pic>
      <p:pic>
        <p:nvPicPr>
          <p:cNvPr id="7" name="Imagen 6"/>
          <p:cNvPicPr>
            <a:picLocks noChangeAspect="1"/>
          </p:cNvPicPr>
          <p:nvPr/>
        </p:nvPicPr>
        <p:blipFill>
          <a:blip r:embed="rId6"/>
          <a:stretch>
            <a:fillRect/>
          </a:stretch>
        </p:blipFill>
        <p:spPr>
          <a:xfrm>
            <a:off x="7579178" y="5829690"/>
            <a:ext cx="1518036" cy="585267"/>
          </a:xfrm>
          <a:prstGeom prst="rect">
            <a:avLst/>
          </a:prstGeom>
        </p:spPr>
      </p:pic>
      <p:pic>
        <p:nvPicPr>
          <p:cNvPr id="9" name="Imagen 8"/>
          <p:cNvPicPr>
            <a:picLocks noChangeAspect="1"/>
          </p:cNvPicPr>
          <p:nvPr/>
        </p:nvPicPr>
        <p:blipFill>
          <a:blip r:embed="rId7"/>
          <a:stretch>
            <a:fillRect/>
          </a:stretch>
        </p:blipFill>
        <p:spPr>
          <a:xfrm rot="21116088">
            <a:off x="1737254" y="739600"/>
            <a:ext cx="5002501" cy="3590209"/>
          </a:xfrm>
          <a:prstGeom prst="rect">
            <a:avLst/>
          </a:prstGeom>
        </p:spPr>
      </p:pic>
      <p:pic>
        <p:nvPicPr>
          <p:cNvPr id="10" name="Imagen 9"/>
          <p:cNvPicPr>
            <a:picLocks noChangeAspect="1"/>
          </p:cNvPicPr>
          <p:nvPr/>
        </p:nvPicPr>
        <p:blipFill>
          <a:blip r:embed="rId8"/>
          <a:stretch>
            <a:fillRect/>
          </a:stretch>
        </p:blipFill>
        <p:spPr>
          <a:xfrm rot="414285">
            <a:off x="7041578" y="2932185"/>
            <a:ext cx="3792191" cy="2548230"/>
          </a:xfrm>
          <a:prstGeom prst="rect">
            <a:avLst/>
          </a:prstGeom>
        </p:spPr>
      </p:pic>
      <p:pic>
        <p:nvPicPr>
          <p:cNvPr id="11" name="Imagen 10"/>
          <p:cNvPicPr>
            <a:picLocks noChangeAspect="1"/>
          </p:cNvPicPr>
          <p:nvPr/>
        </p:nvPicPr>
        <p:blipFill>
          <a:blip r:embed="rId9"/>
          <a:stretch>
            <a:fillRect/>
          </a:stretch>
        </p:blipFill>
        <p:spPr>
          <a:xfrm rot="797251">
            <a:off x="7855851" y="532150"/>
            <a:ext cx="3117339" cy="2310063"/>
          </a:xfrm>
          <a:prstGeom prst="rect">
            <a:avLst/>
          </a:prstGeom>
        </p:spPr>
      </p:pic>
      <p:pic>
        <p:nvPicPr>
          <p:cNvPr id="2" name="Imagen 1"/>
          <p:cNvPicPr>
            <a:picLocks noChangeAspect="1"/>
          </p:cNvPicPr>
          <p:nvPr/>
        </p:nvPicPr>
        <p:blipFill>
          <a:blip r:embed="rId10"/>
          <a:stretch>
            <a:fillRect/>
          </a:stretch>
        </p:blipFill>
        <p:spPr>
          <a:xfrm>
            <a:off x="6150206" y="5787532"/>
            <a:ext cx="1121608" cy="726461"/>
          </a:xfrm>
          <a:prstGeom prst="rect">
            <a:avLst/>
          </a:prstGeom>
        </p:spPr>
      </p:pic>
    </p:spTree>
    <p:extLst>
      <p:ext uri="{BB962C8B-B14F-4D97-AF65-F5344CB8AC3E}">
        <p14:creationId xmlns:p14="http://schemas.microsoft.com/office/powerpoint/2010/main" val="18981863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5342913" y="5163237"/>
            <a:ext cx="1072989" cy="1469263"/>
          </a:xfrm>
          <a:prstGeom prst="rect">
            <a:avLst/>
          </a:prstGeom>
        </p:spPr>
      </p:pic>
      <p:pic>
        <p:nvPicPr>
          <p:cNvPr id="4" name="Imagen 3"/>
          <p:cNvPicPr>
            <a:picLocks noChangeAspect="1"/>
          </p:cNvPicPr>
          <p:nvPr/>
        </p:nvPicPr>
        <p:blipFill>
          <a:blip r:embed="rId3"/>
          <a:stretch>
            <a:fillRect/>
          </a:stretch>
        </p:blipFill>
        <p:spPr>
          <a:xfrm>
            <a:off x="2944494" y="6019800"/>
            <a:ext cx="792549" cy="566977"/>
          </a:xfrm>
          <a:prstGeom prst="rect">
            <a:avLst/>
          </a:prstGeom>
        </p:spPr>
      </p:pic>
      <p:pic>
        <p:nvPicPr>
          <p:cNvPr id="5" name="Imagen 4"/>
          <p:cNvPicPr>
            <a:picLocks noChangeAspect="1"/>
          </p:cNvPicPr>
          <p:nvPr/>
        </p:nvPicPr>
        <p:blipFill>
          <a:blip r:embed="rId4"/>
          <a:stretch>
            <a:fillRect/>
          </a:stretch>
        </p:blipFill>
        <p:spPr>
          <a:xfrm>
            <a:off x="4101927" y="5897869"/>
            <a:ext cx="883997" cy="688908"/>
          </a:xfrm>
          <a:prstGeom prst="rect">
            <a:avLst/>
          </a:prstGeom>
        </p:spPr>
      </p:pic>
      <p:pic>
        <p:nvPicPr>
          <p:cNvPr id="7" name="Imagen 6"/>
          <p:cNvPicPr>
            <a:picLocks noChangeAspect="1"/>
          </p:cNvPicPr>
          <p:nvPr/>
        </p:nvPicPr>
        <p:blipFill>
          <a:blip r:embed="rId5"/>
          <a:stretch>
            <a:fillRect/>
          </a:stretch>
        </p:blipFill>
        <p:spPr>
          <a:xfrm>
            <a:off x="7717255" y="6019800"/>
            <a:ext cx="1518036" cy="585267"/>
          </a:xfrm>
          <a:prstGeom prst="rect">
            <a:avLst/>
          </a:prstGeom>
        </p:spPr>
      </p:pic>
      <p:pic>
        <p:nvPicPr>
          <p:cNvPr id="8" name="Imagen 7"/>
          <p:cNvPicPr>
            <a:picLocks noChangeAspect="1"/>
          </p:cNvPicPr>
          <p:nvPr/>
        </p:nvPicPr>
        <p:blipFill>
          <a:blip r:embed="rId6"/>
          <a:stretch>
            <a:fillRect/>
          </a:stretch>
        </p:blipFill>
        <p:spPr>
          <a:xfrm>
            <a:off x="9658744" y="6053330"/>
            <a:ext cx="1755800" cy="499915"/>
          </a:xfrm>
          <a:prstGeom prst="rect">
            <a:avLst/>
          </a:prstGeom>
        </p:spPr>
      </p:pic>
      <p:pic>
        <p:nvPicPr>
          <p:cNvPr id="9" name="Imagen 8"/>
          <p:cNvPicPr>
            <a:picLocks noChangeAspect="1"/>
          </p:cNvPicPr>
          <p:nvPr/>
        </p:nvPicPr>
        <p:blipFill>
          <a:blip r:embed="rId7"/>
          <a:stretch>
            <a:fillRect/>
          </a:stretch>
        </p:blipFill>
        <p:spPr>
          <a:xfrm rot="20723553">
            <a:off x="1630111" y="873275"/>
            <a:ext cx="5360575" cy="3252000"/>
          </a:xfrm>
          <a:prstGeom prst="rect">
            <a:avLst/>
          </a:prstGeom>
        </p:spPr>
      </p:pic>
      <p:pic>
        <p:nvPicPr>
          <p:cNvPr id="10" name="Imagen 9"/>
          <p:cNvPicPr>
            <a:picLocks noChangeAspect="1"/>
          </p:cNvPicPr>
          <p:nvPr/>
        </p:nvPicPr>
        <p:blipFill>
          <a:blip r:embed="rId8"/>
          <a:stretch>
            <a:fillRect/>
          </a:stretch>
        </p:blipFill>
        <p:spPr>
          <a:xfrm rot="804935">
            <a:off x="7647761" y="2071362"/>
            <a:ext cx="3529890" cy="3291219"/>
          </a:xfrm>
          <a:prstGeom prst="rect">
            <a:avLst/>
          </a:prstGeom>
        </p:spPr>
      </p:pic>
      <p:pic>
        <p:nvPicPr>
          <p:cNvPr id="11" name="Imagen 10"/>
          <p:cNvPicPr>
            <a:picLocks noChangeAspect="1"/>
          </p:cNvPicPr>
          <p:nvPr/>
        </p:nvPicPr>
        <p:blipFill>
          <a:blip r:embed="rId9"/>
          <a:stretch>
            <a:fillRect/>
          </a:stretch>
        </p:blipFill>
        <p:spPr>
          <a:xfrm>
            <a:off x="9490352" y="405631"/>
            <a:ext cx="1333500" cy="1600200"/>
          </a:xfrm>
          <a:prstGeom prst="rect">
            <a:avLst/>
          </a:prstGeom>
        </p:spPr>
      </p:pic>
      <p:pic>
        <p:nvPicPr>
          <p:cNvPr id="2" name="Imagen 1"/>
          <p:cNvPicPr>
            <a:picLocks noChangeAspect="1"/>
          </p:cNvPicPr>
          <p:nvPr/>
        </p:nvPicPr>
        <p:blipFill>
          <a:blip r:embed="rId10"/>
          <a:stretch>
            <a:fillRect/>
          </a:stretch>
        </p:blipFill>
        <p:spPr>
          <a:xfrm>
            <a:off x="6563482" y="5812518"/>
            <a:ext cx="960046" cy="774259"/>
          </a:xfrm>
          <a:prstGeom prst="rect">
            <a:avLst/>
          </a:prstGeom>
        </p:spPr>
      </p:pic>
    </p:spTree>
    <p:extLst>
      <p:ext uri="{BB962C8B-B14F-4D97-AF65-F5344CB8AC3E}">
        <p14:creationId xmlns:p14="http://schemas.microsoft.com/office/powerpoint/2010/main" val="36362567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454543" y="5911039"/>
            <a:ext cx="792549" cy="566977"/>
          </a:xfrm>
          <a:prstGeom prst="rect">
            <a:avLst/>
          </a:prstGeom>
        </p:spPr>
      </p:pic>
      <p:pic>
        <p:nvPicPr>
          <p:cNvPr id="5" name="Imagen 4"/>
          <p:cNvPicPr>
            <a:picLocks noChangeAspect="1"/>
          </p:cNvPicPr>
          <p:nvPr/>
        </p:nvPicPr>
        <p:blipFill>
          <a:blip r:embed="rId3"/>
          <a:stretch>
            <a:fillRect/>
          </a:stretch>
        </p:blipFill>
        <p:spPr>
          <a:xfrm>
            <a:off x="3615553" y="5807397"/>
            <a:ext cx="883997" cy="688908"/>
          </a:xfrm>
          <a:prstGeom prst="rect">
            <a:avLst/>
          </a:prstGeom>
        </p:spPr>
      </p:pic>
      <p:pic>
        <p:nvPicPr>
          <p:cNvPr id="6" name="Imagen 5"/>
          <p:cNvPicPr>
            <a:picLocks noChangeAspect="1"/>
          </p:cNvPicPr>
          <p:nvPr/>
        </p:nvPicPr>
        <p:blipFill>
          <a:blip r:embed="rId4"/>
          <a:stretch>
            <a:fillRect/>
          </a:stretch>
        </p:blipFill>
        <p:spPr>
          <a:xfrm>
            <a:off x="5752010" y="5354052"/>
            <a:ext cx="1072989" cy="1142253"/>
          </a:xfrm>
          <a:prstGeom prst="rect">
            <a:avLst/>
          </a:prstGeom>
        </p:spPr>
      </p:pic>
      <p:pic>
        <p:nvPicPr>
          <p:cNvPr id="7" name="Imagen 6"/>
          <p:cNvPicPr>
            <a:picLocks noChangeAspect="1"/>
          </p:cNvPicPr>
          <p:nvPr/>
        </p:nvPicPr>
        <p:blipFill>
          <a:blip r:embed="rId5"/>
          <a:stretch>
            <a:fillRect/>
          </a:stretch>
        </p:blipFill>
        <p:spPr>
          <a:xfrm>
            <a:off x="7286097" y="5911039"/>
            <a:ext cx="1518036" cy="585267"/>
          </a:xfrm>
          <a:prstGeom prst="rect">
            <a:avLst/>
          </a:prstGeom>
        </p:spPr>
      </p:pic>
      <p:pic>
        <p:nvPicPr>
          <p:cNvPr id="8" name="Imagen 7"/>
          <p:cNvPicPr>
            <a:picLocks noChangeAspect="1"/>
          </p:cNvPicPr>
          <p:nvPr/>
        </p:nvPicPr>
        <p:blipFill>
          <a:blip r:embed="rId6"/>
          <a:stretch>
            <a:fillRect/>
          </a:stretch>
        </p:blipFill>
        <p:spPr>
          <a:xfrm>
            <a:off x="9747224" y="5996391"/>
            <a:ext cx="1755800" cy="499915"/>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410450">
            <a:off x="2306888" y="603922"/>
            <a:ext cx="3773503" cy="4920322"/>
          </a:xfrm>
          <a:prstGeom prst="rect">
            <a:avLst/>
          </a:prstGeom>
        </p:spPr>
      </p:pic>
      <p:pic>
        <p:nvPicPr>
          <p:cNvPr id="10" name="Imagen 9"/>
          <p:cNvPicPr>
            <a:picLocks noChangeAspect="1"/>
          </p:cNvPicPr>
          <p:nvPr/>
        </p:nvPicPr>
        <p:blipFill>
          <a:blip r:embed="rId8"/>
          <a:stretch>
            <a:fillRect/>
          </a:stretch>
        </p:blipFill>
        <p:spPr>
          <a:xfrm rot="1146724">
            <a:off x="6936503" y="1051759"/>
            <a:ext cx="4532812" cy="2869429"/>
          </a:xfrm>
          <a:prstGeom prst="rect">
            <a:avLst/>
          </a:prstGeom>
        </p:spPr>
      </p:pic>
      <p:pic>
        <p:nvPicPr>
          <p:cNvPr id="11" name="Imagen 10"/>
          <p:cNvPicPr>
            <a:picLocks noChangeAspect="1"/>
          </p:cNvPicPr>
          <p:nvPr/>
        </p:nvPicPr>
        <p:blipFill>
          <a:blip r:embed="rId9"/>
          <a:stretch>
            <a:fillRect/>
          </a:stretch>
        </p:blipFill>
        <p:spPr>
          <a:xfrm>
            <a:off x="1565233" y="256363"/>
            <a:ext cx="1343025" cy="1600200"/>
          </a:xfrm>
          <a:prstGeom prst="rect">
            <a:avLst/>
          </a:prstGeom>
        </p:spPr>
      </p:pic>
      <p:pic>
        <p:nvPicPr>
          <p:cNvPr id="12" name="Imagen 11"/>
          <p:cNvPicPr>
            <a:picLocks noChangeAspect="1"/>
          </p:cNvPicPr>
          <p:nvPr/>
        </p:nvPicPr>
        <p:blipFill>
          <a:blip r:embed="rId10"/>
          <a:stretch>
            <a:fillRect/>
          </a:stretch>
        </p:blipFill>
        <p:spPr>
          <a:xfrm>
            <a:off x="9825024" y="4169010"/>
            <a:ext cx="1600200" cy="1600200"/>
          </a:xfrm>
          <a:prstGeom prst="rect">
            <a:avLst/>
          </a:prstGeom>
        </p:spPr>
      </p:pic>
      <p:pic>
        <p:nvPicPr>
          <p:cNvPr id="2" name="Imagen 1"/>
          <p:cNvPicPr>
            <a:picLocks noChangeAspect="1"/>
          </p:cNvPicPr>
          <p:nvPr/>
        </p:nvPicPr>
        <p:blipFill>
          <a:blip r:embed="rId11"/>
          <a:stretch>
            <a:fillRect/>
          </a:stretch>
        </p:blipFill>
        <p:spPr>
          <a:xfrm>
            <a:off x="4670596" y="5769210"/>
            <a:ext cx="910367" cy="699036"/>
          </a:xfrm>
          <a:prstGeom prst="rect">
            <a:avLst/>
          </a:prstGeom>
        </p:spPr>
      </p:pic>
    </p:spTree>
    <p:extLst>
      <p:ext uri="{BB962C8B-B14F-4D97-AF65-F5344CB8AC3E}">
        <p14:creationId xmlns:p14="http://schemas.microsoft.com/office/powerpoint/2010/main" val="16865925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TC103457496[[fn=Paralaje]]</Template>
  <TotalTime>208</TotalTime>
  <Words>272</Words>
  <Application>Microsoft Office PowerPoint</Application>
  <PresentationFormat>Panorámica</PresentationFormat>
  <Paragraphs>32</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Adobe Garamond Pro Bold</vt:lpstr>
      <vt:lpstr>Arial</vt:lpstr>
      <vt:lpstr>Corbel</vt:lpstr>
      <vt:lpstr>Parallax</vt:lpstr>
      <vt:lpstr> PROYECTO ENJAMBRE</vt:lpstr>
      <vt:lpstr>Presentación de PowerPoint</vt:lpstr>
      <vt:lpstr>CREACION DE ESPACIOS DEPORTIVOS, ARTISTICOS E INNOVADORES EN EL MODELO DE PREVENCION DE LAS ADICCIONES  EN EL INSTEC.</vt:lpstr>
      <vt:lpstr>INVESTIGADORES</vt:lpstr>
      <vt:lpstr>OBJETIVO</vt:lpstr>
      <vt:lpstr>EL PROBLEMA DE LA INVESTIGACION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ENJAMBRE</dc:title>
  <dc:creator>Zunley</dc:creator>
  <cp:lastModifiedBy>Zunley</cp:lastModifiedBy>
  <cp:revision>15</cp:revision>
  <dcterms:created xsi:type="dcterms:W3CDTF">2014-11-08T23:17:05Z</dcterms:created>
  <dcterms:modified xsi:type="dcterms:W3CDTF">2015-03-03T02:15:03Z</dcterms:modified>
</cp:coreProperties>
</file>