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  <p:sldMasterId id="2147483662" r:id="rId2"/>
  </p:sldMasterIdLst>
  <p:notesMasterIdLst>
    <p:notesMasterId r:id="rId12"/>
  </p:notesMasterIdLst>
  <p:handoutMasterIdLst>
    <p:handoutMasterId r:id="rId13"/>
  </p:handoutMasterIdLst>
  <p:sldIdLst>
    <p:sldId id="256" r:id="rId3"/>
    <p:sldId id="258" r:id="rId4"/>
    <p:sldId id="257" r:id="rId5"/>
    <p:sldId id="259" r:id="rId6"/>
    <p:sldId id="261" r:id="rId7"/>
    <p:sldId id="262" r:id="rId8"/>
    <p:sldId id="263" r:id="rId9"/>
    <p:sldId id="266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D3A5"/>
    <a:srgbClr val="952323"/>
    <a:srgbClr val="DC2C28"/>
    <a:srgbClr val="084168"/>
    <a:srgbClr val="50BDC8"/>
    <a:srgbClr val="4A250E"/>
    <a:srgbClr val="C624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中度样式 4 - 强调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E3FDE45-AF77-4B5C-9715-49D594BDF05E}" styleName="浅色样式 1 - 强调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浅色样式 3 - 强调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浅色样式 1 - 强调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8" autoAdjust="0"/>
    <p:restoredTop sz="94660"/>
  </p:normalViewPr>
  <p:slideViewPr>
    <p:cSldViewPr snapToGrid="0" showGuides="1">
      <p:cViewPr varScale="1">
        <p:scale>
          <a:sx n="115" d="100"/>
          <a:sy n="115" d="100"/>
        </p:scale>
        <p:origin x="37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33B74E-93F4-4FA3-A71C-BC806789EA22}" type="datetimeFigureOut">
              <a:rPr lang="es-CO" smtClean="0"/>
              <a:t>21/02/2026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C9194F-736D-4C39-BFD3-F29A70A084C6}" type="slidenum">
              <a:rPr lang="es-CO" smtClean="0"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726373-D02E-44AC-97C3-7AFB95D66DDC}" type="datetimeFigureOut">
              <a:rPr lang="es-CO" smtClean="0"/>
              <a:t>21/02/2026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35679-5297-4E3B-9C20-12DA36E960F1}" type="slidenum">
              <a:rPr lang="es-CO" smtClean="0"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0EE87C8F-4335-44CD-BFC9-691C6C9A210C}" type="datetime1">
              <a:rPr lang="es-ES" noProof="0" smtClean="0"/>
              <a:t>21/02/2026</a:t>
            </a:fld>
            <a:endParaRPr lang="es-E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es-ES" noProof="0"/>
              <a:t>Agregar un pie de página</a:t>
            </a:r>
            <a:endParaRPr lang="es-E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57F1E4F-1CFF-5643-939E-02111984F565}" type="slidenum">
              <a:rPr lang="es-ES" noProof="0" smtClean="0"/>
              <a:t>‹Nº›</a:t>
            </a:fld>
            <a:endParaRPr lang="es-ES" noProof="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DB83-C382-4684-8887-65A03EA4FFF0}" type="datetime1">
              <a:rPr lang="es-ES" noProof="0" smtClean="0"/>
              <a:t>21/02/2026</a:t>
            </a:fld>
            <a:endParaRPr lang="es-E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014DD1E-5D91-48A3-AD6D-45FBA980D106}" type="slidenum">
              <a:rPr lang="es-ES" noProof="0" smtClean="0"/>
              <a:t>‹Nº›</a:t>
            </a:fld>
            <a:endParaRPr lang="es-ES" noProof="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E81D3-9B82-44CA-B1F9-FCEFDC87935B}" type="datetime1">
              <a:rPr lang="es-ES" noProof="0" smtClean="0"/>
              <a:t>21/02/2026</a:t>
            </a:fld>
            <a:endParaRPr lang="es-E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014DD1E-5D91-48A3-AD6D-45FBA980D106}" type="slidenum">
              <a:rPr lang="es-ES" noProof="0" smtClean="0"/>
              <a:t>‹Nº›</a:t>
            </a:fld>
            <a:endParaRPr lang="es-ES" noProof="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83AD5-F5AF-4BDC-901E-85A05CCFFAAA}" type="datetime1">
              <a:rPr lang="es-ES" noProof="0" smtClean="0"/>
              <a:t>21/02/2026</a:t>
            </a:fld>
            <a:endParaRPr lang="es-ES" noProof="0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83AD5-F5AF-4BDC-901E-85A05CCFFAAA}" type="datetime1">
              <a:rPr lang="es-ES" noProof="0" smtClean="0"/>
              <a:t>21/02/2026</a:t>
            </a:fld>
            <a:endParaRPr lang="es-ES" noProof="0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 hasCustomPrompt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rtl="0"/>
            <a:fld id="{0EE87C8F-4335-44CD-BFC9-691C6C9A210C}" type="datetime1">
              <a:rPr lang="es-ES" noProof="0" smtClean="0"/>
              <a:t>21/02/2026</a:t>
            </a:fld>
            <a:endParaRPr lang="es-ES" noProof="0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rtl="0"/>
            <a:r>
              <a:rPr lang="es-ES" noProof="0"/>
              <a:t>Agregar un pie de página</a:t>
            </a:r>
            <a:endParaRPr lang="es-ES" noProof="0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rtl="0"/>
            <a:fld id="{D57F1E4F-1CFF-5643-939E-02111984F565}" type="slidenum">
              <a:rPr lang="es-ES" noProof="0" smtClean="0"/>
              <a:t>‹Nº›</a:t>
            </a:fld>
            <a:endParaRPr lang="es-ES" noProof="0" dirty="0"/>
          </a:p>
        </p:txBody>
      </p:sp>
    </p:spTree>
  </p:cSld>
  <p:clrMapOvr>
    <a:masterClrMapping/>
  </p:clrMapOvr>
  <p:transition spd="med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C83AD5-F5AF-4BDC-901E-85A05CCFFAAA}" type="datetime1">
              <a:rPr lang="es-ES" noProof="0" smtClean="0"/>
              <a:t>21/02/2026</a:t>
            </a:fld>
            <a:endParaRPr lang="es-ES" noProof="0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rtl="0"/>
            <a:endParaRPr lang="es-ES" noProof="0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14DD1E-5D91-48A3-AD6D-45FBA980D106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  <p:transition spd="med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 hasCustomPrompt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A1D35CA-82F5-4AD4-B9EC-66E805B73542}" type="datetime1">
              <a:rPr lang="es-ES" noProof="0" smtClean="0"/>
              <a:t>21/02/2026</a:t>
            </a:fld>
            <a:endParaRPr lang="es-ES" noProof="0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rtl="0"/>
            <a:endParaRPr lang="es-ES" noProof="0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rtl="0"/>
            <a:fld id="{C014DD1E-5D91-48A3-AD6D-45FBA980D106}" type="slidenum">
              <a:rPr lang="es-ES" noProof="0" smtClean="0"/>
              <a:t>‹Nº›</a:t>
            </a:fld>
            <a:endParaRPr lang="es-ES" noProof="0" dirty="0"/>
          </a:p>
        </p:txBody>
      </p:sp>
    </p:spTree>
  </p:cSld>
  <p:clrMapOvr>
    <a:masterClrMapping/>
  </p:clrMapOvr>
  <p:transition spd="med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 hasCustomPrompt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 hasCustomPrompt="1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4CCE92-710B-4678-B1B1-EFCAA5CDF075}" type="datetime1">
              <a:rPr lang="es-ES" noProof="0" smtClean="0"/>
              <a:t>21/02/2026</a:t>
            </a:fld>
            <a:endParaRPr lang="es-ES" noProof="0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rtl="0"/>
            <a:endParaRPr lang="es-ES" noProof="0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rtl="0"/>
            <a:fld id="{C014DD1E-5D91-48A3-AD6D-45FBA980D106}" type="slidenum">
              <a:rPr lang="es-ES" noProof="0" smtClean="0"/>
              <a:t>‹Nº›</a:t>
            </a:fld>
            <a:endParaRPr lang="es-ES" noProof="0" dirty="0"/>
          </a:p>
        </p:txBody>
      </p:sp>
    </p:spTree>
  </p:cSld>
  <p:clrMapOvr>
    <a:masterClrMapping/>
  </p:clrMapOvr>
  <p:transition spd="med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 hasCustomPrompt="1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 hasCustomPrompt="1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 hasCustomPrompt="1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FB0F2C-25D9-4D7E-B43A-29A2E16C960D}" type="datetime1">
              <a:rPr lang="es-ES" noProof="0" smtClean="0"/>
              <a:t>21/02/2026</a:t>
            </a:fld>
            <a:endParaRPr lang="es-ES" noProof="0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rtl="0"/>
            <a:endParaRPr lang="es-ES" noProof="0" dirty="0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rtl="0"/>
            <a:fld id="{C014DD1E-5D91-48A3-AD6D-45FBA980D106}" type="slidenum">
              <a:rPr lang="es-ES" noProof="0" smtClean="0"/>
              <a:t>‹Nº›</a:t>
            </a:fld>
            <a:endParaRPr lang="es-ES" noProof="0" dirty="0"/>
          </a:p>
        </p:txBody>
      </p:sp>
    </p:spTree>
  </p:cSld>
  <p:clrMapOvr>
    <a:masterClrMapping/>
  </p:clrMapOvr>
  <p:transition spd="med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C83AD5-F5AF-4BDC-901E-85A05CCFFAAA}" type="datetime1">
              <a:rPr lang="es-ES" noProof="0" smtClean="0"/>
              <a:t>21/02/2026</a:t>
            </a:fld>
            <a:endParaRPr lang="es-ES" noProof="0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rtl="0"/>
            <a:endParaRPr lang="es-ES" noProof="0" dirty="0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14DD1E-5D91-48A3-AD6D-45FBA980D106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83AD5-F5AF-4BDC-901E-85A05CCFFAAA}" type="datetime1">
              <a:rPr lang="es-ES" noProof="0" smtClean="0"/>
              <a:t>21/02/2026</a:t>
            </a:fld>
            <a:endParaRPr lang="es-E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6 Imagen" descr="portada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C656DE-1E46-4450-9484-A739B4FADFBC}" type="datetime1">
              <a:rPr lang="es-ES" noProof="0" smtClean="0"/>
              <a:t>21/02/2026</a:t>
            </a:fld>
            <a:endParaRPr lang="es-ES" noProof="0" dirty="0"/>
          </a:p>
        </p:txBody>
      </p:sp>
      <p:sp>
        <p:nvSpPr>
          <p:cNvPr id="4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rtl="0"/>
            <a:endParaRPr lang="es-ES" noProof="0" dirty="0"/>
          </a:p>
        </p:txBody>
      </p:sp>
      <p:sp>
        <p:nvSpPr>
          <p:cNvPr id="5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rtl="0"/>
            <a:fld id="{C014DD1E-5D91-48A3-AD6D-45FBA980D106}" type="slidenum">
              <a:rPr lang="es-ES" noProof="0" smtClean="0"/>
              <a:t>‹Nº›</a:t>
            </a:fld>
            <a:endParaRPr lang="es-ES" noProof="0" dirty="0"/>
          </a:p>
        </p:txBody>
      </p:sp>
    </p:spTree>
  </p:cSld>
  <p:clrMapOvr>
    <a:masterClrMapping/>
  </p:clrMapOvr>
  <p:transition spd="med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 hasCustomPrompt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 hasCustomPrompt="1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C83AD5-F5AF-4BDC-901E-85A05CCFFAAA}" type="datetime1">
              <a:rPr lang="es-ES" noProof="0" smtClean="0"/>
              <a:t>21/02/2026</a:t>
            </a:fld>
            <a:endParaRPr lang="es-ES" noProof="0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rtl="0"/>
            <a:endParaRPr lang="es-ES" noProof="0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14DD1E-5D91-48A3-AD6D-45FBA980D106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  <p:transition spd="med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/>
              <a:t>Haga clic en el icono para agregar una imagen</a:t>
            </a:r>
            <a:endParaRPr lang="es-CO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 hasCustomPrompt="1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C83AD5-F5AF-4BDC-901E-85A05CCFFAAA}" type="datetime1">
              <a:rPr lang="es-ES" noProof="0" smtClean="0"/>
              <a:t>21/02/2026</a:t>
            </a:fld>
            <a:endParaRPr lang="es-ES" noProof="0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rtl="0"/>
            <a:endParaRPr lang="es-ES" noProof="0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14DD1E-5D91-48A3-AD6D-45FBA980D106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  <p:transition spd="med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A1DB83-C382-4684-8887-65A03EA4FFF0}" type="datetime1">
              <a:rPr lang="es-ES" noProof="0" smtClean="0"/>
              <a:t>21/02/2026</a:t>
            </a:fld>
            <a:endParaRPr lang="es-ES" noProof="0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rtl="0"/>
            <a:endParaRPr lang="es-ES" noProof="0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rtl="0"/>
            <a:fld id="{C014DD1E-5D91-48A3-AD6D-45FBA980D106}" type="slidenum">
              <a:rPr lang="es-ES" noProof="0" smtClean="0"/>
              <a:t>‹Nº›</a:t>
            </a:fld>
            <a:endParaRPr lang="es-ES" noProof="0" dirty="0"/>
          </a:p>
        </p:txBody>
      </p:sp>
    </p:spTree>
  </p:cSld>
  <p:clrMapOvr>
    <a:masterClrMapping/>
  </p:clrMapOvr>
  <p:transition spd="med"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 hasCustomPrompt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0E81D3-9B82-44CA-B1F9-FCEFDC87935B}" type="datetime1">
              <a:rPr lang="es-ES" noProof="0" smtClean="0"/>
              <a:t>21/02/2026</a:t>
            </a:fld>
            <a:endParaRPr lang="es-ES" noProof="0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rtl="0"/>
            <a:endParaRPr lang="es-ES" noProof="0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rtl="0"/>
            <a:fld id="{C014DD1E-5D91-48A3-AD6D-45FBA980D106}" type="slidenum">
              <a:rPr lang="es-ES" noProof="0" smtClean="0"/>
              <a:t>‹Nº›</a:t>
            </a:fld>
            <a:endParaRPr lang="es-ES" noProof="0" dirty="0"/>
          </a:p>
        </p:txBody>
      </p:sp>
    </p:spTree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D35CA-82F5-4AD4-B9EC-66E805B73542}" type="datetime1">
              <a:rPr lang="es-ES" noProof="0" smtClean="0"/>
              <a:t>21/02/2026</a:t>
            </a:fld>
            <a:endParaRPr lang="es-E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014DD1E-5D91-48A3-AD6D-45FBA980D106}" type="slidenum">
              <a:rPr lang="es-ES" noProof="0" smtClean="0"/>
              <a:t>‹Nº›</a:t>
            </a:fld>
            <a:endParaRPr lang="es-ES" noProof="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CE92-710B-4678-B1B1-EFCAA5CDF075}" type="datetime1">
              <a:rPr lang="es-ES" noProof="0" smtClean="0"/>
              <a:t>21/02/2026</a:t>
            </a:fld>
            <a:endParaRPr lang="es-E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014DD1E-5D91-48A3-AD6D-45FBA980D106}" type="slidenum">
              <a:rPr lang="es-ES" noProof="0" smtClean="0"/>
              <a:t>‹Nº›</a:t>
            </a:fld>
            <a:endParaRPr lang="es-ES" noProof="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B0F2C-25D9-4D7E-B43A-29A2E16C960D}" type="datetime1">
              <a:rPr lang="es-ES" noProof="0" smtClean="0"/>
              <a:t>21/02/2026</a:t>
            </a:fld>
            <a:endParaRPr lang="es-ES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014DD1E-5D91-48A3-AD6D-45FBA980D106}" type="slidenum">
              <a:rPr lang="es-ES" noProof="0" smtClean="0"/>
              <a:t>‹Nº›</a:t>
            </a:fld>
            <a:endParaRPr lang="es-ES" noProof="0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4687D-B11B-47A5-95F6-B79DA932A6DF}" type="datetime1">
              <a:rPr lang="es-ES" noProof="0" smtClean="0"/>
              <a:t>21/02/2026</a:t>
            </a:fld>
            <a:endParaRPr lang="es-E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014DD1E-5D91-48A3-AD6D-45FBA980D106}" type="slidenum">
              <a:rPr lang="es-ES" noProof="0" smtClean="0"/>
              <a:t>‹Nº›</a:t>
            </a:fld>
            <a:endParaRPr lang="es-ES" noProof="0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56DE-1E46-4450-9484-A739B4FADFBC}" type="datetime1">
              <a:rPr lang="es-ES" noProof="0" smtClean="0"/>
              <a:t>21/02/2026</a:t>
            </a:fld>
            <a:endParaRPr lang="es-ES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014DD1E-5D91-48A3-AD6D-45FBA980D106}" type="slidenum">
              <a:rPr lang="es-ES" noProof="0" smtClean="0"/>
              <a:t>‹Nº›</a:t>
            </a:fld>
            <a:endParaRPr lang="es-ES" noProof="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83AD5-F5AF-4BDC-901E-85A05CCFFAAA}" type="datetime1">
              <a:rPr lang="es-ES" noProof="0" smtClean="0"/>
              <a:t>21/02/2026</a:t>
            </a:fld>
            <a:endParaRPr lang="es-E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83AD5-F5AF-4BDC-901E-85A05CCFFAAA}" type="datetime1">
              <a:rPr lang="es-ES" noProof="0" smtClean="0"/>
              <a:t>21/02/2026</a:t>
            </a:fld>
            <a:endParaRPr lang="es-E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35C83AD5-F5AF-4BDC-901E-85A05CCFFAAA}" type="datetime1">
              <a:rPr lang="es-ES" noProof="0" smtClean="0"/>
              <a:t>21/02/2026</a:t>
            </a:fld>
            <a:endParaRPr lang="es-E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es-E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4DD1E-5D91-48A3-AD6D-45FBA980D106}" type="slidenum">
              <a:rPr lang="es-ES" smtClean="0"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anose="05020102010507070707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anose="05020102010507070707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anose="05020102010507070707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anose="05020102010507070707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anose="05020102010507070707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anose="05020102010507070707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anose="05020102010507070707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anose="05020102010507070707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4000">
              <a:schemeClr val="bg1"/>
            </a:gs>
            <a:gs pos="100000">
              <a:schemeClr val="tx2"/>
            </a:gs>
            <a:gs pos="86000">
              <a:srgbClr val="FFFF99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s-ES" altLang="es-CO"/>
              <a:t>Haga clic para modificar el estilo de título del patrón</a:t>
            </a:r>
            <a:endParaRPr lang="es-CO" altLang="es-CO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s-ES" altLang="es-CO"/>
              <a:t>Haga clic para modificar el estilo de texto del patrón</a:t>
            </a:r>
          </a:p>
          <a:p>
            <a:pPr lvl="1"/>
            <a:r>
              <a:rPr lang="es-ES" altLang="es-CO"/>
              <a:t>Segundo nivel</a:t>
            </a:r>
          </a:p>
          <a:p>
            <a:pPr lvl="2"/>
            <a:r>
              <a:rPr lang="es-ES" altLang="es-CO"/>
              <a:t>Tercer nivel</a:t>
            </a:r>
          </a:p>
          <a:p>
            <a:pPr lvl="3"/>
            <a:r>
              <a:rPr lang="es-ES" altLang="es-CO"/>
              <a:t>Cuarto nivel</a:t>
            </a:r>
          </a:p>
          <a:p>
            <a:pPr lvl="4"/>
            <a:r>
              <a:rPr lang="es-ES" altLang="es-CO"/>
              <a:t>Quinto nivel</a:t>
            </a:r>
            <a:endParaRPr lang="es-CO" alt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35C83AD5-F5AF-4BDC-901E-85A05CCFFAAA}" type="datetime1">
              <a:rPr lang="es-ES" noProof="0" smtClean="0"/>
              <a:t>21/02/2026</a:t>
            </a:fld>
            <a:endParaRPr lang="es-ES" noProof="0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rtl="0"/>
            <a:endParaRPr lang="es-ES" noProof="0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C014DD1E-5D91-48A3-AD6D-45FBA980D106}" type="slidenum">
              <a:rPr lang="es-ES" smtClean="0"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 spd="med">
    <p:fade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196602" y="2653727"/>
            <a:ext cx="8158360" cy="1015926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CO" sz="6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Narrow" panose="020B0606020202030204" pitchFamily="34" charset="0"/>
              </a:rPr>
              <a:t>INFORME DE GESTIÓN</a:t>
            </a:r>
            <a:endParaRPr lang="es-CO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160282" y="4359027"/>
            <a:ext cx="8297363" cy="1075857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s-CO" b="1" spc="50" dirty="0">
                <a:ln w="11430"/>
                <a:solidFill>
                  <a:schemeClr val="accent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Impact" panose="020B0806030902050204" pitchFamily="34" charset="0"/>
              </a:rPr>
              <a:t>Rendición de Cuentas Vigencia 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s-CO" b="1" spc="50" dirty="0">
                <a:ln w="11430"/>
                <a:solidFill>
                  <a:schemeClr val="accent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Impact" panose="020B0806030902050204" pitchFamily="34" charset="0"/>
              </a:rPr>
              <a:t>2025</a:t>
            </a:r>
          </a:p>
        </p:txBody>
      </p:sp>
      <p:sp>
        <p:nvSpPr>
          <p:cNvPr id="6" name="Rectángulo 5"/>
          <p:cNvSpPr/>
          <p:nvPr/>
        </p:nvSpPr>
        <p:spPr>
          <a:xfrm>
            <a:off x="2870911" y="864349"/>
            <a:ext cx="6244281" cy="1015661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algn="ctr">
              <a:defRPr/>
            </a:pPr>
            <a:r>
              <a:rPr lang="pt-BR" sz="2000" b="1" dirty="0">
                <a:solidFill>
                  <a:srgbClr val="002060"/>
                </a:solidFill>
                <a:latin typeface="DokChampa" pitchFamily="34" charset="-34"/>
                <a:cs typeface="DokChampa" pitchFamily="34" charset="-34"/>
              </a:rPr>
              <a:t>CENTRO EDUCATIVO RURAL PADRE LUIS ANTONIO ROJAS</a:t>
            </a:r>
          </a:p>
          <a:p>
            <a:pPr algn="ctr">
              <a:defRPr/>
            </a:pPr>
            <a:r>
              <a:rPr lang="pt-BR" sz="2000" b="1" dirty="0">
                <a:solidFill>
                  <a:srgbClr val="002060"/>
                </a:solidFill>
                <a:latin typeface="DokChampa" pitchFamily="34" charset="-34"/>
                <a:cs typeface="DokChampa" pitchFamily="34" charset="-34"/>
              </a:rPr>
              <a:t>Toledo-Norte de Santander</a:t>
            </a:r>
          </a:p>
        </p:txBody>
      </p:sp>
      <p:pic>
        <p:nvPicPr>
          <p:cNvPr id="1026" name="Imagen 4"/>
          <p:cNvPicPr>
            <a:picLocks noChangeAspect="1" noChangeArrowheads="1"/>
          </p:cNvPicPr>
          <p:nvPr/>
        </p:nvPicPr>
        <p:blipFill>
          <a:blip r:embed="rId2">
            <a:lum bright="10000"/>
          </a:blip>
          <a:srcRect/>
          <a:stretch>
            <a:fillRect/>
          </a:stretch>
        </p:blipFill>
        <p:spPr bwMode="auto">
          <a:xfrm>
            <a:off x="2651098" y="1026135"/>
            <a:ext cx="784936" cy="802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n 6" descr="ESCUDOLUA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69036">
            <a:off x="8643463" y="1042611"/>
            <a:ext cx="805337" cy="80266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1974" y="443038"/>
            <a:ext cx="11029616" cy="1013800"/>
          </a:xfrm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es-ES" sz="53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Narrow" panose="020B0606020202030204" pitchFamily="34" charset="0"/>
              </a:rPr>
              <a:t>MODELO DE GESTIÓN </a:t>
            </a:r>
            <a:r>
              <a:rPr lang="es-ES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Narrow" panose="020B0606020202030204" pitchFamily="34" charset="0"/>
              </a:rPr>
              <a:t/>
            </a:r>
            <a:br>
              <a:rPr lang="es-ES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Narrow" panose="020B0606020202030204" pitchFamily="34" charset="0"/>
              </a:rPr>
            </a:br>
            <a:r>
              <a:rPr lang="es-ES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Narrow" panose="020B0606020202030204" pitchFamily="34" charset="0"/>
              </a:rPr>
              <a:t>RECURSOS DE GRATUIDAD</a:t>
            </a:r>
            <a:endParaRPr lang="es-CO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graphicFrame>
        <p:nvGraphicFramePr>
          <p:cNvPr id="4" name="7 Tabla"/>
          <p:cNvGraphicFramePr>
            <a:graphicFrameLocks noGrp="1"/>
          </p:cNvGraphicFramePr>
          <p:nvPr/>
        </p:nvGraphicFramePr>
        <p:xfrm>
          <a:off x="1491739" y="2148817"/>
          <a:ext cx="9372105" cy="3353356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37925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795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2650">
                <a:tc gridSpan="2"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s-CO" sz="2400" kern="1200" dirty="0"/>
                        <a:t>Vigencia 2025</a:t>
                      </a:r>
                      <a:endParaRPr lang="es-CO" sz="2400" b="1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T="45731" marB="45731" anchor="ctr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 marT="45731" marB="45731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6915">
                <a:tc>
                  <a:txBody>
                    <a:bodyPr/>
                    <a:lstStyle/>
                    <a:p>
                      <a:r>
                        <a:rPr lang="es-CO" sz="2400" dirty="0"/>
                        <a:t>Nombre Establecimiento:</a:t>
                      </a:r>
                      <a:endParaRPr lang="es-CO" sz="2400" b="1" i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T="45731" marB="45731" anchor="ctr"/>
                </a:tc>
                <a:tc>
                  <a:txBody>
                    <a:bodyPr/>
                    <a:lstStyle/>
                    <a:p>
                      <a:r>
                        <a:rPr lang="es-CO" sz="2400" dirty="0"/>
                        <a:t>CENTRO EDUCATIVO RURAL PADRE</a:t>
                      </a:r>
                      <a:r>
                        <a:rPr lang="es-CO" sz="2400" baseline="0" dirty="0"/>
                        <a:t> LUIS ANTONIO ROJAS</a:t>
                      </a:r>
                      <a:endParaRPr lang="es-CO" sz="24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T="45731" marB="45731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1931">
                <a:tc>
                  <a:txBody>
                    <a:bodyPr/>
                    <a:lstStyle/>
                    <a:p>
                      <a:r>
                        <a:rPr lang="es-CO" sz="2400" dirty="0"/>
                        <a:t>Departamento:</a:t>
                      </a:r>
                      <a:endParaRPr lang="es-CO" sz="2400" b="1" i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T="45731" marB="45731" anchor="ctr"/>
                </a:tc>
                <a:tc>
                  <a:txBody>
                    <a:bodyPr/>
                    <a:lstStyle/>
                    <a:p>
                      <a:r>
                        <a:rPr lang="es-CO" sz="2400" dirty="0"/>
                        <a:t>NORTE DE SANTANDER</a:t>
                      </a:r>
                      <a:endParaRPr lang="es-CO" sz="24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T="45731" marB="45731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1931">
                <a:tc>
                  <a:txBody>
                    <a:bodyPr/>
                    <a:lstStyle/>
                    <a:p>
                      <a:r>
                        <a:rPr lang="es-CO" sz="2400" dirty="0"/>
                        <a:t>Municipio:</a:t>
                      </a:r>
                      <a:endParaRPr lang="es-CO" sz="2400" b="1" i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T="45731" marB="45731" anchor="ctr"/>
                </a:tc>
                <a:tc>
                  <a:txBody>
                    <a:bodyPr/>
                    <a:lstStyle/>
                    <a:p>
                      <a:r>
                        <a:rPr lang="es-CO" sz="2400" dirty="0"/>
                        <a:t>TOLEDO</a:t>
                      </a:r>
                      <a:endParaRPr lang="es-CO" sz="24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T="45731" marB="45731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1931">
                <a:tc>
                  <a:txBody>
                    <a:bodyPr/>
                    <a:lstStyle/>
                    <a:p>
                      <a:r>
                        <a:rPr lang="es-CO" sz="2400" dirty="0"/>
                        <a:t>Estado:</a:t>
                      </a:r>
                      <a:endParaRPr lang="es-CO" sz="2400" b="1" i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T="45731" marB="45731" anchor="ctr"/>
                </a:tc>
                <a:tc>
                  <a:txBody>
                    <a:bodyPr/>
                    <a:lstStyle/>
                    <a:p>
                      <a:r>
                        <a:rPr lang="es-CO" sz="2400" dirty="0"/>
                        <a:t>Pagado</a:t>
                      </a:r>
                      <a:endParaRPr lang="es-CO" sz="24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T="45731" marB="45731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1931">
                <a:tc>
                  <a:txBody>
                    <a:bodyPr/>
                    <a:lstStyle/>
                    <a:p>
                      <a:r>
                        <a:rPr lang="es-CO" sz="2400" dirty="0"/>
                        <a:t>Recursos asignados:</a:t>
                      </a:r>
                      <a:endParaRPr lang="es-CO" sz="2400" b="1" i="0" dirty="0">
                        <a:solidFill>
                          <a:schemeClr val="bg1">
                            <a:lumMod val="95000"/>
                          </a:schemeClr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T="45731" marB="45731"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s-CO" sz="2400" dirty="0"/>
                        <a:t>$68,122,452.00</a:t>
                      </a:r>
                      <a:endParaRPr lang="es-CO" sz="2400" b="1" u="sng" dirty="0">
                        <a:solidFill>
                          <a:schemeClr val="bg1">
                            <a:lumMod val="95000"/>
                          </a:schemeClr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T="45731" marB="45731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2289" y="534054"/>
            <a:ext cx="10363200" cy="1223963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lnSpc>
                <a:spcPct val="100000"/>
              </a:lnSpc>
            </a:pPr>
            <a:r>
              <a:rPr lang="es-ES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Narrow" panose="020B0606020202030204" pitchFamily="34" charset="0"/>
              </a:rPr>
              <a:t>MODELO DE GESTIÓN</a:t>
            </a:r>
            <a:r>
              <a:rPr lang="es-ES" sz="2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Narrow" panose="020B0606020202030204" pitchFamily="34" charset="0"/>
              </a:rPr>
              <a:t/>
            </a:r>
            <a:br>
              <a:rPr lang="es-ES" sz="2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Narrow" panose="020B0606020202030204" pitchFamily="34" charset="0"/>
              </a:rPr>
            </a:br>
            <a:r>
              <a:rPr lang="es-ES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Narrow" panose="020B0606020202030204" pitchFamily="34" charset="0"/>
              </a:rPr>
              <a:t>FONDO SERVICIOS EDUCATIVOS / PRESUPUESTO</a:t>
            </a:r>
            <a:endParaRPr lang="es-CO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graphicFrame>
        <p:nvGraphicFramePr>
          <p:cNvPr id="4" name="1 Marcador de contenido"/>
          <p:cNvGraphicFramePr/>
          <p:nvPr/>
        </p:nvGraphicFramePr>
        <p:xfrm>
          <a:off x="2152482" y="2369572"/>
          <a:ext cx="8208912" cy="2376268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41044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044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4067">
                <a:tc gridSpan="2">
                  <a:txBody>
                    <a:bodyPr/>
                    <a:lstStyle/>
                    <a:p>
                      <a:pPr algn="ctr"/>
                      <a:r>
                        <a:rPr lang="es-ES" sz="2800" dirty="0"/>
                        <a:t>PRESUPUESTO 2025</a:t>
                      </a:r>
                      <a:endParaRPr lang="es-CO" sz="2800" b="1" i="1" dirty="0">
                        <a:solidFill>
                          <a:schemeClr val="bg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33" marR="91433" marT="45760" marB="45760" anchor="ctr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4067">
                <a:tc>
                  <a:txBody>
                    <a:bodyPr/>
                    <a:lstStyle/>
                    <a:p>
                      <a:pPr algn="l"/>
                      <a:r>
                        <a:rPr lang="es-ES" sz="2800" u="none" dirty="0"/>
                        <a:t>Proyectado</a:t>
                      </a:r>
                      <a:endParaRPr lang="es-CO" sz="2800" b="1" i="0" u="none" dirty="0">
                        <a:latin typeface="Arial Narrow" panose="020B0606020202030204" pitchFamily="34" charset="0"/>
                      </a:endParaRPr>
                    </a:p>
                  </a:txBody>
                  <a:tcPr marL="91433" marR="91433" marT="45760" marB="4576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O" sz="2800" u="none" strike="noStrike" kern="1200" baseline="0" dirty="0"/>
                        <a:t>$29,000,000.00</a:t>
                      </a:r>
                      <a:endParaRPr lang="es-CO" sz="2800" b="1" i="1" dirty="0">
                        <a:latin typeface="Arial Narrow" panose="020B0606020202030204" pitchFamily="34" charset="0"/>
                      </a:endParaRPr>
                    </a:p>
                  </a:txBody>
                  <a:tcPr marL="91433" marR="91433" marT="45760" marB="4576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4067">
                <a:tc>
                  <a:txBody>
                    <a:bodyPr/>
                    <a:lstStyle/>
                    <a:p>
                      <a:pPr algn="l"/>
                      <a:r>
                        <a:rPr lang="es-CO" sz="2800" u="none" dirty="0"/>
                        <a:t>Recibido</a:t>
                      </a:r>
                      <a:endParaRPr lang="es-CO" sz="2800" b="1" i="0" u="none" dirty="0">
                        <a:latin typeface="Arial Narrow" panose="020B0606020202030204" pitchFamily="34" charset="0"/>
                      </a:endParaRPr>
                    </a:p>
                  </a:txBody>
                  <a:tcPr marL="91433" marR="91433" marT="45760" marB="45760" anchor="ctr"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s-CO" sz="2800" u="none" strike="noStrike" kern="1200" baseline="0" dirty="0"/>
                        <a:t>$69,109,340.00</a:t>
                      </a:r>
                      <a:endParaRPr lang="es-CO" sz="2800" b="1" i="1" dirty="0">
                        <a:latin typeface="Arial Narrow" panose="020B0606020202030204" pitchFamily="34" charset="0"/>
                      </a:endParaRPr>
                    </a:p>
                  </a:txBody>
                  <a:tcPr marL="91433" marR="91433" marT="45760" marB="4576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4067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s-CO" sz="2800" dirty="0">
                          <a:effectLst/>
                        </a:rPr>
                        <a:t>Diferencia $40,109,340.00</a:t>
                      </a:r>
                      <a:endParaRPr lang="es-CO" sz="2800" b="1" i="1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1433" marR="91433" marT="45760" marB="45760" anchor="ctr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 marL="91433" marR="91433" marT="45760" marB="4576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22552" y="632734"/>
            <a:ext cx="11029616" cy="1013800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Narrow" panose="020B0606020202030204" pitchFamily="34" charset="0"/>
              </a:rPr>
              <a:t>MODELO DE GESTIÓN</a:t>
            </a:r>
            <a:r>
              <a:rPr lang="es-ES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Narrow" panose="020B0606020202030204" pitchFamily="34" charset="0"/>
              </a:rPr>
              <a:t/>
            </a:r>
            <a:br>
              <a:rPr lang="es-ES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Narrow" panose="020B0606020202030204" pitchFamily="34" charset="0"/>
              </a:rPr>
            </a:br>
            <a:r>
              <a:rPr lang="es-ES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Narrow" panose="020B0606020202030204" pitchFamily="34" charset="0"/>
              </a:rPr>
              <a:t>GRATUIDAD</a:t>
            </a:r>
            <a:endParaRPr lang="es-CO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graphicFrame>
        <p:nvGraphicFramePr>
          <p:cNvPr id="4" name="Tabla 3"/>
          <p:cNvGraphicFramePr>
            <a:graphicFrameLocks noGrp="1"/>
          </p:cNvGraphicFramePr>
          <p:nvPr/>
        </p:nvGraphicFramePr>
        <p:xfrm>
          <a:off x="1032013" y="2456974"/>
          <a:ext cx="9940787" cy="3408880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44121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74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79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631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711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2400" u="none" strike="noStrike" dirty="0">
                          <a:effectLst/>
                        </a:rPr>
                        <a:t>NOMBRE</a:t>
                      </a:r>
                      <a:r>
                        <a:rPr lang="es-CO" sz="2400" u="none" strike="noStrike" baseline="0" dirty="0">
                          <a:effectLst/>
                        </a:rPr>
                        <a:t> </a:t>
                      </a:r>
                      <a:r>
                        <a:rPr lang="es-CO" sz="2400" u="none" strike="noStrike" dirty="0">
                          <a:effectLst/>
                        </a:rPr>
                        <a:t>ESTABLECIMIENTO</a:t>
                      </a:r>
                      <a:endParaRPr lang="es-CO" sz="2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CO" sz="2400" u="none" strike="noStrike" dirty="0">
                          <a:effectLst/>
                        </a:rPr>
                        <a:t>MATRICULA</a:t>
                      </a:r>
                      <a:endParaRPr lang="es-CO" sz="2400" b="1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730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2400" u="none" strike="noStrike" dirty="0">
                          <a:effectLst/>
                        </a:rPr>
                        <a:t>TR</a:t>
                      </a:r>
                      <a:endParaRPr lang="es-CO" sz="2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2400" u="none" strike="noStrike" dirty="0">
                          <a:effectLst/>
                        </a:rPr>
                        <a:t>BA</a:t>
                      </a:r>
                      <a:endParaRPr lang="es-CO" sz="2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2400" u="none" strike="noStrike" dirty="0">
                          <a:effectLst/>
                        </a:rPr>
                        <a:t>TOTAL MATRICULA</a:t>
                      </a:r>
                      <a:endParaRPr lang="es-CO" sz="2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7116">
                <a:tc>
                  <a:txBody>
                    <a:bodyPr/>
                    <a:lstStyle/>
                    <a:p>
                      <a:pPr algn="l" fontAlgn="b"/>
                      <a:r>
                        <a:rPr lang="es-CO" sz="2400" u="none" strike="noStrike" dirty="0">
                          <a:effectLst/>
                        </a:rPr>
                        <a:t>C.E.R. PADRE LUIS ANTONIO ROJAS</a:t>
                      </a:r>
                      <a:endParaRPr lang="es-CO" sz="2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400" u="none" strike="noStrike" dirty="0">
                          <a:effectLst/>
                        </a:rPr>
                        <a:t>25</a:t>
                      </a:r>
                      <a:endParaRPr lang="es-CO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400" u="none" strike="noStrike" dirty="0">
                          <a:effectLst/>
                        </a:rPr>
                        <a:t>184</a:t>
                      </a:r>
                      <a:endParaRPr lang="es-CO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400" u="none" strike="noStrike" dirty="0">
                          <a:effectLst/>
                        </a:rPr>
                        <a:t>209</a:t>
                      </a:r>
                      <a:endParaRPr lang="es-CO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3413">
                <a:tc>
                  <a:txBody>
                    <a:bodyPr/>
                    <a:lstStyle/>
                    <a:p>
                      <a:pPr algn="l" fontAlgn="b"/>
                      <a:r>
                        <a:rPr lang="es-CO" sz="2400" u="none" strike="noStrike" dirty="0">
                          <a:effectLst/>
                        </a:rPr>
                        <a:t>ASIGNACION</a:t>
                      </a:r>
                      <a:endParaRPr lang="es-CO" sz="2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145,124.80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126,794.92</a:t>
                      </a: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s-CO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$26,958,385.00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5495">
                <a:tc>
                  <a:txBody>
                    <a:bodyPr/>
                    <a:lstStyle/>
                    <a:p>
                      <a:pPr algn="ctr" fontAlgn="b"/>
                      <a:r>
                        <a:rPr lang="es-CO" sz="2400" u="none" strike="noStrike" dirty="0">
                          <a:effectLst/>
                        </a:rPr>
                        <a:t>TOTAL ASIGNACION</a:t>
                      </a:r>
                      <a:endParaRPr lang="es-CO" sz="2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CO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$ 3.628.120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CO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$  23.330.266 </a:t>
                      </a: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5495">
                <a:tc gridSpan="3">
                  <a:txBody>
                    <a:bodyPr/>
                    <a:lstStyle/>
                    <a:p>
                      <a:pPr algn="r" fontAlgn="b"/>
                      <a:r>
                        <a:rPr lang="es-CO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Formación integral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s-E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$34,826,828.00</a:t>
                      </a:r>
                      <a:endParaRPr lang="es-CO" sz="2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5495">
                <a:tc gridSpan="3">
                  <a:txBody>
                    <a:bodyPr/>
                    <a:lstStyle/>
                    <a:p>
                      <a:pPr algn="r" fontAlgn="b"/>
                      <a:r>
                        <a:rPr lang="es-CO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Primera infancia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s-E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$6,337,239.00</a:t>
                      </a:r>
                      <a:endParaRPr lang="es-CO" sz="2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5495">
                <a:tc gridSpan="3">
                  <a:txBody>
                    <a:bodyPr/>
                    <a:lstStyle/>
                    <a:p>
                      <a:pPr algn="r" fontAlgn="b"/>
                      <a:r>
                        <a:rPr lang="es-E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TOTAL</a:t>
                      </a:r>
                      <a:endParaRPr lang="es-CO" sz="2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s-E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$68,122,452.00</a:t>
                      </a:r>
                      <a:endParaRPr lang="es-CO" sz="2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87095" y="510390"/>
            <a:ext cx="10363200" cy="1223963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Narrow" panose="020B0606020202030204" pitchFamily="34" charset="0"/>
              </a:rPr>
              <a:t>MODELO DE GESTIÓN</a:t>
            </a:r>
            <a:r>
              <a:rPr lang="es-ES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Narrow" panose="020B0606020202030204" pitchFamily="34" charset="0"/>
              </a:rPr>
              <a:t/>
            </a:r>
            <a:br>
              <a:rPr lang="es-ES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Narrow" panose="020B0606020202030204" pitchFamily="34" charset="0"/>
              </a:rPr>
            </a:br>
            <a:r>
              <a:rPr lang="es-CO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Narrow" panose="020B0606020202030204" pitchFamily="34" charset="0"/>
              </a:rPr>
              <a:t>INGRESOS</a:t>
            </a:r>
            <a:endParaRPr lang="es-CO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graphicFrame>
        <p:nvGraphicFramePr>
          <p:cNvPr id="4" name="Tabla 3"/>
          <p:cNvGraphicFramePr>
            <a:graphicFrameLocks noGrp="1"/>
          </p:cNvGraphicFramePr>
          <p:nvPr/>
        </p:nvGraphicFramePr>
        <p:xfrm>
          <a:off x="1557812" y="2106488"/>
          <a:ext cx="9009872" cy="425458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65235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863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4604">
                <a:tc>
                  <a:txBody>
                    <a:bodyPr/>
                    <a:lstStyle/>
                    <a:p>
                      <a:pPr algn="ctr"/>
                      <a:r>
                        <a:rPr lang="es-CO" sz="2200" dirty="0"/>
                        <a:t>CONCEPTO</a:t>
                      </a:r>
                      <a:endParaRPr lang="es-CO" sz="2200" b="1" i="1" dirty="0">
                        <a:latin typeface="Arial Narrow" panose="020B0606020202030204" pitchFamily="34" charset="0"/>
                      </a:endParaRPr>
                    </a:p>
                  </a:txBody>
                  <a:tcPr marL="91451" marR="91451" marT="45769" marB="4576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200" dirty="0"/>
                        <a:t>INGRESOS</a:t>
                      </a:r>
                      <a:endParaRPr lang="es-CO" sz="2200" b="1" i="1" dirty="0">
                        <a:latin typeface="Arial Narrow" panose="020B0606020202030204" pitchFamily="34" charset="0"/>
                      </a:endParaRPr>
                    </a:p>
                  </a:txBody>
                  <a:tcPr marL="91451" marR="91451" marT="45769" marB="45769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1247">
                <a:tc>
                  <a:txBody>
                    <a:bodyPr/>
                    <a:lstStyle/>
                    <a:p>
                      <a:r>
                        <a:rPr lang="es-CO" sz="2200" kern="1200" dirty="0"/>
                        <a:t>Certificados y Constancias</a:t>
                      </a:r>
                      <a:endParaRPr lang="es-CO" sz="2200" b="0" i="1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1451" marR="91451" marT="45769" marB="45769" anchor="ctr"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s-CO" sz="2200" kern="1200" dirty="0">
                          <a:effectLst/>
                        </a:rPr>
                        <a:t>$10,000.00</a:t>
                      </a:r>
                      <a:endParaRPr lang="es-CO" sz="2200" b="0" i="1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1451" marR="91451" marT="45769" marB="45769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1247">
                <a:tc>
                  <a:txBody>
                    <a:bodyPr/>
                    <a:lstStyle/>
                    <a:p>
                      <a:r>
                        <a:rPr lang="es-CO" sz="2200" dirty="0"/>
                        <a:t>Calidad por Gratuidad</a:t>
                      </a:r>
                      <a:endParaRPr lang="es-CO" sz="2200" b="0" i="1" dirty="0">
                        <a:latin typeface="Arial Narrow" panose="020B0606020202030204" pitchFamily="34" charset="0"/>
                      </a:endParaRPr>
                    </a:p>
                  </a:txBody>
                  <a:tcPr marL="91451" marR="91451" marT="45769" marB="45769" anchor="ctr"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s-CO" sz="2200" kern="1200" dirty="0">
                          <a:effectLst/>
                        </a:rPr>
                        <a:t>$26,958,385.00</a:t>
                      </a:r>
                      <a:endParaRPr lang="es-CO" sz="2200" b="0" i="1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1451" marR="91451" marT="45769" marB="45769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1247">
                <a:tc>
                  <a:txBody>
                    <a:bodyPr/>
                    <a:lstStyle/>
                    <a:p>
                      <a:r>
                        <a:rPr lang="es-CO" sz="2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Formación integral</a:t>
                      </a:r>
                    </a:p>
                  </a:txBody>
                  <a:tcPr marL="91451" marR="91451" marT="45769" marB="45769" anchor="ctr"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s-ES" sz="2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$34,826,828.00</a:t>
                      </a:r>
                      <a:endParaRPr lang="es-CO" sz="2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51" marR="91451" marT="45769" marB="45769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1247">
                <a:tc>
                  <a:txBody>
                    <a:bodyPr/>
                    <a:lstStyle/>
                    <a:p>
                      <a:r>
                        <a:rPr lang="es-CO" sz="2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Primera infancia</a:t>
                      </a:r>
                    </a:p>
                  </a:txBody>
                  <a:tcPr marL="91451" marR="91451" marT="45769" marB="45769" anchor="ctr"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s-ES" sz="2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$6,337,239.00</a:t>
                      </a:r>
                      <a:endParaRPr lang="es-CO" sz="2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51" marR="91451" marT="45769" marB="45769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1247">
                <a:tc>
                  <a:txBody>
                    <a:bodyPr/>
                    <a:lstStyle/>
                    <a:p>
                      <a:r>
                        <a:rPr lang="es-CO" sz="2200" kern="1200" dirty="0"/>
                        <a:t>Rendimientos Financieros Gratuidad</a:t>
                      </a:r>
                      <a:endParaRPr lang="es-CO" sz="2200" b="0" i="1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1451" marR="91451" marT="45769" marB="45769" anchor="ctr"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s-CO" sz="2200" kern="1200" dirty="0">
                          <a:effectLst/>
                        </a:rPr>
                        <a:t>$536,812.00</a:t>
                      </a:r>
                      <a:endParaRPr lang="es-CO" sz="2200" i="1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1451" marR="91451" marT="45769" marB="45769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1247">
                <a:tc>
                  <a:txBody>
                    <a:bodyPr/>
                    <a:lstStyle/>
                    <a:p>
                      <a:r>
                        <a:rPr lang="es-CO" sz="2200" dirty="0"/>
                        <a:t>Superávit Recursos de Gratuidad</a:t>
                      </a:r>
                      <a:endParaRPr lang="es-CO" sz="2200" b="0" i="1" dirty="0">
                        <a:latin typeface="Arial Narrow" panose="020B0606020202030204" pitchFamily="34" charset="0"/>
                      </a:endParaRPr>
                    </a:p>
                  </a:txBody>
                  <a:tcPr marL="91451" marR="91451" marT="45769" marB="45769" anchor="ctr"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s-CO" sz="2200" kern="1200" dirty="0">
                          <a:effectLst/>
                        </a:rPr>
                        <a:t>$ 436,323.00</a:t>
                      </a:r>
                      <a:endParaRPr lang="es-CO" sz="2200" i="1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1451" marR="91451" marT="45769" marB="45769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1247">
                <a:tc>
                  <a:txBody>
                    <a:bodyPr/>
                    <a:lstStyle/>
                    <a:p>
                      <a:r>
                        <a:rPr lang="es-CO" sz="2200" dirty="0"/>
                        <a:t>Superávit Recursos Propios</a:t>
                      </a:r>
                      <a:endParaRPr lang="es-CO" sz="2200" b="0" i="1" dirty="0">
                        <a:latin typeface="Arial Narrow" panose="020B0606020202030204" pitchFamily="34" charset="0"/>
                      </a:endParaRPr>
                    </a:p>
                  </a:txBody>
                  <a:tcPr marL="91451" marR="91451" marT="45769" marB="45769" anchor="ctr"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s-CO" sz="2200" kern="1200" dirty="0">
                          <a:effectLst/>
                        </a:rPr>
                        <a:t>$3,753.00</a:t>
                      </a:r>
                      <a:endParaRPr lang="es-CO" sz="2200" i="1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1451" marR="91451" marT="45769" marB="45769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1247">
                <a:tc>
                  <a:txBody>
                    <a:bodyPr/>
                    <a:lstStyle/>
                    <a:p>
                      <a:pPr algn="r"/>
                      <a:r>
                        <a:rPr lang="es-CO" sz="2200" dirty="0">
                          <a:effectLst/>
                        </a:rPr>
                        <a:t>TOTAL</a:t>
                      </a:r>
                      <a:endParaRPr lang="es-CO" sz="2200" b="1" i="1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1451" marR="91451" marT="45769" marB="45769" anchor="ctr"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s-CO" sz="2200" u="none" strike="noStrike" dirty="0">
                          <a:effectLst/>
                        </a:rPr>
                        <a:t>$69,109,340.00</a:t>
                      </a:r>
                      <a:endParaRPr lang="es-CO" sz="2200" b="1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1451" marR="91451" marT="45769" marB="45769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80047" y="574197"/>
            <a:ext cx="10363200" cy="1339978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Narrow" panose="020B0606020202030204" pitchFamily="34" charset="0"/>
              </a:rPr>
              <a:t>MODELO DE GESTIÓN</a:t>
            </a:r>
            <a:r>
              <a:rPr lang="es-ES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Narrow" panose="020B0606020202030204" pitchFamily="34" charset="0"/>
              </a:rPr>
              <a:t/>
            </a:r>
            <a:br>
              <a:rPr lang="es-ES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Narrow" panose="020B0606020202030204" pitchFamily="34" charset="0"/>
              </a:rPr>
            </a:br>
            <a:r>
              <a:rPr lang="es-ES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Narrow" panose="020B0606020202030204" pitchFamily="34" charset="0"/>
              </a:rPr>
              <a:t>Porcentaje Asignación Recursos </a:t>
            </a:r>
            <a:br>
              <a:rPr lang="es-ES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Narrow" panose="020B0606020202030204" pitchFamily="34" charset="0"/>
              </a:rPr>
            </a:br>
            <a:r>
              <a:rPr lang="es-ES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Narrow" panose="020B0606020202030204" pitchFamily="34" charset="0"/>
              </a:rPr>
              <a:t>Gratuidad</a:t>
            </a:r>
            <a:endParaRPr lang="es-CO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graphicFrame>
        <p:nvGraphicFramePr>
          <p:cNvPr id="4" name="2 Marcador de contenido"/>
          <p:cNvGraphicFramePr>
            <a:graphicFrameLocks noGrp="1"/>
          </p:cNvGraphicFramePr>
          <p:nvPr>
            <p:ph idx="1"/>
          </p:nvPr>
        </p:nvGraphicFramePr>
        <p:xfrm>
          <a:off x="1964943" y="2474582"/>
          <a:ext cx="8576536" cy="2080944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3983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20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13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0236">
                <a:tc gridSpan="3">
                  <a:txBody>
                    <a:bodyPr/>
                    <a:lstStyle/>
                    <a:p>
                      <a:pPr algn="ctr"/>
                      <a:r>
                        <a:rPr lang="es-ES" sz="2400" dirty="0"/>
                        <a:t>RECURSOS DE GRATUIDAD</a:t>
                      </a:r>
                      <a:endParaRPr lang="es-CO" sz="24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96817" marR="96817" marT="45749" marB="45749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236">
                <a:tc>
                  <a:txBody>
                    <a:bodyPr/>
                    <a:lstStyle/>
                    <a:p>
                      <a:r>
                        <a:rPr lang="es-CO" sz="2400" dirty="0"/>
                        <a:t>Presupuestado</a:t>
                      </a:r>
                      <a:endParaRPr lang="es-CO" sz="2400" i="1" dirty="0"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96817" marR="96817" marT="45749" marB="45749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s-CO" sz="2400" u="none" strike="noStrike" kern="1200" baseline="0" dirty="0"/>
                        <a:t>$29,000,000.00</a:t>
                      </a:r>
                      <a:endParaRPr lang="es-CO" sz="2400" b="1" i="1" dirty="0">
                        <a:latin typeface="Arial Narrow" panose="020B0606020202030204" pitchFamily="34" charset="0"/>
                      </a:endParaRPr>
                    </a:p>
                  </a:txBody>
                  <a:tcPr marL="91433" marR="91433" marT="45760" marB="45760" anchor="ctr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s-CO" sz="2400" dirty="0"/>
                        <a:t>92.96%</a:t>
                      </a:r>
                      <a:endParaRPr lang="es-CO" sz="24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96817" marR="96817" marT="45749" marB="45749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0236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lang="es-E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Asignado Gratuidad</a:t>
                      </a:r>
                      <a:endParaRPr lang="es-CO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6816" marR="96816" marT="45756" marB="45756" anchor="ctr"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s-CO" sz="240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$26,958,385.00</a:t>
                      </a:r>
                    </a:p>
                  </a:txBody>
                  <a:tcPr marL="91451" marR="91451" marT="45769" marB="45769" anchor="ctr"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 marL="96817" marR="96817" marT="45749" marB="45749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0236"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s-CO" sz="2400" dirty="0">
                          <a:effectLst/>
                        </a:rPr>
                        <a:t>Diferencia  $ 2,041,615.00</a:t>
                      </a:r>
                      <a:endParaRPr lang="es-CO" sz="2400" b="1" dirty="0"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96817" marR="96817" marT="45749" marB="45749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 marL="96817" marR="96817" marT="45749" marB="4574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 marL="96817" marR="96817" marT="45749" marB="45749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1539" y="376189"/>
            <a:ext cx="10363200" cy="1223963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Narrow" panose="020B0606020202030204" pitchFamily="34" charset="0"/>
              </a:rPr>
              <a:t>MODELO DE GESTIÓN</a:t>
            </a:r>
            <a:r>
              <a:rPr lang="es-ES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Narrow" panose="020B0606020202030204" pitchFamily="34" charset="0"/>
              </a:rPr>
              <a:t/>
            </a:r>
            <a:br>
              <a:rPr lang="es-ES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Narrow" panose="020B0606020202030204" pitchFamily="34" charset="0"/>
              </a:rPr>
            </a:br>
            <a:r>
              <a:rPr lang="es-ES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Narrow" panose="020B0606020202030204" pitchFamily="34" charset="0"/>
              </a:rPr>
              <a:t>Porcentaje Ejecución Presupuesto Egresos</a:t>
            </a:r>
            <a:endParaRPr lang="es-CO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graphicFrame>
        <p:nvGraphicFramePr>
          <p:cNvPr id="4" name="2 Marcador de contenido"/>
          <p:cNvGraphicFramePr>
            <a:graphicFrameLocks noGrp="1"/>
          </p:cNvGraphicFramePr>
          <p:nvPr>
            <p:ph idx="1"/>
          </p:nvPr>
        </p:nvGraphicFramePr>
        <p:xfrm>
          <a:off x="1865123" y="2228576"/>
          <a:ext cx="8391360" cy="2055875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32890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165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56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1218">
                <a:tc gridSpan="3">
                  <a:txBody>
                    <a:bodyPr/>
                    <a:lstStyle/>
                    <a:p>
                      <a:pPr algn="ctr"/>
                      <a:r>
                        <a:rPr lang="es-ES" sz="2200" dirty="0"/>
                        <a:t>PRESUPUESTO</a:t>
                      </a:r>
                      <a:r>
                        <a:rPr lang="es-ES" sz="2200" baseline="0" dirty="0"/>
                        <a:t> DE EGRESOS</a:t>
                      </a:r>
                      <a:endParaRPr lang="es-CO" sz="2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96817" marR="96817" marT="45749" marB="45749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219">
                <a:tc>
                  <a:txBody>
                    <a:bodyPr/>
                    <a:lstStyle/>
                    <a:p>
                      <a:r>
                        <a:rPr lang="es-CO" sz="2200" dirty="0"/>
                        <a:t>Presupuesto</a:t>
                      </a:r>
                      <a:r>
                        <a:rPr lang="es-CO" sz="2200" baseline="0" dirty="0"/>
                        <a:t> Definitivo</a:t>
                      </a:r>
                      <a:endParaRPr lang="es-CO" sz="2200" i="1" dirty="0"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96817" marR="96817" marT="45749" marB="45749" anchor="ctr"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s-CO" sz="2200" u="none" strike="noStrike" kern="1200" baseline="0" dirty="0"/>
                        <a:t>$69,109,340.00</a:t>
                      </a:r>
                      <a:endParaRPr lang="es-CO" sz="2200" b="0" i="1" dirty="0"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96817" marR="96817" marT="45749" marB="45749" anchor="ctr"/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s-CO" sz="2200" dirty="0"/>
                        <a:t>96.79%</a:t>
                      </a:r>
                      <a:endParaRPr lang="es-CO" sz="2200" i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96817" marR="96817" marT="45749" marB="45749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219">
                <a:tc>
                  <a:txBody>
                    <a:bodyPr/>
                    <a:lstStyle/>
                    <a:p>
                      <a:r>
                        <a:rPr lang="es-ES" sz="2200" dirty="0"/>
                        <a:t>Ejecutado</a:t>
                      </a:r>
                      <a:endParaRPr lang="es-CO" sz="2200" i="1" dirty="0"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96817" marR="96817" marT="45749" marB="45749" anchor="ctr"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s-CO" sz="2200" u="none" strike="noStrike" kern="1200" baseline="0" dirty="0"/>
                        <a:t>$66,890,168.00</a:t>
                      </a:r>
                      <a:endParaRPr lang="es-CO" sz="2200" b="0" i="1" dirty="0"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96817" marR="96817" marT="45749" marB="45749" anchor="ctr"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 marL="96817" marR="96817" marT="45749" marB="45749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219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s-CO" sz="2200" dirty="0">
                          <a:effectLst/>
                        </a:rPr>
                        <a:t>Diferencia $</a:t>
                      </a:r>
                      <a:r>
                        <a:rPr lang="es-CO" sz="2200" u="none" strike="noStrike" kern="1200" baseline="0" dirty="0"/>
                        <a:t>2,219,172.00</a:t>
                      </a:r>
                      <a:endParaRPr lang="es-CO" sz="2200" b="1" i="1" dirty="0"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96817" marR="96817" marT="45749" marB="45749" anchor="ctr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 marL="96817" marR="96817" marT="45749" marB="4574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 marL="96817" marR="96817" marT="45749" marB="45749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095523" y="164503"/>
            <a:ext cx="10322121" cy="1066800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Narrow" panose="020B0606020202030204" pitchFamily="34" charset="0"/>
              </a:rPr>
              <a:t>MODELO DE GESTIÓN: EJECUCIÓN DE EGRESOS</a:t>
            </a:r>
            <a:endParaRPr lang="es-CO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523" y="1071593"/>
            <a:ext cx="10298660" cy="54173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/>
          <p:nvPr/>
        </p:nvSpPr>
        <p:spPr>
          <a:xfrm>
            <a:off x="1559386" y="1905055"/>
            <a:ext cx="9073228" cy="178986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45719" rIns="0" bIns="0" anchor="b">
            <a:noAutofit/>
          </a:bodyPr>
          <a:lstStyle/>
          <a:p>
            <a:pPr algn="ctr">
              <a:defRPr/>
            </a:pPr>
            <a:r>
              <a:rPr lang="es-CO" sz="48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Franklin Gothic Medium Cond" panose="020B0606030402020204" pitchFamily="34" charset="0"/>
              </a:rPr>
              <a:t>RECURSOS DEL BALANCE </a:t>
            </a:r>
          </a:p>
          <a:p>
            <a:pPr algn="ctr">
              <a:defRPr/>
            </a:pPr>
            <a:r>
              <a:rPr lang="es-CO" sz="48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Franklin Gothic Medium Cond" panose="020B0606030402020204" pitchFamily="34" charset="0"/>
              </a:rPr>
              <a:t>$2,219,172.00</a:t>
            </a:r>
            <a:endParaRPr lang="es-ES" sz="48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chemeClr val="tx1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Franklin Gothic Medium Cond" panose="020B0606030402020204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39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</TotalTime>
  <Words>195</Words>
  <Application>Microsoft Office PowerPoint</Application>
  <PresentationFormat>Panorámica</PresentationFormat>
  <Paragraphs>85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9</vt:i4>
      </vt:variant>
    </vt:vector>
  </HeadingPairs>
  <TitlesOfParts>
    <vt:vector size="19" baseType="lpstr">
      <vt:lpstr>Arial</vt:lpstr>
      <vt:lpstr>Arial Narrow</vt:lpstr>
      <vt:lpstr>Calibri</vt:lpstr>
      <vt:lpstr>Calibri Light</vt:lpstr>
      <vt:lpstr>DokChampa</vt:lpstr>
      <vt:lpstr>Franklin Gothic Medium Cond</vt:lpstr>
      <vt:lpstr>Impact</vt:lpstr>
      <vt:lpstr>Wingdings 2</vt:lpstr>
      <vt:lpstr>HDOfficeLightV0</vt:lpstr>
      <vt:lpstr>Tema39</vt:lpstr>
      <vt:lpstr>INFORME DE GESTIÓN</vt:lpstr>
      <vt:lpstr> MODELO DE GESTIÓN  RECURSOS DE GRATUIDAD</vt:lpstr>
      <vt:lpstr>MODELO DE GESTIÓN FONDO SERVICIOS EDUCATIVOS / PRESUPUESTO</vt:lpstr>
      <vt:lpstr>MODELO DE GESTIÓN GRATUIDAD</vt:lpstr>
      <vt:lpstr>MODELO DE GESTIÓN INGRESOS</vt:lpstr>
      <vt:lpstr>MODELO DE GESTIÓN Porcentaje Asignación Recursos  Gratuidad</vt:lpstr>
      <vt:lpstr>MODELO DE GESTIÓN Porcentaje Ejecución Presupuesto Egresos</vt:lpstr>
      <vt:lpstr>MODELO DE GESTIÓN: EJECUCIÓN DE EGRESOS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FGJFTYDRFGSDFGS</dc:title>
  <dc:creator>WARHACK</dc:creator>
  <cp:lastModifiedBy>lenovo</cp:lastModifiedBy>
  <cp:revision>65</cp:revision>
  <dcterms:created xsi:type="dcterms:W3CDTF">2017-02-08T21:00:00Z</dcterms:created>
  <dcterms:modified xsi:type="dcterms:W3CDTF">2026-02-21T17:55:41Z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0BC913FBB4BC4B78BBEF13B8F5C1F20B_13</vt:lpwstr>
  </property>
  <property fmtid="{D5CDD505-2E9C-101B-9397-08002B2CF9AE}" pid="3" name="KSOProductBuildVer">
    <vt:lpwstr>2058-12.2.0.23196</vt:lpwstr>
  </property>
</Properties>
</file>