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88" r:id="rId1"/>
    <p:sldMasterId id="2147484012" r:id="rId2"/>
  </p:sldMasterIdLst>
  <p:sldIdLst>
    <p:sldId id="256" r:id="rId3"/>
    <p:sldId id="258" r:id="rId4"/>
    <p:sldId id="259" r:id="rId5"/>
    <p:sldId id="266" r:id="rId6"/>
    <p:sldId id="268" r:id="rId7"/>
    <p:sldId id="269" r:id="rId8"/>
    <p:sldId id="270" r:id="rId9"/>
    <p:sldId id="261" r:id="rId10"/>
    <p:sldId id="271" r:id="rId11"/>
    <p:sldId id="26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BB0"/>
    <a:srgbClr val="3AF3FC"/>
    <a:srgbClr val="009A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8603FDC-E32A-4AB5-989C-0864C3EAD2B8}" styleName="Estilo temático 2 - Énfasis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DCAF9ED-07DC-4A11-8D7F-57B35C25682E}" styleName="Estilo medio 1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Estilo claro 2 - Acent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84E427A-3D55-4303-BF80-6455036E1DE7}" styleName="Estilo temático 1 - Énfasi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8D230F3-CF80-4859-8CE7-A43EE81993B5}" styleName="Estilo claro 1 - Acento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Estilo temático 1 - Énfasi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1E171933-4619-4E11-9A3F-F7608DF75F80}" styleName="Estilo medio 1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40" d="100"/>
          <a:sy n="40" d="100"/>
        </p:scale>
        <p:origin x="800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3/11/2026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2657953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067746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3209517"/>
      </p:ext>
    </p:extLst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44213AF-26F6-41FA-8D85-E2C5388D6E58}" type="datetimeFigureOut">
              <a:rPr lang="en-US" smtClean="0"/>
              <a:pPr/>
              <a:t>3/11/2026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442134259"/>
      </p:ext>
    </p:extLst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79588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44213AF-26F6-41FA-8D85-E2C5388D6E58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55666997"/>
      </p:ext>
    </p:extLst>
  </p:cSld>
  <p:clrMapOvr>
    <a:masterClrMapping/>
  </p:clrMapOvr>
  <p:transition spd="med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674397"/>
      </p:ext>
    </p:extLst>
  </p:cSld>
  <p:clrMapOvr>
    <a:masterClrMapping/>
  </p:clrMapOvr>
  <p:transition spd="med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3/11/2026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467588"/>
      </p:ext>
    </p:extLst>
  </p:cSld>
  <p:clrMapOvr>
    <a:masterClrMapping/>
  </p:clrMapOvr>
  <p:transition spd="med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3/11/2026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799648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3/11/2026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327490"/>
      </p:ext>
    </p:extLst>
  </p:cSld>
  <p:clrMapOvr>
    <a:masterClrMapping/>
  </p:clrMapOvr>
  <p:transition spd="med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3/11/2026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33089151"/>
      </p:ext>
    </p:extLst>
  </p:cSld>
  <p:clrMapOvr>
    <a:masterClrMapping/>
  </p:clrMapOvr>
  <p:transition spd="med">
    <p:fade/>
  </p:transition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7320511"/>
      </p:ext>
    </p:extLst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3/11/2026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69847273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568796"/>
      </p:ext>
    </p:extLst>
  </p:cSld>
  <p:clrMapOvr>
    <a:masterClrMapping/>
  </p:clrMapOvr>
  <p:transition spd="med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689767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213AF-26F6-41FA-8D85-E2C5388D6E58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539811186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7598911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3/11/2026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8084532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3/11/2026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723992"/>
      </p:ext>
    </p:extLst>
  </p:cSld>
  <p:clrMapOvr>
    <a:masterClrMapping/>
  </p:clrMapOvr>
  <p:transition spd="med">
    <p:fade/>
  </p:transition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3/11/2026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726144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581176"/>
      </p:ext>
    </p:extLst>
  </p:cSld>
  <p:clrMapOvr>
    <a:masterClrMapping/>
  </p:clrMapOvr>
  <p:transition spd="med">
    <p:fade/>
  </p:transition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68411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65000">
              <a:schemeClr val="accent1">
                <a:lumMod val="5000"/>
                <a:lumOff val="95000"/>
              </a:schemeClr>
            </a:gs>
            <a:gs pos="79000">
              <a:schemeClr val="accent5">
                <a:lumMod val="50000"/>
              </a:schemeClr>
            </a:gs>
            <a:gs pos="71000">
              <a:schemeClr val="accent1">
                <a:lumMod val="45000"/>
                <a:lumOff val="5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3/11/2026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54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9" r:id="rId1"/>
    <p:sldLayoutId id="2147483990" r:id="rId2"/>
    <p:sldLayoutId id="2147483991" r:id="rId3"/>
    <p:sldLayoutId id="2147483992" r:id="rId4"/>
    <p:sldLayoutId id="2147483993" r:id="rId5"/>
    <p:sldLayoutId id="2147483994" r:id="rId6"/>
    <p:sldLayoutId id="2147483995" r:id="rId7"/>
    <p:sldLayoutId id="2147483996" r:id="rId8"/>
    <p:sldLayoutId id="2147483997" r:id="rId9"/>
    <p:sldLayoutId id="2147483998" r:id="rId10"/>
    <p:sldLayoutId id="2147483999" r:id="rId11"/>
  </p:sldLayoutIdLst>
  <p:transition spd="med">
    <p:fade/>
  </p:transition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3/11/2026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93839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3" r:id="rId1"/>
    <p:sldLayoutId id="2147484014" r:id="rId2"/>
    <p:sldLayoutId id="2147484015" r:id="rId3"/>
    <p:sldLayoutId id="2147484016" r:id="rId4"/>
    <p:sldLayoutId id="2147484017" r:id="rId5"/>
    <p:sldLayoutId id="2147484018" r:id="rId6"/>
    <p:sldLayoutId id="2147484019" r:id="rId7"/>
    <p:sldLayoutId id="2147484020" r:id="rId8"/>
    <p:sldLayoutId id="2147484021" r:id="rId9"/>
    <p:sldLayoutId id="2147484022" r:id="rId10"/>
    <p:sldLayoutId id="2147484023" r:id="rId11"/>
  </p:sldLayoutIdLst>
  <p:transition spd="med">
    <p:fade/>
  </p:transition>
  <p:hf sldNum="0" hdr="0" ft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233735" y="2309953"/>
            <a:ext cx="8792300" cy="1705233"/>
          </a:xfrm>
        </p:spPr>
        <p:txBody>
          <a:bodyPr>
            <a:noAutofit/>
          </a:bodyPr>
          <a:lstStyle/>
          <a:p>
            <a:pPr algn="ctr"/>
            <a:br>
              <a:rPr lang="es-CO" sz="40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 Rounded MT Bold" pitchFamily="34" charset="0"/>
              </a:rPr>
            </a:br>
            <a:br>
              <a:rPr lang="es-CO" sz="40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 Rounded MT Bold" pitchFamily="34" charset="0"/>
              </a:rPr>
            </a:br>
            <a:br>
              <a:rPr lang="es-CO" sz="40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 Rounded MT Bold" pitchFamily="34" charset="0"/>
              </a:rPr>
            </a:br>
            <a:br>
              <a:rPr lang="es-CO" sz="40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 Rounded MT Bold" pitchFamily="34" charset="0"/>
              </a:rPr>
            </a:br>
            <a:endParaRPr lang="es-CO" sz="40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Arial Rounded MT Bold" pitchFamily="34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953959" y="3344561"/>
            <a:ext cx="8804657" cy="1476835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3600" b="1" i="0" u="none" strike="noStrike" kern="1200" cap="all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3226954" y="4644320"/>
            <a:ext cx="6673310" cy="64633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s-CO" altLang="es-CO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gency FB" pitchFamily="34" charset="0"/>
                <a:ea typeface="+mj-ea"/>
                <a:cs typeface="+mj-cs"/>
              </a:rPr>
              <a:t>RENDICIÓN DE CUENTAS VIGENCIA 2025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3077809" y="1303553"/>
            <a:ext cx="63176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dirty="0">
                <a:solidFill>
                  <a:schemeClr val="accent5">
                    <a:lumMod val="50000"/>
                  </a:schemeClr>
                </a:solidFill>
                <a:latin typeface="Century Schoolbook" pitchFamily="18" charset="0"/>
              </a:rPr>
              <a:t>Institución Educativa Colegio Integrado Gilberto Claro Lozano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178080" y="2864819"/>
            <a:ext cx="8714245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O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Lucida Handwriting" panose="03010101010101010101" pitchFamily="66" charset="0"/>
              </a:rPr>
              <a:t>INFORME DE GESTIÓN</a:t>
            </a:r>
          </a:p>
        </p:txBody>
      </p:sp>
    </p:spTree>
    <p:extLst>
      <p:ext uri="{BB962C8B-B14F-4D97-AF65-F5344CB8AC3E}">
        <p14:creationId xmlns:p14="http://schemas.microsoft.com/office/powerpoint/2010/main" val="4056364768"/>
      </p:ext>
    </p:extLst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619" y="1204664"/>
            <a:ext cx="11029616" cy="1013800"/>
          </a:xfrm>
        </p:spPr>
        <p:txBody>
          <a:bodyPr>
            <a:no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br>
              <a:rPr lang="es-CO" sz="4000" b="1" cap="none" dirty="0">
                <a:ln/>
                <a:solidFill>
                  <a:schemeClr val="accent3"/>
                </a:solidFill>
              </a:rPr>
            </a:br>
            <a:endParaRPr lang="es-CO" sz="4000" b="1" cap="none" dirty="0">
              <a:ln/>
              <a:solidFill>
                <a:schemeClr val="accent3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2554323" y="1985726"/>
            <a:ext cx="7931623" cy="2308324"/>
          </a:xfrm>
          <a:prstGeom prst="rect">
            <a:avLst/>
          </a:prstGeom>
          <a:ln w="9525">
            <a:prstDash val="dashDot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/>
            <a:r>
              <a:rPr lang="es-CO" altLang="es-CO" sz="4800" b="1" spc="50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Lucida Handwriting" panose="03010101010101010101" pitchFamily="66" charset="0"/>
              </a:rPr>
              <a:t>RECURSOS DEL BALANCE</a:t>
            </a:r>
          </a:p>
          <a:p>
            <a:pPr algn="ctr"/>
            <a:r>
              <a:rPr lang="es-CO" altLang="es-CO" sz="4800" b="1" spc="50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Lucida Handwriting" panose="03010101010101010101" pitchFamily="66" charset="0"/>
              </a:rPr>
              <a:t>$</a:t>
            </a:r>
            <a:r>
              <a:rPr lang="es-ES" altLang="es-CO" sz="4800" b="1" spc="50" dirty="0">
                <a:ln w="11430"/>
                <a:solidFill>
                  <a:schemeClr val="accent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Lucida Handwriting" panose="03010101010101010101" pitchFamily="66" charset="0"/>
              </a:rPr>
              <a:t>4,857,084.11</a:t>
            </a:r>
          </a:p>
        </p:txBody>
      </p:sp>
    </p:spTree>
    <p:extLst>
      <p:ext uri="{BB962C8B-B14F-4D97-AF65-F5344CB8AC3E}">
        <p14:creationId xmlns:p14="http://schemas.microsoft.com/office/powerpoint/2010/main" val="1685827649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02321" y="547262"/>
            <a:ext cx="11029616" cy="10138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altLang="es-CO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Lucida Handwriting" panose="03010101010101010101" pitchFamily="66" charset="0"/>
                <a:ea typeface="+mn-ea"/>
                <a:cs typeface="+mn-cs"/>
              </a:rPr>
              <a:t>MODELO DE GESTIÓN</a:t>
            </a:r>
            <a:br>
              <a:rPr lang="es-ES" altLang="es-CO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Narrow" panose="020B0606020202030204" pitchFamily="34" charset="0"/>
                <a:ea typeface="+mn-ea"/>
                <a:cs typeface="Courier New" panose="02070309020205020404" pitchFamily="49" charset="0"/>
              </a:rPr>
            </a:br>
            <a:r>
              <a:rPr lang="es-ES" altLang="es-CO" sz="4000" b="1" spc="50" dirty="0">
                <a:ln w="11430"/>
                <a:solidFill>
                  <a:srgbClr val="003BB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Narrow" panose="020B0606020202030204" pitchFamily="34" charset="0"/>
                <a:ea typeface="+mn-ea"/>
                <a:cs typeface="Courier New" panose="02070309020205020404" pitchFamily="49" charset="0"/>
              </a:rPr>
              <a:t>RECURSOS DE GRATUIDAD</a:t>
            </a:r>
            <a:endParaRPr lang="es-CO" altLang="es-CO" b="1" spc="50" dirty="0">
              <a:ln w="11430"/>
              <a:solidFill>
                <a:srgbClr val="003BB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Narrow" panose="020B0606020202030204" pitchFamily="34" charset="0"/>
              <a:ea typeface="+mn-ea"/>
              <a:cs typeface="Courier New" panose="02070309020205020404" pitchFamily="49" charset="0"/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1302514"/>
              </p:ext>
            </p:extLst>
          </p:nvPr>
        </p:nvGraphicFramePr>
        <p:xfrm>
          <a:off x="2161100" y="2408576"/>
          <a:ext cx="8695893" cy="3395262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3598380">
                  <a:extLst>
                    <a:ext uri="{9D8B030D-6E8A-4147-A177-3AD203B41FA5}">
                      <a16:colId xmlns:a16="http://schemas.microsoft.com/office/drawing/2014/main" val="3920305197"/>
                    </a:ext>
                  </a:extLst>
                </a:gridCol>
                <a:gridCol w="5097513">
                  <a:extLst>
                    <a:ext uri="{9D8B030D-6E8A-4147-A177-3AD203B41FA5}">
                      <a16:colId xmlns:a16="http://schemas.microsoft.com/office/drawing/2014/main" val="3387869351"/>
                    </a:ext>
                  </a:extLst>
                </a:gridCol>
              </a:tblGrid>
              <a:tr h="511930">
                <a:tc>
                  <a:txBody>
                    <a:bodyPr/>
                    <a:lstStyle/>
                    <a:p>
                      <a:r>
                        <a:rPr lang="es-CO" sz="2000" b="1" dirty="0"/>
                        <a:t>Vigencia:</a:t>
                      </a:r>
                      <a:endParaRPr lang="es-CO" sz="20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T="45731" marB="45731" anchor="ctr"/>
                </a:tc>
                <a:tc>
                  <a:txBody>
                    <a:bodyPr/>
                    <a:lstStyle/>
                    <a:p>
                      <a:r>
                        <a:rPr lang="es-CO" sz="2000" b="1" dirty="0"/>
                        <a:t>2025</a:t>
                      </a:r>
                      <a:endParaRPr lang="es-CO" sz="20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T="45731" marB="45731" anchor="ctr"/>
                </a:tc>
                <a:extLst>
                  <a:ext uri="{0D108BD9-81ED-4DB2-BD59-A6C34878D82A}">
                    <a16:rowId xmlns:a16="http://schemas.microsoft.com/office/drawing/2014/main" val="108582552"/>
                  </a:ext>
                </a:extLst>
              </a:tr>
              <a:tr h="810854">
                <a:tc>
                  <a:txBody>
                    <a:bodyPr/>
                    <a:lstStyle/>
                    <a:p>
                      <a:r>
                        <a:rPr lang="es-CO" sz="2000" dirty="0"/>
                        <a:t>Nombre Establecimiento:</a:t>
                      </a:r>
                      <a:endParaRPr lang="es-CO" sz="20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T="45731" marB="45731" anchor="ctr"/>
                </a:tc>
                <a:tc>
                  <a:txBody>
                    <a:bodyPr/>
                    <a:lstStyle/>
                    <a:p>
                      <a:r>
                        <a:rPr lang="es-CO" sz="2000" dirty="0"/>
                        <a:t>INSTITUCION EDUCATIVA GILBERTO</a:t>
                      </a:r>
                      <a:r>
                        <a:rPr lang="es-CO" sz="2000" baseline="0" dirty="0"/>
                        <a:t> CLARO LOZANO</a:t>
                      </a:r>
                      <a:endParaRPr lang="es-CO" sz="20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T="45731" marB="45731" anchor="ctr"/>
                </a:tc>
                <a:extLst>
                  <a:ext uri="{0D108BD9-81ED-4DB2-BD59-A6C34878D82A}">
                    <a16:rowId xmlns:a16="http://schemas.microsoft.com/office/drawing/2014/main" val="1460640028"/>
                  </a:ext>
                </a:extLst>
              </a:tr>
              <a:tr h="511930">
                <a:tc>
                  <a:txBody>
                    <a:bodyPr/>
                    <a:lstStyle/>
                    <a:p>
                      <a:r>
                        <a:rPr lang="es-CO" sz="2000" dirty="0"/>
                        <a:t>Departamento:</a:t>
                      </a:r>
                      <a:endParaRPr lang="es-CO" sz="20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T="45731" marB="45731" anchor="ctr"/>
                </a:tc>
                <a:tc>
                  <a:txBody>
                    <a:bodyPr/>
                    <a:lstStyle/>
                    <a:p>
                      <a:r>
                        <a:rPr lang="es-CO" sz="2000" dirty="0"/>
                        <a:t>NORTE DE SANTANDER</a:t>
                      </a:r>
                      <a:endParaRPr lang="es-CO" sz="20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T="45731" marB="45731" anchor="ctr"/>
                </a:tc>
                <a:extLst>
                  <a:ext uri="{0D108BD9-81ED-4DB2-BD59-A6C34878D82A}">
                    <a16:rowId xmlns:a16="http://schemas.microsoft.com/office/drawing/2014/main" val="419641557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s-CO" sz="2000" dirty="0"/>
                        <a:t>Municipio:</a:t>
                      </a:r>
                      <a:endParaRPr lang="es-CO" sz="20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T="45731" marB="45731" anchor="ctr"/>
                </a:tc>
                <a:tc>
                  <a:txBody>
                    <a:bodyPr/>
                    <a:lstStyle/>
                    <a:p>
                      <a:r>
                        <a:rPr lang="es-CO" sz="2000" dirty="0"/>
                        <a:t>LA PLAYA</a:t>
                      </a:r>
                      <a:endParaRPr lang="es-CO" sz="20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T="45731" marB="45731" anchor="ctr"/>
                </a:tc>
                <a:extLst>
                  <a:ext uri="{0D108BD9-81ED-4DB2-BD59-A6C34878D82A}">
                    <a16:rowId xmlns:a16="http://schemas.microsoft.com/office/drawing/2014/main" val="3123979328"/>
                  </a:ext>
                </a:extLst>
              </a:tr>
              <a:tr h="511930">
                <a:tc>
                  <a:txBody>
                    <a:bodyPr/>
                    <a:lstStyle/>
                    <a:p>
                      <a:r>
                        <a:rPr lang="es-CO" sz="2000" dirty="0"/>
                        <a:t>Estado:</a:t>
                      </a:r>
                      <a:endParaRPr lang="es-CO" sz="20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T="45731" marB="45731" anchor="ctr"/>
                </a:tc>
                <a:tc>
                  <a:txBody>
                    <a:bodyPr/>
                    <a:lstStyle/>
                    <a:p>
                      <a:r>
                        <a:rPr lang="es-CO" sz="2000" dirty="0"/>
                        <a:t>Pagado</a:t>
                      </a:r>
                      <a:endParaRPr lang="es-CO" sz="2000" b="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T="45731" marB="45731" anchor="ctr"/>
                </a:tc>
                <a:extLst>
                  <a:ext uri="{0D108BD9-81ED-4DB2-BD59-A6C34878D82A}">
                    <a16:rowId xmlns:a16="http://schemas.microsoft.com/office/drawing/2014/main" val="1005821671"/>
                  </a:ext>
                </a:extLst>
              </a:tr>
              <a:tr h="652356">
                <a:tc>
                  <a:txBody>
                    <a:bodyPr/>
                    <a:lstStyle/>
                    <a:p>
                      <a:r>
                        <a:rPr lang="es-CO" sz="2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Recursos asignados:</a:t>
                      </a:r>
                      <a:endParaRPr lang="es-CO" sz="2400" b="0" dirty="0">
                        <a:solidFill>
                          <a:schemeClr val="accent2">
                            <a:lumMod val="10000"/>
                            <a:lumOff val="9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T="45731" marB="45731"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$ 88,480,578.00</a:t>
                      </a:r>
                      <a:endParaRPr lang="es-CO" sz="2400" b="0" dirty="0">
                        <a:solidFill>
                          <a:schemeClr val="accent2">
                            <a:lumMod val="10000"/>
                            <a:lumOff val="9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T="45731" marB="45731" anchor="ctr"/>
                </a:tc>
                <a:extLst>
                  <a:ext uri="{0D108BD9-81ED-4DB2-BD59-A6C34878D82A}">
                    <a16:rowId xmlns:a16="http://schemas.microsoft.com/office/drawing/2014/main" val="26359972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9845350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12644" y="426390"/>
            <a:ext cx="10058400" cy="1450757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altLang="es-CO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Lucida Handwriting" panose="03010101010101010101" pitchFamily="66" charset="0"/>
                <a:ea typeface="+mn-ea"/>
                <a:cs typeface="+mn-cs"/>
              </a:rPr>
              <a:t>MODELO DE GESTIÓN</a:t>
            </a:r>
            <a:br>
              <a:rPr lang="es-ES" altLang="es-CO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Narrow" panose="020B0606020202030204" pitchFamily="34" charset="0"/>
              </a:rPr>
            </a:br>
            <a:r>
              <a:rPr lang="es-ES" altLang="es-CO" sz="4000" b="1" spc="50" dirty="0">
                <a:ln w="11430"/>
                <a:solidFill>
                  <a:srgbClr val="003BB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Narrow" panose="020B0606020202030204" pitchFamily="34" charset="0"/>
              </a:rPr>
              <a:t>RECURSOS DE GRATUIDAD</a:t>
            </a:r>
            <a:endParaRPr lang="es-CO" sz="4800" b="1" spc="50" dirty="0">
              <a:ln w="11430"/>
              <a:solidFill>
                <a:srgbClr val="003BB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1208798"/>
              </p:ext>
            </p:extLst>
          </p:nvPr>
        </p:nvGraphicFramePr>
        <p:xfrm>
          <a:off x="1804088" y="2195752"/>
          <a:ext cx="9475512" cy="4013668"/>
        </p:xfrm>
        <a:graphic>
          <a:graphicData uri="http://schemas.openxmlformats.org/drawingml/2006/table">
            <a:tbl>
              <a:tblPr>
                <a:tableStyleId>{9DCAF9ED-07DC-4A11-8D7F-57B35C25682E}</a:tableStyleId>
              </a:tblPr>
              <a:tblGrid>
                <a:gridCol w="3597252">
                  <a:extLst>
                    <a:ext uri="{9D8B030D-6E8A-4147-A177-3AD203B41FA5}">
                      <a16:colId xmlns:a16="http://schemas.microsoft.com/office/drawing/2014/main" val="3334871985"/>
                    </a:ext>
                  </a:extLst>
                </a:gridCol>
                <a:gridCol w="1494135">
                  <a:extLst>
                    <a:ext uri="{9D8B030D-6E8A-4147-A177-3AD203B41FA5}">
                      <a16:colId xmlns:a16="http://schemas.microsoft.com/office/drawing/2014/main" val="3609903430"/>
                    </a:ext>
                  </a:extLst>
                </a:gridCol>
                <a:gridCol w="1227799">
                  <a:extLst>
                    <a:ext uri="{9D8B030D-6E8A-4147-A177-3AD203B41FA5}">
                      <a16:colId xmlns:a16="http://schemas.microsoft.com/office/drawing/2014/main" val="2240687675"/>
                    </a:ext>
                  </a:extLst>
                </a:gridCol>
                <a:gridCol w="1339703">
                  <a:extLst>
                    <a:ext uri="{9D8B030D-6E8A-4147-A177-3AD203B41FA5}">
                      <a16:colId xmlns:a16="http://schemas.microsoft.com/office/drawing/2014/main" val="996101235"/>
                    </a:ext>
                  </a:extLst>
                </a:gridCol>
                <a:gridCol w="1816623">
                  <a:extLst>
                    <a:ext uri="{9D8B030D-6E8A-4147-A177-3AD203B41FA5}">
                      <a16:colId xmlns:a16="http://schemas.microsoft.com/office/drawing/2014/main" val="879574754"/>
                    </a:ext>
                  </a:extLst>
                </a:gridCol>
              </a:tblGrid>
              <a:tr h="41223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2000" u="none" strike="noStrike" dirty="0">
                          <a:effectLst/>
                        </a:rPr>
                        <a:t>NOMBRE</a:t>
                      </a:r>
                      <a:r>
                        <a:rPr lang="es-CO" sz="2000" u="none" strike="noStrike" baseline="0" dirty="0">
                          <a:effectLst/>
                        </a:rPr>
                        <a:t> </a:t>
                      </a:r>
                      <a:r>
                        <a:rPr lang="es-CO" sz="2000" u="none" strike="noStrike" dirty="0">
                          <a:effectLst/>
                        </a:rPr>
                        <a:t>ESTABLECIMIENTO</a:t>
                      </a:r>
                      <a:endParaRPr lang="es-CO" sz="2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CO" sz="2000" u="none" strike="noStrike" dirty="0">
                          <a:effectLst/>
                        </a:rPr>
                        <a:t>MATRICULA</a:t>
                      </a:r>
                      <a:endParaRPr lang="es-CO" sz="2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224868"/>
                  </a:ext>
                </a:extLst>
              </a:tr>
              <a:tr h="41611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000" u="none" strike="noStrike" dirty="0">
                          <a:effectLst/>
                        </a:rPr>
                        <a:t>TR</a:t>
                      </a:r>
                      <a:endParaRPr lang="es-CO" sz="2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000" u="none" strike="noStrike" dirty="0">
                          <a:effectLst/>
                        </a:rPr>
                        <a:t>BA</a:t>
                      </a:r>
                      <a:endParaRPr lang="es-CO" sz="2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000" u="none" strike="noStrike" dirty="0">
                          <a:effectLst/>
                        </a:rPr>
                        <a:t>ME</a:t>
                      </a:r>
                      <a:endParaRPr lang="es-CO" sz="2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000" u="none" strike="noStrike" dirty="0">
                          <a:effectLst/>
                        </a:rPr>
                        <a:t>TOTAL MATRICULA</a:t>
                      </a:r>
                      <a:endParaRPr lang="es-CO" sz="2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36063875"/>
                  </a:ext>
                </a:extLst>
              </a:tr>
              <a:tr h="319189">
                <a:tc>
                  <a:txBody>
                    <a:bodyPr/>
                    <a:lstStyle/>
                    <a:p>
                      <a:pPr algn="l" fontAlgn="b"/>
                      <a:r>
                        <a:rPr lang="es-CO" sz="2000" u="none" strike="noStrike" dirty="0">
                          <a:effectLst/>
                        </a:rPr>
                        <a:t>IE.</a:t>
                      </a:r>
                      <a:r>
                        <a:rPr lang="es-CO" sz="2000" u="none" strike="noStrike" baseline="0" dirty="0">
                          <a:effectLst/>
                        </a:rPr>
                        <a:t> </a:t>
                      </a:r>
                      <a:r>
                        <a:rPr lang="es-CO" sz="2000" u="none" strike="noStrike" dirty="0">
                          <a:effectLst/>
                        </a:rPr>
                        <a:t>COL. INTEGRADO GILBERTO CLARO LOZANO</a:t>
                      </a:r>
                      <a:endParaRPr lang="es-CO" sz="20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59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303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21495703"/>
                  </a:ext>
                </a:extLst>
              </a:tr>
              <a:tr h="47263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000" u="none" strike="noStrike" dirty="0">
                          <a:effectLst/>
                        </a:rPr>
                        <a:t>ASIGNACIÓN</a:t>
                      </a:r>
                      <a:r>
                        <a:rPr lang="es-CO" sz="2000" u="none" strike="noStrike" baseline="0" dirty="0">
                          <a:effectLst/>
                        </a:rPr>
                        <a:t> MATRICULA</a:t>
                      </a:r>
                      <a:endParaRPr lang="es-CO" sz="20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135.083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118.022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180.588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CO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$39.673.745,00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74957137"/>
                  </a:ext>
                </a:extLst>
              </a:tr>
              <a:tr h="472636">
                <a:tc>
                  <a:txBody>
                    <a:bodyPr/>
                    <a:lstStyle/>
                    <a:p>
                      <a:pPr algn="l" fontAlgn="b"/>
                      <a:r>
                        <a:rPr lang="es-CO" sz="2000" u="none" strike="noStrike" dirty="0">
                          <a:effectLst/>
                        </a:rPr>
                        <a:t>GRATUIDAD</a:t>
                      </a:r>
                      <a:endParaRPr lang="es-CO" sz="20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1.756.080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27.262.972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 10.654.693 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ctr" fontAlgn="b"/>
                      <a:endParaRPr lang="es-CO" sz="2000" b="1" i="0" u="sng" strike="noStrike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38027517"/>
                  </a:ext>
                </a:extLst>
              </a:tr>
              <a:tr h="472636">
                <a:tc gridSpan="4">
                  <a:txBody>
                    <a:bodyPr/>
                    <a:lstStyle/>
                    <a:p>
                      <a:pPr algn="r" fontAlgn="b"/>
                      <a:r>
                        <a:rPr lang="es-CO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FORMACIÓN INTEGRAL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CO" sz="20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CO" sz="20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CO" sz="20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42,469,594.00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18491552"/>
                  </a:ext>
                </a:extLst>
              </a:tr>
              <a:tr h="472636">
                <a:tc gridSpan="4">
                  <a:txBody>
                    <a:bodyPr/>
                    <a:lstStyle/>
                    <a:p>
                      <a:pPr algn="r" fontAlgn="b"/>
                      <a:r>
                        <a:rPr lang="es-CO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PRIMERA INFANCIA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6,337,239.00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51750006"/>
                  </a:ext>
                </a:extLst>
              </a:tr>
              <a:tr h="472636">
                <a:tc gridSpan="4">
                  <a:txBody>
                    <a:bodyPr/>
                    <a:lstStyle/>
                    <a:p>
                      <a:pPr algn="r" fontAlgn="b"/>
                      <a:r>
                        <a:rPr lang="es-CO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TOTAL ASIGNACIÓN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2000" b="1" i="0" u="sng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88,480,578.00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601609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7433550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44414" y="608119"/>
            <a:ext cx="11029616" cy="10138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altLang="es-CO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Lucida Handwriting" panose="03010101010101010101" pitchFamily="66" charset="0"/>
                <a:ea typeface="+mn-ea"/>
                <a:cs typeface="+mn-cs"/>
              </a:rPr>
              <a:t>MODELO DE GESTIÓN</a:t>
            </a:r>
            <a:br>
              <a:rPr lang="es-ES" altLang="es-CO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Lucida Handwriting" panose="03010101010101010101" pitchFamily="66" charset="0"/>
                <a:ea typeface="+mn-ea"/>
                <a:cs typeface="+mn-cs"/>
              </a:rPr>
            </a:br>
            <a:r>
              <a:rPr lang="es-ES" altLang="es-CO" sz="4000" b="1" spc="50" dirty="0">
                <a:ln w="11430"/>
                <a:solidFill>
                  <a:srgbClr val="003BB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Narrow" panose="020B0606020202030204" pitchFamily="34" charset="0"/>
              </a:rPr>
              <a:t>RECURSOS DE GRATUIDAD</a:t>
            </a:r>
            <a:endParaRPr lang="es-CO" altLang="es-CO" sz="4000" b="1" spc="50" dirty="0">
              <a:ln w="11430"/>
              <a:solidFill>
                <a:srgbClr val="003BB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graphicFrame>
        <p:nvGraphicFramePr>
          <p:cNvPr id="4" name="Tabla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3777308"/>
              </p:ext>
            </p:extLst>
          </p:nvPr>
        </p:nvGraphicFramePr>
        <p:xfrm>
          <a:off x="2144994" y="4024829"/>
          <a:ext cx="8844897" cy="1482090"/>
        </p:xfrm>
        <a:graphic>
          <a:graphicData uri="http://schemas.openxmlformats.org/drawingml/2006/table">
            <a:tbl>
              <a:tblPr>
                <a:tableStyleId>{1E171933-4619-4E11-9A3F-F7608DF75F80}</a:tableStyleId>
              </a:tblPr>
              <a:tblGrid>
                <a:gridCol w="1294190">
                  <a:extLst>
                    <a:ext uri="{9D8B030D-6E8A-4147-A177-3AD203B41FA5}">
                      <a16:colId xmlns:a16="http://schemas.microsoft.com/office/drawing/2014/main" val="2706082488"/>
                    </a:ext>
                  </a:extLst>
                </a:gridCol>
                <a:gridCol w="1294190">
                  <a:extLst>
                    <a:ext uri="{9D8B030D-6E8A-4147-A177-3AD203B41FA5}">
                      <a16:colId xmlns:a16="http://schemas.microsoft.com/office/drawing/2014/main" val="721018777"/>
                    </a:ext>
                  </a:extLst>
                </a:gridCol>
                <a:gridCol w="1629871">
                  <a:extLst>
                    <a:ext uri="{9D8B030D-6E8A-4147-A177-3AD203B41FA5}">
                      <a16:colId xmlns:a16="http://schemas.microsoft.com/office/drawing/2014/main" val="4014094979"/>
                    </a:ext>
                  </a:extLst>
                </a:gridCol>
                <a:gridCol w="15157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24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84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71470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600" u="none" strike="noStrike" dirty="0">
                        <a:effectLst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600" u="none" strike="noStrike" dirty="0">
                          <a:effectLst/>
                        </a:rPr>
                        <a:t>TOTAL  ASIGNACIÓN 2025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600" u="none" strike="noStrike" dirty="0">
                        <a:effectLst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600" u="none" strike="noStrike" dirty="0">
                          <a:effectLst/>
                        </a:rPr>
                        <a:t>TOTAL  ASIGNACIÓN 2024</a:t>
                      </a:r>
                    </a:p>
                    <a:p>
                      <a:pPr algn="ctr" fontAlgn="ctr"/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600" u="none" strike="noStrike" dirty="0">
                          <a:effectLst/>
                        </a:rPr>
                        <a:t>TOTAL  ASIGNACIÓN 2023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600" u="none" strike="noStrike" dirty="0">
                          <a:effectLst/>
                        </a:rPr>
                        <a:t>TOTAL  ASIGNACIÓN 2022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600" u="none" strike="noStrike" dirty="0">
                          <a:effectLst/>
                        </a:rPr>
                        <a:t>TOTAL  ASIGNACIÓN 2021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600" u="none" strike="noStrike" dirty="0">
                          <a:effectLst/>
                        </a:rPr>
                        <a:t>VARIACIÓN  ASIGNACIÓN 2023-2024%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203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1600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$88,480,578</a:t>
                      </a:r>
                      <a:endParaRPr kumimoji="0" lang="es-CO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1600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$35,583,804</a:t>
                      </a:r>
                      <a:endParaRPr kumimoji="0" lang="es-CO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1600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$24,843,513</a:t>
                      </a:r>
                      <a:endParaRPr kumimoji="0" lang="es-CO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1600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$25,759,239</a:t>
                      </a:r>
                      <a:endParaRPr kumimoji="0" lang="es-CO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u="none" strike="noStrike" dirty="0">
                          <a:effectLst/>
                        </a:rPr>
                        <a:t>$</a:t>
                      </a:r>
                      <a:r>
                        <a:rPr kumimoji="0" lang="es-CO" sz="1600" u="none" strike="noStrike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25,087,426</a:t>
                      </a:r>
                      <a:endParaRPr lang="es-CO" sz="1600" b="0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s-CO" sz="1600" b="1" i="0" u="none" strike="noStrike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59,78%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8711444"/>
              </p:ext>
            </p:extLst>
          </p:nvPr>
        </p:nvGraphicFramePr>
        <p:xfrm>
          <a:off x="2144994" y="2489959"/>
          <a:ext cx="8844897" cy="1335972"/>
        </p:xfrm>
        <a:graphic>
          <a:graphicData uri="http://schemas.openxmlformats.org/drawingml/2006/table">
            <a:tbl>
              <a:tblPr>
                <a:tableStyleId>{9DCAF9ED-07DC-4A11-8D7F-57B35C25682E}</a:tableStyleId>
              </a:tblPr>
              <a:tblGrid>
                <a:gridCol w="1625351">
                  <a:extLst>
                    <a:ext uri="{9D8B030D-6E8A-4147-A177-3AD203B41FA5}">
                      <a16:colId xmlns:a16="http://schemas.microsoft.com/office/drawing/2014/main" val="3078859350"/>
                    </a:ext>
                  </a:extLst>
                </a:gridCol>
                <a:gridCol w="1625351">
                  <a:extLst>
                    <a:ext uri="{9D8B030D-6E8A-4147-A177-3AD203B41FA5}">
                      <a16:colId xmlns:a16="http://schemas.microsoft.com/office/drawing/2014/main" val="3505698300"/>
                    </a:ext>
                  </a:extLst>
                </a:gridCol>
                <a:gridCol w="1283657">
                  <a:extLst>
                    <a:ext uri="{9D8B030D-6E8A-4147-A177-3AD203B41FA5}">
                      <a16:colId xmlns:a16="http://schemas.microsoft.com/office/drawing/2014/main" val="3776808345"/>
                    </a:ext>
                  </a:extLst>
                </a:gridCol>
                <a:gridCol w="13575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2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67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59473"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600" u="none" strike="noStrike" dirty="0">
                          <a:effectLst/>
                        </a:rPr>
                        <a:t>MATRICULA TOTAL 2025</a:t>
                      </a:r>
                      <a:endParaRPr lang="es-CO" sz="160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600" u="none" strike="noStrike" dirty="0">
                          <a:effectLst/>
                        </a:rPr>
                        <a:t>MATRICULA TOTAL 2024</a:t>
                      </a:r>
                      <a:endParaRPr lang="es-CO" sz="160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600" u="none" strike="noStrike" dirty="0">
                          <a:effectLst/>
                        </a:rPr>
                        <a:t>MATRICULA TOTAL 2023</a:t>
                      </a:r>
                      <a:endParaRPr lang="es-CO" sz="160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600" u="none" strike="noStrike" dirty="0">
                          <a:effectLst/>
                        </a:rPr>
                        <a:t>MATRICULA TOTAL 2022</a:t>
                      </a:r>
                      <a:endParaRPr lang="es-CO" sz="160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600" u="none" strike="noStrike" dirty="0">
                          <a:effectLst/>
                        </a:rPr>
                        <a:t>MATRICULA TOTAL 2021</a:t>
                      </a:r>
                      <a:endParaRPr lang="es-CO" sz="160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u="none" strike="noStrike" dirty="0">
                          <a:effectLst/>
                        </a:rPr>
                        <a:t>VARIACIÓN MATRICULA </a:t>
                      </a:r>
                    </a:p>
                    <a:p>
                      <a:pPr algn="ctr" fontAlgn="ctr"/>
                      <a:r>
                        <a:rPr lang="es-CO" sz="1600" u="none" strike="noStrike" dirty="0">
                          <a:effectLst/>
                        </a:rPr>
                        <a:t>2023-2024%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6499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271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273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264</a:t>
                      </a:r>
                      <a:endParaRPr lang="es-CO" sz="16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6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5.6%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59550" y="709794"/>
            <a:ext cx="10490463" cy="10138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altLang="es-CO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Lucida Handwriting" panose="03010101010101010101" pitchFamily="66" charset="0"/>
                <a:ea typeface="+mn-ea"/>
                <a:cs typeface="+mn-cs"/>
              </a:rPr>
              <a:t>MODELO DE GESTIÓN</a:t>
            </a:r>
            <a:br>
              <a:rPr lang="es-ES" altLang="es-CO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Narrow" panose="020B0606020202030204" pitchFamily="34" charset="0"/>
              </a:rPr>
            </a:br>
            <a:r>
              <a:rPr lang="es-ES" altLang="es-CO" sz="4000" b="1" spc="50" dirty="0">
                <a:ln w="11430"/>
                <a:solidFill>
                  <a:srgbClr val="003BB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Narrow" panose="020B0606020202030204" pitchFamily="34" charset="0"/>
              </a:rPr>
              <a:t>TOTAL INGRESOS</a:t>
            </a:r>
            <a:endParaRPr lang="es-CO" altLang="es-CO" sz="4000" b="1" spc="50" dirty="0">
              <a:ln w="11430"/>
              <a:solidFill>
                <a:srgbClr val="003BB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4847147"/>
              </p:ext>
            </p:extLst>
          </p:nvPr>
        </p:nvGraphicFramePr>
        <p:xfrm>
          <a:off x="2289426" y="2309966"/>
          <a:ext cx="8213124" cy="383824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59971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59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2174">
                <a:tc>
                  <a:txBody>
                    <a:bodyPr/>
                    <a:lstStyle/>
                    <a:p>
                      <a:pPr algn="ctr"/>
                      <a:r>
                        <a:rPr lang="es-CO" sz="2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CONCEPTO</a:t>
                      </a:r>
                      <a:endParaRPr lang="es-CO" sz="2800" dirty="0">
                        <a:solidFill>
                          <a:schemeClr val="bg2">
                            <a:lumMod val="7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91449" marR="91449" marT="45747" marB="4574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INGRESOS</a:t>
                      </a:r>
                      <a:endParaRPr lang="es-CO" sz="2800" dirty="0">
                        <a:solidFill>
                          <a:schemeClr val="bg2">
                            <a:lumMod val="7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91449" marR="91449" marT="45747" marB="45747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2436">
                <a:tc>
                  <a:txBody>
                    <a:bodyPr/>
                    <a:lstStyle/>
                    <a:p>
                      <a:r>
                        <a:rPr lang="es-CO" sz="2200" dirty="0">
                          <a:latin typeface="Arial Narrow" panose="020B0606020202030204" pitchFamily="34" charset="0"/>
                        </a:rPr>
                        <a:t>Calidad por Gratuidad</a:t>
                      </a:r>
                      <a:endParaRPr lang="es-CO" sz="2200" dirty="0"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91449" marR="91449" marT="45747" marB="45747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200" dirty="0">
                          <a:latin typeface="Arial Narrow" panose="020B0606020202030204" pitchFamily="34" charset="0"/>
                          <a:cs typeface="Arial" pitchFamily="34" charset="0"/>
                        </a:rPr>
                        <a:t>39,673,745.00</a:t>
                      </a:r>
                    </a:p>
                  </a:txBody>
                  <a:tcPr marL="91449" marR="91449" marT="45747" marB="45747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3518">
                <a:tc>
                  <a:txBody>
                    <a:bodyPr/>
                    <a:lstStyle/>
                    <a:p>
                      <a:r>
                        <a:rPr lang="es-CO" sz="2200" dirty="0">
                          <a:latin typeface="Arial Narrow" panose="020B0606020202030204" pitchFamily="34" charset="0"/>
                          <a:cs typeface="Arial" pitchFamily="34" charset="0"/>
                        </a:rPr>
                        <a:t>Formación Integral</a:t>
                      </a:r>
                    </a:p>
                  </a:txBody>
                  <a:tcPr marL="91449" marR="91449" marT="45747" marB="45747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200" dirty="0">
                          <a:latin typeface="Arial Narrow" panose="020B0606020202030204" pitchFamily="34" charset="0"/>
                          <a:cs typeface="Arial" pitchFamily="34" charset="0"/>
                        </a:rPr>
                        <a:t>42,469,594.00</a:t>
                      </a:r>
                    </a:p>
                  </a:txBody>
                  <a:tcPr marL="91449" marR="91449" marT="45747" marB="45747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2038129"/>
                  </a:ext>
                </a:extLst>
              </a:tr>
              <a:tr h="543518">
                <a:tc>
                  <a:txBody>
                    <a:bodyPr/>
                    <a:lstStyle/>
                    <a:p>
                      <a:r>
                        <a:rPr lang="es-CO" sz="2200" dirty="0">
                          <a:latin typeface="Arial Narrow" panose="020B0606020202030204" pitchFamily="34" charset="0"/>
                          <a:cs typeface="Arial" pitchFamily="34" charset="0"/>
                        </a:rPr>
                        <a:t>Primera Infancia</a:t>
                      </a:r>
                    </a:p>
                  </a:txBody>
                  <a:tcPr marL="91449" marR="91449" marT="45747" marB="45747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200" dirty="0">
                          <a:latin typeface="Arial Narrow" panose="020B0606020202030204" pitchFamily="34" charset="0"/>
                          <a:cs typeface="Arial" pitchFamily="34" charset="0"/>
                        </a:rPr>
                        <a:t>6,337,239.00</a:t>
                      </a:r>
                    </a:p>
                  </a:txBody>
                  <a:tcPr marL="91449" marR="91449" marT="45747" marB="45747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1094164"/>
                  </a:ext>
                </a:extLst>
              </a:tr>
              <a:tr h="543518">
                <a:tc>
                  <a:txBody>
                    <a:bodyPr/>
                    <a:lstStyle/>
                    <a:p>
                      <a:r>
                        <a:rPr lang="es-CO" sz="2200" dirty="0">
                          <a:latin typeface="Arial Narrow" panose="020B0606020202030204" pitchFamily="34" charset="0"/>
                        </a:rPr>
                        <a:t>Rendimientos Financieros Gratuidad</a:t>
                      </a:r>
                      <a:endParaRPr lang="es-CO" sz="2200" dirty="0"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91449" marR="91449" marT="45747" marB="45747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200" dirty="0">
                          <a:latin typeface="Arial Narrow" panose="020B0606020202030204" pitchFamily="34" charset="0"/>
                          <a:cs typeface="Arial" pitchFamily="34" charset="0"/>
                        </a:rPr>
                        <a:t>59,210.36</a:t>
                      </a:r>
                    </a:p>
                  </a:txBody>
                  <a:tcPr marL="91449" marR="91449" marT="45747" marB="45747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2221520"/>
                  </a:ext>
                </a:extLst>
              </a:tr>
              <a:tr h="543518">
                <a:tc>
                  <a:txBody>
                    <a:bodyPr/>
                    <a:lstStyle/>
                    <a:p>
                      <a:r>
                        <a:rPr lang="es-CO" sz="2200" dirty="0">
                          <a:latin typeface="Arial Narrow" panose="020B0606020202030204" pitchFamily="34" charset="0"/>
                        </a:rPr>
                        <a:t>Superávit Recursos de Gratuidad</a:t>
                      </a:r>
                      <a:endParaRPr lang="es-CO" sz="2200" dirty="0"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91449" marR="91449" marT="45747" marB="45747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200" dirty="0">
                          <a:latin typeface="Arial Narrow" panose="020B0606020202030204" pitchFamily="34" charset="0"/>
                          <a:cs typeface="Arial" pitchFamily="34" charset="0"/>
                        </a:rPr>
                        <a:t>1,542,534.75</a:t>
                      </a:r>
                    </a:p>
                  </a:txBody>
                  <a:tcPr marL="91449" marR="91449" marT="45747" marB="45747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3518">
                <a:tc>
                  <a:txBody>
                    <a:bodyPr/>
                    <a:lstStyle/>
                    <a:p>
                      <a:pPr algn="r"/>
                      <a:r>
                        <a:rPr lang="es-CO" sz="2200" b="1" dirty="0">
                          <a:solidFill>
                            <a:schemeClr val="accent6"/>
                          </a:solidFill>
                          <a:effectLst/>
                          <a:latin typeface="Arial Narrow" panose="020B0606020202030204" pitchFamily="34" charset="0"/>
                        </a:rPr>
                        <a:t>TOTAL</a:t>
                      </a:r>
                      <a:endParaRPr lang="es-CO" sz="2200" b="1" dirty="0">
                        <a:solidFill>
                          <a:schemeClr val="accent6"/>
                        </a:solidFill>
                        <a:effectLst/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91449" marR="91449" marT="45747" marB="45747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200" b="1" dirty="0">
                          <a:solidFill>
                            <a:schemeClr val="accent6"/>
                          </a:solidFill>
                          <a:effectLst/>
                          <a:latin typeface="Arial Narrow" panose="020B0606020202030204" pitchFamily="34" charset="0"/>
                          <a:cs typeface="Arial" pitchFamily="34" charset="0"/>
                        </a:rPr>
                        <a:t>90,082,323.11</a:t>
                      </a:r>
                    </a:p>
                  </a:txBody>
                  <a:tcPr marL="91449" marR="91449" marT="45747" marB="45747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67018" y="637377"/>
            <a:ext cx="10421248" cy="10138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altLang="es-CO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Lucida Handwriting" panose="03010101010101010101" pitchFamily="66" charset="0"/>
                <a:ea typeface="+mn-ea"/>
                <a:cs typeface="+mn-cs"/>
              </a:rPr>
              <a:t>MODELO DE GESTIÓN</a:t>
            </a:r>
            <a:br>
              <a:rPr lang="es-ES" altLang="es-CO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Narrow" panose="020B0606020202030204" pitchFamily="34" charset="0"/>
              </a:rPr>
            </a:br>
            <a:r>
              <a:rPr lang="es-ES" altLang="es-CO" sz="3200" b="1" spc="50" dirty="0">
                <a:ln w="11430"/>
                <a:solidFill>
                  <a:srgbClr val="003BB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Narrow" panose="020B0606020202030204" pitchFamily="34" charset="0"/>
              </a:rPr>
              <a:t>Porcentaje Asignación Recursos Gratuidad</a:t>
            </a:r>
            <a:endParaRPr lang="es-CO" altLang="es-CO" sz="3200" b="1" spc="50" dirty="0">
              <a:ln w="11430"/>
              <a:solidFill>
                <a:srgbClr val="003BB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graphicFrame>
        <p:nvGraphicFramePr>
          <p:cNvPr id="4" name="2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4858266"/>
              </p:ext>
            </p:extLst>
          </p:nvPr>
        </p:nvGraphicFramePr>
        <p:xfrm>
          <a:off x="2460627" y="2502985"/>
          <a:ext cx="8477989" cy="288195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42069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01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09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5672">
                <a:tc gridSpan="3">
                  <a:txBody>
                    <a:bodyPr/>
                    <a:lstStyle/>
                    <a:p>
                      <a:pPr algn="ctr"/>
                      <a:r>
                        <a:rPr lang="es-ES" sz="2400" dirty="0">
                          <a:solidFill>
                            <a:srgbClr val="002060"/>
                          </a:solidFill>
                        </a:rPr>
                        <a:t>RECURSOS DE GRATUIDAD</a:t>
                      </a:r>
                      <a:endParaRPr lang="es-CO" sz="240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96817" marR="96817" marT="45749" marB="45749" anchor="ctr"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989">
                <a:tc>
                  <a:txBody>
                    <a:bodyPr/>
                    <a:lstStyle/>
                    <a:p>
                      <a:r>
                        <a:rPr lang="es-CO" sz="2400" dirty="0"/>
                        <a:t>Presupuestado</a:t>
                      </a:r>
                      <a:endParaRPr lang="es-CO" sz="2400" dirty="0"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96817" marR="96817" marT="45749" marB="45749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38,000,000.00</a:t>
                      </a:r>
                    </a:p>
                  </a:txBody>
                  <a:tcPr marL="96817" marR="96817" marT="45749" marB="45749"/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es-CO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175,28%</a:t>
                      </a:r>
                    </a:p>
                  </a:txBody>
                  <a:tcPr marL="96817" marR="96817" marT="45749" marB="45749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6989">
                <a:tc>
                  <a:txBody>
                    <a:bodyPr/>
                    <a:lstStyle/>
                    <a:p>
                      <a:r>
                        <a:rPr lang="es-CO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Asignación Gratuidad</a:t>
                      </a:r>
                    </a:p>
                  </a:txBody>
                  <a:tcPr marL="91449" marR="91449" marT="45747" marB="45747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39,673,745.00</a:t>
                      </a:r>
                    </a:p>
                  </a:txBody>
                  <a:tcPr marL="91449" marR="91449" marT="45747" marB="45747" anchor="ctr"/>
                </a:tc>
                <a:tc vMerge="1">
                  <a:txBody>
                    <a:bodyPr/>
                    <a:lstStyle/>
                    <a:p>
                      <a:pPr algn="r"/>
                      <a:endParaRPr lang="es-CO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6817" marR="96817" marT="45749" marB="4574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6989">
                <a:tc>
                  <a:txBody>
                    <a:bodyPr/>
                    <a:lstStyle/>
                    <a:p>
                      <a:r>
                        <a:rPr lang="es-CO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Formación Integral</a:t>
                      </a:r>
                    </a:p>
                  </a:txBody>
                  <a:tcPr marL="91449" marR="91449" marT="45747" marB="45747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42,469,594.00</a:t>
                      </a:r>
                    </a:p>
                  </a:txBody>
                  <a:tcPr marL="91449" marR="91449" marT="45747" marB="45747" anchor="ctr"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3615147"/>
                  </a:ext>
                </a:extLst>
              </a:tr>
              <a:tr h="316989">
                <a:tc>
                  <a:txBody>
                    <a:bodyPr/>
                    <a:lstStyle/>
                    <a:p>
                      <a:r>
                        <a:rPr lang="es-CO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Primera Infancia</a:t>
                      </a:r>
                    </a:p>
                  </a:txBody>
                  <a:tcPr marL="91449" marR="91449" marT="45747" marB="45747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6,337,239.00</a:t>
                      </a:r>
                    </a:p>
                  </a:txBody>
                  <a:tcPr marL="91449" marR="91449" marT="45747" marB="45747" anchor="ctr"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9488252"/>
                  </a:ext>
                </a:extLst>
              </a:tr>
              <a:tr h="316989">
                <a:tc>
                  <a:txBody>
                    <a:bodyPr/>
                    <a:lstStyle/>
                    <a:p>
                      <a:r>
                        <a:rPr lang="es-CO" sz="2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Diferencia</a:t>
                      </a:r>
                    </a:p>
                  </a:txBody>
                  <a:tcPr marL="96817" marR="96817" marT="45749" marB="45749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50,480,578.00</a:t>
                      </a:r>
                    </a:p>
                  </a:txBody>
                  <a:tcPr marL="96817" marR="96817" marT="45749" marB="45749"/>
                </a:tc>
                <a:tc vMerge="1">
                  <a:txBody>
                    <a:bodyPr/>
                    <a:lstStyle/>
                    <a:p>
                      <a:pPr algn="r"/>
                      <a:endParaRPr lang="es-CO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6817" marR="96817" marT="45749" marB="4574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39909" y="596833"/>
            <a:ext cx="10514785" cy="10138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altLang="es-CO" sz="4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Lucida Handwriting" panose="03010101010101010101" pitchFamily="66" charset="0"/>
                <a:ea typeface="+mn-ea"/>
                <a:cs typeface="+mn-cs"/>
              </a:rPr>
              <a:t>MODELO DE GESTIÓN</a:t>
            </a:r>
            <a:br>
              <a:rPr lang="es-ES" altLang="es-CO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Narrow" panose="020B0606020202030204" pitchFamily="34" charset="0"/>
              </a:rPr>
            </a:br>
            <a:r>
              <a:rPr lang="es-ES" altLang="es-CO" sz="4000" b="1" spc="50" dirty="0">
                <a:ln w="11430"/>
                <a:solidFill>
                  <a:srgbClr val="003BB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Narrow" panose="020B0606020202030204" pitchFamily="34" charset="0"/>
              </a:rPr>
              <a:t>PRESUPUESTO DE EGRESOS</a:t>
            </a:r>
            <a:endParaRPr lang="es-CO" altLang="es-CO" sz="4000" b="1" spc="50" dirty="0">
              <a:ln w="11430"/>
              <a:solidFill>
                <a:srgbClr val="003BB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graphicFrame>
        <p:nvGraphicFramePr>
          <p:cNvPr id="5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7781881"/>
              </p:ext>
            </p:extLst>
          </p:nvPr>
        </p:nvGraphicFramePr>
        <p:xfrm>
          <a:off x="2517795" y="2462328"/>
          <a:ext cx="7720431" cy="1933343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31422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512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69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3009">
                <a:tc gridSpan="3">
                  <a:txBody>
                    <a:bodyPr/>
                    <a:lstStyle/>
                    <a:p>
                      <a:pPr algn="ctr"/>
                      <a:r>
                        <a:rPr lang="es-ES" sz="2200" dirty="0"/>
                        <a:t>PRESUPUESTO</a:t>
                      </a:r>
                      <a:r>
                        <a:rPr lang="es-ES" sz="2200" baseline="0" dirty="0"/>
                        <a:t> DE EGRESOS</a:t>
                      </a:r>
                      <a:endParaRPr lang="es-CO" sz="2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7747">
                <a:tc>
                  <a:txBody>
                    <a:bodyPr/>
                    <a:lstStyle/>
                    <a:p>
                      <a:r>
                        <a:rPr lang="es-CO" sz="2200" dirty="0"/>
                        <a:t>Presupuesto</a:t>
                      </a:r>
                      <a:r>
                        <a:rPr lang="es-CO" sz="2200" baseline="0" dirty="0"/>
                        <a:t> Definitivo</a:t>
                      </a:r>
                      <a:endParaRPr lang="es-CO" sz="2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96817" marR="96817" marT="45749" marB="45749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200" dirty="0"/>
                        <a:t>$ </a:t>
                      </a:r>
                      <a:r>
                        <a:rPr kumimoji="0" lang="es-CO" sz="2200" kern="1200" baseline="0" dirty="0"/>
                        <a:t>90,082,323.11</a:t>
                      </a:r>
                      <a:endParaRPr lang="es-CO" sz="2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96817" marR="96817" marT="45749" marB="45749"/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200" dirty="0"/>
                        <a:t>94.61%</a:t>
                      </a:r>
                      <a:endParaRPr lang="es-CO" sz="2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96817" marR="96817" marT="45749" marB="45749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7747">
                <a:tc>
                  <a:txBody>
                    <a:bodyPr/>
                    <a:lstStyle/>
                    <a:p>
                      <a:r>
                        <a:rPr lang="es-ES" sz="2200" dirty="0"/>
                        <a:t>Ejecutado</a:t>
                      </a:r>
                      <a:endParaRPr lang="es-CO" sz="2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96817" marR="96817" marT="45749" marB="45749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200" dirty="0"/>
                        <a:t>$ 85,225,239.00</a:t>
                      </a:r>
                      <a:endParaRPr lang="es-CO" sz="2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96817" marR="96817" marT="45749" marB="45749"/>
                </a:tc>
                <a:tc vMerge="1">
                  <a:txBody>
                    <a:bodyPr/>
                    <a:lstStyle/>
                    <a:p>
                      <a:pPr algn="r"/>
                      <a:endParaRPr lang="es-CO" sz="2000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6817" marR="96817" marT="45749" marB="45749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7747">
                <a:tc>
                  <a:txBody>
                    <a:bodyPr/>
                    <a:lstStyle/>
                    <a:p>
                      <a:r>
                        <a:rPr lang="es-CO" sz="2200" dirty="0"/>
                        <a:t>Diferencia</a:t>
                      </a:r>
                      <a:endParaRPr lang="es-CO" sz="22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96817" marR="96817" marT="45749" marB="45749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O" sz="2200" dirty="0"/>
                        <a:t>$ 4,857,084.11</a:t>
                      </a:r>
                      <a:endParaRPr lang="es-CO" sz="22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96817" marR="96817" marT="45749" marB="45749"/>
                </a:tc>
                <a:tc vMerge="1">
                  <a:txBody>
                    <a:bodyPr/>
                    <a:lstStyle/>
                    <a:p>
                      <a:pPr algn="r"/>
                      <a:endParaRPr lang="es-CO" sz="2000" dirty="0">
                        <a:solidFill>
                          <a:schemeClr val="tx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6817" marR="96817" marT="45749" marB="4574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9679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3157" y="-932235"/>
            <a:ext cx="11029616" cy="1013800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br>
              <a:rPr lang="es-ES" altLang="es-CO" sz="49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Narrow" panose="020B0606020202030204" pitchFamily="34" charset="0"/>
              </a:rPr>
            </a:br>
            <a:br>
              <a:rPr lang="es-ES" altLang="es-CO" sz="49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Narrow" panose="020B0606020202030204" pitchFamily="34" charset="0"/>
              </a:rPr>
            </a:br>
            <a:r>
              <a:rPr lang="es-ES" altLang="es-CO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es-ES" altLang="es-CO" sz="53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Lucida Handwriting" panose="03010101010101010101" pitchFamily="66" charset="0"/>
                <a:ea typeface="+mn-ea"/>
                <a:cs typeface="+mn-cs"/>
              </a:rPr>
              <a:t>MODELO DE GESTIÓN </a:t>
            </a:r>
            <a:br>
              <a:rPr lang="es-ES" altLang="es-CO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Narrow" panose="020B0606020202030204" pitchFamily="34" charset="0"/>
              </a:rPr>
            </a:br>
            <a:r>
              <a:rPr lang="es-ES" altLang="es-CO" sz="4400" b="1" spc="50" dirty="0">
                <a:ln w="11430"/>
                <a:solidFill>
                  <a:srgbClr val="003BB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Narrow" panose="020B0606020202030204" pitchFamily="34" charset="0"/>
              </a:rPr>
              <a:t>EJECUCION DEL PRESUPUESTO</a:t>
            </a:r>
            <a:br>
              <a:rPr lang="es-ES" altLang="es-CO" sz="4400" b="1" spc="50" dirty="0">
                <a:ln w="11430"/>
                <a:solidFill>
                  <a:srgbClr val="003BB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Narrow" panose="020B0606020202030204" pitchFamily="34" charset="0"/>
              </a:rPr>
            </a:br>
            <a:endParaRPr lang="es-CO" altLang="es-CO" sz="4400" b="1" spc="50" dirty="0">
              <a:ln w="11430"/>
              <a:solidFill>
                <a:srgbClr val="003BB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17DB8765-6CF8-AA4D-F14C-01C064DEDB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2453" y="1926585"/>
            <a:ext cx="9530041" cy="4346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648679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3157" y="-932235"/>
            <a:ext cx="11029616" cy="1013800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br>
              <a:rPr lang="es-ES" altLang="es-CO" sz="49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Narrow" panose="020B0606020202030204" pitchFamily="34" charset="0"/>
              </a:rPr>
            </a:br>
            <a:br>
              <a:rPr lang="es-ES" altLang="es-CO" sz="49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Narrow" panose="020B0606020202030204" pitchFamily="34" charset="0"/>
              </a:rPr>
            </a:br>
            <a:r>
              <a:rPr lang="es-ES" altLang="es-CO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es-ES" altLang="es-CO" sz="53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Lucida Handwriting" panose="03010101010101010101" pitchFamily="66" charset="0"/>
                <a:ea typeface="+mn-ea"/>
                <a:cs typeface="+mn-cs"/>
              </a:rPr>
              <a:t>MODELO DE GESTIÓN </a:t>
            </a:r>
            <a:br>
              <a:rPr lang="es-ES" altLang="es-CO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Narrow" panose="020B0606020202030204" pitchFamily="34" charset="0"/>
              </a:rPr>
            </a:br>
            <a:r>
              <a:rPr lang="es-ES" altLang="es-CO" sz="4400" b="1" spc="50" dirty="0">
                <a:ln w="11430"/>
                <a:solidFill>
                  <a:srgbClr val="003BB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Narrow" panose="020B0606020202030204" pitchFamily="34" charset="0"/>
              </a:rPr>
              <a:t>EJECUCION DEL PRESUPUESTO</a:t>
            </a:r>
            <a:br>
              <a:rPr lang="es-ES" altLang="es-CO" sz="4400" b="1" spc="50" dirty="0">
                <a:ln w="11430"/>
                <a:solidFill>
                  <a:srgbClr val="003BB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Narrow" panose="020B0606020202030204" pitchFamily="34" charset="0"/>
              </a:rPr>
            </a:br>
            <a:endParaRPr lang="es-CO" altLang="es-CO" sz="4400" b="1" spc="50" dirty="0">
              <a:ln w="11430"/>
              <a:solidFill>
                <a:srgbClr val="003BB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2E16764-5FD2-06E9-2943-50BD34E0CABC}"/>
              </a:ext>
            </a:extLst>
          </p:cNvPr>
          <p:cNvSpPr txBox="1"/>
          <p:nvPr/>
        </p:nvSpPr>
        <p:spPr>
          <a:xfrm>
            <a:off x="3168278" y="5007836"/>
            <a:ext cx="65910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TOTAL $85,225,239.00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17E6D746-F55F-0742-5C16-B4921C24C3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448" y="2701761"/>
            <a:ext cx="10982325" cy="1762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3914145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Recorte">
  <a:themeElements>
    <a:clrScheme name="Verde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Recorte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ecort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599</TotalTime>
  <Words>275</Words>
  <Application>Microsoft Office PowerPoint</Application>
  <PresentationFormat>Panorámica</PresentationFormat>
  <Paragraphs>115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10</vt:i4>
      </vt:variant>
    </vt:vector>
  </HeadingPairs>
  <TitlesOfParts>
    <vt:vector size="21" baseType="lpstr">
      <vt:lpstr>Agency FB</vt:lpstr>
      <vt:lpstr>Arial Narrow</vt:lpstr>
      <vt:lpstr>Arial Rounded MT Bold</vt:lpstr>
      <vt:lpstr>Calibri</vt:lpstr>
      <vt:lpstr>Calibri Light</vt:lpstr>
      <vt:lpstr>Century Schoolbook</vt:lpstr>
      <vt:lpstr>Franklin Gothic Book</vt:lpstr>
      <vt:lpstr>Lucida Handwriting</vt:lpstr>
      <vt:lpstr>Wingdings 2</vt:lpstr>
      <vt:lpstr>HDOfficeLightV0</vt:lpstr>
      <vt:lpstr>Recorte</vt:lpstr>
      <vt:lpstr>    </vt:lpstr>
      <vt:lpstr>MODELO DE GESTIÓN RECURSOS DE GRATUIDAD</vt:lpstr>
      <vt:lpstr>MODELO DE GESTIÓN RECURSOS DE GRATUIDAD</vt:lpstr>
      <vt:lpstr>MODELO DE GESTIÓN RECURSOS DE GRATUIDAD</vt:lpstr>
      <vt:lpstr>MODELO DE GESTIÓN TOTAL INGRESOS</vt:lpstr>
      <vt:lpstr>MODELO DE GESTIÓN Porcentaje Asignación Recursos Gratuidad</vt:lpstr>
      <vt:lpstr>MODELO DE GESTIÓN PRESUPUESTO DE EGRESOS</vt:lpstr>
      <vt:lpstr>   MODELO DE GESTIÓN  EJECUCION DEL PRESUPUESTO </vt:lpstr>
      <vt:lpstr>   MODELO DE GESTIÓN  EJECUCION DEL PRESUPUESTO 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WARHACK</dc:creator>
  <cp:lastModifiedBy>I.E. Ntra Sra de la Merced</cp:lastModifiedBy>
  <cp:revision>69</cp:revision>
  <dcterms:created xsi:type="dcterms:W3CDTF">2017-02-08T15:52:22Z</dcterms:created>
  <dcterms:modified xsi:type="dcterms:W3CDTF">2026-03-11T15:25:30Z</dcterms:modified>
</cp:coreProperties>
</file>