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2EAA5-8D6F-48CA-BC4E-53DA2D73D53C}" type="datetimeFigureOut">
              <a:rPr lang="es-CO" smtClean="0"/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E4A364-1C1C-41ED-A63F-069492D73F9C}" type="slidenum">
              <a:rPr lang="es-CO" smtClean="0"/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INGRESOS</a:t>
            </a:r>
            <a:endParaRPr lang="es-CO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</p:nvPr>
        </p:nvGraphicFramePr>
        <p:xfrm>
          <a:off x="1662545" y="2610195"/>
          <a:ext cx="7755775" cy="3433160"/>
        </p:xfrm>
        <a:graphic>
          <a:graphicData uri="http://schemas.openxmlformats.org/drawingml/2006/table">
            <a:tbl>
              <a:tblPr/>
              <a:tblGrid>
                <a:gridCol w="719945"/>
                <a:gridCol w="4925081"/>
                <a:gridCol w="2110749"/>
              </a:tblGrid>
              <a:tr h="42914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INGRESOS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2914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RECAUDADO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GRATUIDAD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19.291.512,00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PRIMERA INFANCIA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12.674.478,00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FORMACION INTEGRAL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32.697.010,00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RENDIMIENTOS FINANCIEROS GRATUIDAD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32.525,33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DE BALANCE (SALDO VIGENCIA 2024)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148.869,28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145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64.844.394,61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421476" y="2160588"/>
          <a:ext cx="7852527" cy="1936852"/>
        </p:xfrm>
        <a:graphic>
          <a:graphicData uri="http://schemas.openxmlformats.org/drawingml/2006/table">
            <a:tbl>
              <a:tblPr/>
              <a:tblGrid>
                <a:gridCol w="372122"/>
                <a:gridCol w="4404706"/>
                <a:gridCol w="1526458"/>
                <a:gridCol w="1549241"/>
              </a:tblGrid>
              <a:tr h="30146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146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5"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Póliza 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manejo de directora y pagador recursos de FOSE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     328.440,00 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ASEGURADORA SOLIDARIA de Colombia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265"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EJECUTADO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64.778.428,00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62" marR="4662" marT="46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INGRESOS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2028306" y="2560320"/>
          <a:ext cx="7245696" cy="2784764"/>
        </p:xfrm>
        <a:graphic>
          <a:graphicData uri="http://schemas.openxmlformats.org/drawingml/2006/table">
            <a:tbl>
              <a:tblPr/>
              <a:tblGrid>
                <a:gridCol w="510097"/>
                <a:gridCol w="5240087"/>
                <a:gridCol w="1495512"/>
              </a:tblGrid>
              <a:tr h="4641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INGRESOS E EGRESOS 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64127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RECAUDADO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64.844.394,61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EJECUTADO VIGENCIA 2025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64.778.428,00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8256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 (SALDO PARA VIGENCIA 2026)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65.966,61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072342" y="2784764"/>
          <a:ext cx="9185564" cy="1684841"/>
        </p:xfrm>
        <a:graphic>
          <a:graphicData uri="http://schemas.openxmlformats.org/drawingml/2006/table">
            <a:tbl>
              <a:tblPr/>
              <a:tblGrid>
                <a:gridCol w="465935"/>
                <a:gridCol w="5515141"/>
                <a:gridCol w="1911282"/>
                <a:gridCol w="1293206"/>
              </a:tblGrid>
              <a:tr h="42121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2121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2421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de contador publico para la vigencia 2025 para presentacion de informes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  1.500.000,00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VOLMAR PACHECO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872836" y="2493818"/>
          <a:ext cx="8944495" cy="1446415"/>
        </p:xfrm>
        <a:graphic>
          <a:graphicData uri="http://schemas.openxmlformats.org/drawingml/2006/table">
            <a:tbl>
              <a:tblPr/>
              <a:tblGrid>
                <a:gridCol w="453707"/>
                <a:gridCol w="5370401"/>
                <a:gridCol w="1861121"/>
                <a:gridCol w="1259266"/>
              </a:tblGrid>
              <a:tr h="24106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41069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4277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 de suscripción de portal TNS sector público para instituciones educativas con el modelo software como servicio (saas) de los módulos: contabilidad, tesorería, presupuesto y activos fijos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  2.700.000,00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TNS SAS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2836" y="4139738"/>
            <a:ext cx="9343506" cy="25603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293019" y="2535382"/>
          <a:ext cx="9139454" cy="2392219"/>
        </p:xfrm>
        <a:graphic>
          <a:graphicData uri="http://schemas.openxmlformats.org/drawingml/2006/table">
            <a:tbl>
              <a:tblPr/>
              <a:tblGrid>
                <a:gridCol w="433108"/>
                <a:gridCol w="4924055"/>
                <a:gridCol w="2144683"/>
                <a:gridCol w="1637608"/>
              </a:tblGrid>
              <a:tr h="59805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98055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6109"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 de material dotación pedagógica, material de papelería y material oficina para todas las sedes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  9.878.500,00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YORLAN ENRIQUE ORTEGA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822961" y="2904330"/>
          <a:ext cx="9584574" cy="1576229"/>
        </p:xfrm>
        <a:graphic>
          <a:graphicData uri="http://schemas.openxmlformats.org/drawingml/2006/table">
            <a:tbl>
              <a:tblPr/>
              <a:tblGrid>
                <a:gridCol w="454202"/>
                <a:gridCol w="5376260"/>
                <a:gridCol w="1863152"/>
                <a:gridCol w="1890960"/>
              </a:tblGrid>
              <a:tr h="31524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152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5737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 de material de ferretería y compra de impresoras multifuncionales.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  5.000.000,00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EMPRESARIAL FUT SAS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3589" y="31034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681645" y="2628105"/>
          <a:ext cx="9368444" cy="1453444"/>
        </p:xfrm>
        <a:graphic>
          <a:graphicData uri="http://schemas.openxmlformats.org/drawingml/2006/table">
            <a:tbl>
              <a:tblPr/>
              <a:tblGrid>
                <a:gridCol w="443959"/>
                <a:gridCol w="5255027"/>
                <a:gridCol w="1821139"/>
                <a:gridCol w="1848319"/>
              </a:tblGrid>
              <a:tr h="29068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90689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2066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Adquisición material de muebles, enseres y equipos  formación integral aprobados por la secretaria de educación por las oficinas de CALIDAD y oficina del FOSE. 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15.650.000,00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YORLAN ENRIQUE ORTEGA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0461" y="32696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293018" y="2167731"/>
          <a:ext cx="8596667" cy="1730938"/>
        </p:xfrm>
        <a:graphic>
          <a:graphicData uri="http://schemas.openxmlformats.org/drawingml/2006/table">
            <a:tbl>
              <a:tblPr/>
              <a:tblGrid>
                <a:gridCol w="407386"/>
                <a:gridCol w="4822115"/>
                <a:gridCol w="1671112"/>
                <a:gridCol w="1696054"/>
              </a:tblGrid>
              <a:tr h="24727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47277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6384"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Adquisición material deportivo, materia pedagógico ,materiales y suministros e impresos y publicaciones formación integral  y primera infancia aprobados por la secretaria de educación por las oficinas de CALIDAD y oficina del FOSE.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15.117.478,00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WENDDY DANIELA BRAVO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/>
              <a:t>Informe contable, presupuestal de tesorería CER CERRO VIEJO VIGENCIA 2025</a:t>
            </a:r>
            <a:br>
              <a:rPr lang="es-MX" dirty="0"/>
            </a:br>
            <a:r>
              <a:rPr lang="es-MX" dirty="0"/>
              <a:t>EGRESOS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172095" y="2160588"/>
          <a:ext cx="8362603" cy="1954211"/>
        </p:xfrm>
        <a:graphic>
          <a:graphicData uri="http://schemas.openxmlformats.org/drawingml/2006/table">
            <a:tbl>
              <a:tblPr/>
              <a:tblGrid>
                <a:gridCol w="396294"/>
                <a:gridCol w="4690822"/>
                <a:gridCol w="1625612"/>
                <a:gridCol w="1649875"/>
              </a:tblGrid>
              <a:tr h="32570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EGRESOS VIGENCIA 2025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CONTRATO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CONTRATO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CONTRATISTA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02809"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Adquisición material  ferretería y mano de obra según proyecto de  formación integral  y primera infancia aprobados por la secretaria de educación por las oficinas de CALIDAD y oficina del FOSE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      14.604.010,00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EMPRESARIAL FUT SAS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4" marR="5354" marT="53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4208</Words>
  <Application>WPS Presentation</Application>
  <PresentationFormat>Panorámica</PresentationFormat>
  <Paragraphs>298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Arial</vt:lpstr>
      <vt:lpstr>Calibri</vt:lpstr>
      <vt:lpstr>Trebuchet MS</vt:lpstr>
      <vt:lpstr>Microsoft YaHei</vt:lpstr>
      <vt:lpstr>Arial Unicode MS</vt:lpstr>
      <vt:lpstr>Faceta</vt:lpstr>
      <vt:lpstr>Informe contable, presupuestal de tesorería CER CERRO VIEJO VIGENCIA 2025 INGRESOS</vt:lpstr>
      <vt:lpstr>Informe contable, presupuestal de tesorería CER CERRO VIEJO VIGENCIA 2025 INGRESOS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  <vt:lpstr>Informe contable, presupuestal de tesorería CER CERRO VIEJO VIGENCIA 2025 EGRESOS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</dc:creator>
  <cp:lastModifiedBy>Claudia Liliana Rojas Rueda.</cp:lastModifiedBy>
  <cp:revision>2</cp:revision>
  <dcterms:created xsi:type="dcterms:W3CDTF">2026-03-16T12:36:00Z</dcterms:created>
  <dcterms:modified xsi:type="dcterms:W3CDTF">2026-03-25T22:20:12Z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87D04C84DFA841CABA69FED8CE12E7D0_13</vt:lpwstr>
  </property>
  <property fmtid="{D5CDD505-2E9C-101B-9397-08002B2CF9AE}" pid="3" name="KSOProductBuildVer">
    <vt:lpwstr>3082-12.2.0.23196</vt:lpwstr>
  </property>
</Properties>
</file>