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9" r:id="rId2"/>
    <p:sldId id="256" r:id="rId3"/>
    <p:sldId id="257" r:id="rId4"/>
    <p:sldId id="258" r:id="rId5"/>
    <p:sldId id="267" r:id="rId6"/>
    <p:sldId id="268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867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8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0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98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66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77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105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27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87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940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F64CAFC-2403-4352-B596-51DA490CDB3F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9DA124-5333-4A84-80C0-DEC3415200D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589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5A74D-C2CB-49FB-A987-67C15F9A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833" y="3780876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bg2">
                    <a:lumMod val="50000"/>
                  </a:schemeClr>
                </a:solidFill>
              </a:rPr>
              <a:t>Segunda semana institucional 2026</a:t>
            </a:r>
            <a:br>
              <a:rPr lang="es-CO" sz="4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sz="4000" b="1" dirty="0">
                <a:solidFill>
                  <a:schemeClr val="bg2">
                    <a:lumMod val="50000"/>
                  </a:schemeClr>
                </a:solidFill>
              </a:rPr>
              <a:t>CER la mesa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84582C-79C3-4BFF-9D94-1D62F0D6F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86" y="734818"/>
            <a:ext cx="969348" cy="74987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ABD943D-9E8F-40FF-8848-9CBC2813477D}"/>
              </a:ext>
            </a:extLst>
          </p:cNvPr>
          <p:cNvSpPr txBox="1"/>
          <p:nvPr/>
        </p:nvSpPr>
        <p:spPr>
          <a:xfrm>
            <a:off x="4034157" y="617311"/>
            <a:ext cx="332509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400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69D3B45-2127-4DD1-8164-6F6144BD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176" y="734818"/>
            <a:ext cx="1286367" cy="7498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85E62CE-B3F1-4687-80CE-934E2CACA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093E30-8CB2-485F-8425-83EF9A22D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923FED1-367F-4215-9B65-76F5FDE8D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1F836-4B96-4DE5-8F74-A36E9B6A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 de estudio 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0B68FC7B-B14E-4277-8A2F-A396F1455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337" y="1942752"/>
            <a:ext cx="5369758" cy="45860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2473AD-5A74-47BC-B566-A480347FE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221" y="20465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EDDE77-5062-4EED-B951-1DB16794A6E7}"/>
              </a:ext>
            </a:extLst>
          </p:cNvPr>
          <p:cNvSpPr txBox="1"/>
          <p:nvPr/>
        </p:nvSpPr>
        <p:spPr>
          <a:xfrm>
            <a:off x="8147701" y="-33762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DF915F-0E04-4E70-A1CF-7DE8E257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011" y="20465"/>
            <a:ext cx="921472" cy="5371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DAAEDF4-6B42-4737-B7D2-3E3D982EF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2B4FE4-B9CE-4DF6-AA78-A715A5B9E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D319A51-2EAE-44C5-B6AE-15EF2407B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BF37A-468A-43C6-B35E-A10AD9E2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Socialización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60418-A0A8-4AC3-89C6-BDB064E9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Socialización de documentos institucionales actualizados.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0A79A2-66CF-4B6D-8FC7-2BC94586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78" y="94951"/>
            <a:ext cx="969348" cy="7498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74C394-B15D-4A51-A653-8005F7B55879}"/>
              </a:ext>
            </a:extLst>
          </p:cNvPr>
          <p:cNvSpPr txBox="1"/>
          <p:nvPr/>
        </p:nvSpPr>
        <p:spPr>
          <a:xfrm>
            <a:off x="7399149" y="-22556"/>
            <a:ext cx="332509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014A85-3D3A-4CC1-93DB-CC1F181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971" y="69790"/>
            <a:ext cx="1286367" cy="7498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0C23EA-F480-4999-9B03-6EFF00E8A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083"/>
          <a:stretch/>
        </p:blipFill>
        <p:spPr>
          <a:xfrm>
            <a:off x="7083552" y="2310581"/>
            <a:ext cx="4172670" cy="34181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005403-71EA-4428-A164-322F4CC9E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272A05-1BE1-4EAD-9519-7D610E681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5AA6F8-667B-42C3-9C74-C1967431A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6763B-5ED2-4F95-B6CD-600F2C80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Firma y cargue de actas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DFCB75-C08B-4FEB-A51E-F6E0C537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Finalizando la jornada se firmaran las actas y se subirán a la plataforma enjambre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30DB0D-2A6D-4489-888F-53ABAA22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00" y="0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07B9341-EFF2-4620-B496-C90092A2E2E7}"/>
              </a:ext>
            </a:extLst>
          </p:cNvPr>
          <p:cNvSpPr txBox="1"/>
          <p:nvPr/>
        </p:nvSpPr>
        <p:spPr>
          <a:xfrm>
            <a:off x="7842211" y="0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0B133B-8453-40A0-A31A-116CC72C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984" y="0"/>
            <a:ext cx="921472" cy="5371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F33D63-6A41-485B-A048-E5390E0AB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0A1E5B-33E0-4E00-8B24-A101ADFC4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71E49B-508C-482C-AAAD-CB627AAE9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A5953-6A56-41B2-B416-A1DBAB56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23" y="1469701"/>
            <a:ext cx="10993549" cy="1475013"/>
          </a:xfrm>
        </p:spPr>
        <p:txBody>
          <a:bodyPr/>
          <a:lstStyle/>
          <a:p>
            <a:pPr algn="ctr"/>
            <a:r>
              <a:rPr lang="es-CO" b="1" dirty="0"/>
              <a:t>SALUDO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B9F297-6B0E-425F-BEBC-FF35C164E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98" y="4028268"/>
            <a:ext cx="3652478" cy="590321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DB33F4-435A-4E15-A73C-4111F20F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86" y="734818"/>
            <a:ext cx="969348" cy="7498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36A8B4-0FE3-414F-93FD-15A4A4145384}"/>
              </a:ext>
            </a:extLst>
          </p:cNvPr>
          <p:cNvSpPr txBox="1"/>
          <p:nvPr/>
        </p:nvSpPr>
        <p:spPr>
          <a:xfrm>
            <a:off x="4034157" y="617311"/>
            <a:ext cx="332509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160881-8B36-4912-9F05-CCFA91147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176" y="734818"/>
            <a:ext cx="1286367" cy="7498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038897-492B-405B-9542-77261623E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578" y="3099904"/>
            <a:ext cx="2651760" cy="29401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141D94-5CF5-4EC7-86CB-41BA13AF8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481924-7A8E-41F6-8CAB-147DDE5E7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BE27BF2-7BCE-4079-BE37-521D67D8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79E4E-A626-4FE1-B87A-3D554810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Oración 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C0AD807-DE73-4806-94A6-33CD60799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369" y="2406761"/>
            <a:ext cx="3678238" cy="36782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EECE02-BDC8-492F-A280-DCA22DC5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020" y="11351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0871F7F-7845-4E72-A9F4-977DE9CE478C}"/>
              </a:ext>
            </a:extLst>
          </p:cNvPr>
          <p:cNvSpPr txBox="1"/>
          <p:nvPr/>
        </p:nvSpPr>
        <p:spPr>
          <a:xfrm>
            <a:off x="7659331" y="11351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662AB6-B403-4F90-B755-9188CE29B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04" y="11351"/>
            <a:ext cx="921472" cy="5371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B09194-67E3-478F-8EA5-B8D96EA5F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92CBFC-2A92-467B-BED5-A8B40E8D1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182E33A-8320-429D-8A4C-7F578F7E4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4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A0051-C79D-4851-8736-8405C5D0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Decreto 1278 prohibiciones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7DC72-A26F-4D01-9C87-AD286DB1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62" y="1323314"/>
            <a:ext cx="10473903" cy="55736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3700" b="1" dirty="0"/>
              <a:t>ARTÍCULO 42. Prohibiciones. </a:t>
            </a:r>
            <a:r>
              <a:rPr lang="es-ES" sz="3700" dirty="0"/>
              <a:t>Además de las prohibiciones establecidas en la Constitución y la ley, y en especial en el Código Disciplinario Único, para los servidores públicos, a los docentes y directivos docentes les está prohibido: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 Abandonar o suspender sus labores durante la jornada de trabajo sin justa causa o sin autorización previa de sus superiores.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Realizar propaganda o proselitismo  político o religioso dentro de los centros educativos o lugares de trabajo. 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Portar armas de cualquier clase durante el desempeño de sus labores o dentro de los centros educativos, o durante actividades extraescolares.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Aplicar a los alumnos cualquier forma de maltrato físico o psíquico que atente contra su dignidad, su integridad personal o el desarrollo de su personalidad.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Coartar el derecho de libre asociación de los demás educadores o estudiantes.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Utilizar los centros educativos para actividades ilícitas o no propias de la enseñanza, o para vivienda sin la autorización correspondiente.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Vender objetos o mercancías a los alumnos o dentro del centro educativo en beneficio propio o de terceros, que no responda a proyectos institucionales . 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Realizar actividades ajenas a sus funciones docentes en la jornada de trabajo.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Asistir al lugar de trabajo en estado de embriaguez o bajo el influjo de drogas narcóticas o estupefacientes.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Atentar o incitar a otros a atentar contra los bienes del establecimiento o bienes públicos o hacer uso indebido de las propiedades o haberes de la institución o del Estado puestos bajo su responsabilidad.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Desempeñar simultáneamente más de un empleo público o recibir más de una asignación que provenga del tesoro público, o de empresas o de instituciones en las que tenga parte mayoritaria el Estado.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Realizar o ejecutar con sus educandos acciones o conductas que atenten contra la libertad y el pudor sexual de los mismos, o acosar sexualmente a sus alumnos.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 Manipular alumnos o padres de familia para obtener apoyos en causas personales o exclusivas de los docentes.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Ser elegido en un cargo de representación popular, a menos que haya renunciado al cargo docente o directivo con seis (6) meses de antelación a la elección respectiva. </a:t>
            </a:r>
          </a:p>
          <a:p>
            <a:pPr marL="514350" indent="-514350">
              <a:buFont typeface="+mj-lt"/>
              <a:buAutoNum type="alphaLcParenR"/>
            </a:pPr>
            <a:r>
              <a:rPr lang="es-ES" sz="3400" dirty="0"/>
              <a:t>Utilizar la evaluación de los alumnos para buscar provecho personal o de terceros.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CE7F57-15B4-4007-80B5-40D42FC61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04" y="11351"/>
            <a:ext cx="802960" cy="6211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7254C8-B4F2-46C5-B666-31F0EE6A8070}"/>
              </a:ext>
            </a:extLst>
          </p:cNvPr>
          <p:cNvSpPr txBox="1"/>
          <p:nvPr/>
        </p:nvSpPr>
        <p:spPr>
          <a:xfrm>
            <a:off x="7302715" y="11351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F100C6-FACA-4039-B5B3-231EBCFE3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488" y="11351"/>
            <a:ext cx="921472" cy="5371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B37332-B1E7-456A-9D95-F60822E64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249"/>
            <a:ext cx="12192000" cy="3017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A0F260-E638-4C95-B074-FF0A886D8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50477-D5D1-4EA4-B2FC-22113EA2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Decreto 1278 permisos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DD4A5-15F5-43C4-A3FE-4BD32A2A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/>
              <a:t>ARTICULO 57. Permisos. </a:t>
            </a:r>
            <a:r>
              <a:rPr lang="es-ES" sz="2000" dirty="0"/>
              <a:t>Los docentes y directivos docentes estatales tienen derecho a permiso remunerado por causa justificada hasta por tres (3) días hábiles consecutivos en un mes. </a:t>
            </a:r>
          </a:p>
          <a:p>
            <a:r>
              <a:rPr lang="es-ES" sz="1600" dirty="0"/>
              <a:t>Corresponde al rector o director rural de la institución conceder o negar los permisos, y al superior jerárquico los de los rectores y directores. </a:t>
            </a:r>
          </a:p>
          <a:p>
            <a:r>
              <a:rPr lang="es-ES" sz="1600" dirty="0"/>
              <a:t>El permiso deberá solicitarse y concederse siempre por escrito. </a:t>
            </a:r>
          </a:p>
          <a:p>
            <a:endParaRPr lang="es-ES" sz="1600" dirty="0"/>
          </a:p>
          <a:p>
            <a:pPr marL="0" indent="0">
              <a:buNone/>
            </a:pPr>
            <a:endParaRPr lang="es-ES" sz="1600" dirty="0"/>
          </a:p>
          <a:p>
            <a:r>
              <a:rPr lang="es-ES" sz="1600" b="1" dirty="0"/>
              <a:t>Parágrafo. </a:t>
            </a:r>
            <a:r>
              <a:rPr lang="es-ES" sz="1600" dirty="0"/>
              <a:t>Los permisos no generan vacante transitoria ni definitiva del empleo del cual es titular el respectivo beneficiario y en consecuencia, no habrá lugar a encargo ni a nombramiento provisional por el lapso de su duración</a:t>
            </a:r>
            <a:endParaRPr lang="es-CO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891962-CD68-488E-B224-8E90C3C01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44" y="11351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C6F90D-CA0F-4973-B682-3E42FD04E875}"/>
              </a:ext>
            </a:extLst>
          </p:cNvPr>
          <p:cNvSpPr txBox="1"/>
          <p:nvPr/>
        </p:nvSpPr>
        <p:spPr>
          <a:xfrm>
            <a:off x="7851355" y="11351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9F3D8E-4DA6-49B6-8EAB-CEA07C99F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11351"/>
            <a:ext cx="921472" cy="5371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15AB5D-4A84-44AC-83AE-30EA2A781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EFFC70-A04F-4F5A-9690-97C295BF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D84094-0B09-4968-A648-7320B43FC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2E0F1-168D-4650-8186-C1EA13F5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Decreto 1278 permisos sindicales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887AD-3E96-4545-BF5C-1D2F1A6A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25048"/>
            <a:ext cx="7858720" cy="3678303"/>
          </a:xfrm>
        </p:spPr>
        <p:txBody>
          <a:bodyPr>
            <a:normAutofit/>
          </a:bodyPr>
          <a:lstStyle/>
          <a:p>
            <a:r>
              <a:rPr lang="es-ES" sz="2400" b="1" dirty="0"/>
              <a:t>ARTÍCULO 58. Permisos sindicales</a:t>
            </a:r>
            <a:r>
              <a:rPr lang="es-ES" sz="2400" dirty="0"/>
              <a:t>. Los docentes y directivos docentes estatales que formen parte de las directivas sindicales tendrán derecho a los permisos sindicales de acuerdo con la ley y los reglamentos al respecto. </a:t>
            </a:r>
            <a:endParaRPr lang="es-CO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B2678F-6F2E-404D-A42F-645569B2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52" y="0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EA5FB9-C545-4376-9626-2873F88580E5}"/>
              </a:ext>
            </a:extLst>
          </p:cNvPr>
          <p:cNvSpPr txBox="1"/>
          <p:nvPr/>
        </p:nvSpPr>
        <p:spPr>
          <a:xfrm>
            <a:off x="7915363" y="0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D9601D-FAFB-4F35-9920-681DDEE3C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36" y="0"/>
            <a:ext cx="921472" cy="537161"/>
          </a:xfrm>
          <a:prstGeom prst="rect">
            <a:avLst/>
          </a:prstGeom>
        </p:spPr>
      </p:pic>
      <p:pic>
        <p:nvPicPr>
          <p:cNvPr id="1026" name="Picture 2" descr="Permiso - Iconos gratis de diverso">
            <a:extLst>
              <a:ext uri="{FF2B5EF4-FFF2-40B4-BE49-F238E27FC236}">
                <a16:creationId xmlns:a16="http://schemas.microsoft.com/office/drawing/2014/main" id="{9A54E1A0-DA31-458C-87E6-781C06A8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40" y="2269601"/>
            <a:ext cx="4012327" cy="40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C23C2A-01DE-4C05-A6B8-252E0A590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7E10BE2-B77A-44E9-8A19-C95A0C572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345602-0A21-40A2-84FA-3F3603125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DB6FE-464C-4B29-A970-2E8CEDBB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Evaluación docente 1278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4023E7-B5FE-49DC-8130-877D5A0F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20" y="2701705"/>
            <a:ext cx="5252680" cy="1669128"/>
          </a:xfrm>
        </p:spPr>
        <p:txBody>
          <a:bodyPr>
            <a:normAutofit/>
          </a:bodyPr>
          <a:lstStyle/>
          <a:p>
            <a:r>
              <a:rPr lang="es-CO" sz="4000" dirty="0"/>
              <a:t>Ver lista de chequeo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B8ECD6-4479-4D1B-AAE6-1ACF7EE1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00" y="0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AA1492-FEE3-420A-9DF4-8CD4DAD02DEB}"/>
              </a:ext>
            </a:extLst>
          </p:cNvPr>
          <p:cNvSpPr txBox="1"/>
          <p:nvPr/>
        </p:nvSpPr>
        <p:spPr>
          <a:xfrm>
            <a:off x="7842211" y="0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1B3F4-380B-4D8A-A61B-99DDA657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984" y="0"/>
            <a:ext cx="921472" cy="5371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9C1EB3B-44DC-4F97-8323-53BB4796D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6" t="19023" r="21627" b="16153"/>
          <a:stretch/>
        </p:blipFill>
        <p:spPr>
          <a:xfrm>
            <a:off x="5916168" y="2098201"/>
            <a:ext cx="3419856" cy="39094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05C9D5-0DCF-4442-81A9-03B03E1E2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C27EF0-21CF-42E9-AE70-614C24BCC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ED9CDB6-C866-4EF0-B469-2A1F3032D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1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15843-6046-4B0C-9BF5-1B185D62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Registro proyectos productivos (circular)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7CE51-D6EB-4380-AF89-21C1A3AF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7"/>
            <a:ext cx="3048976" cy="2071464"/>
          </a:xfrm>
        </p:spPr>
        <p:txBody>
          <a:bodyPr>
            <a:normAutofit/>
          </a:bodyPr>
          <a:lstStyle/>
          <a:p>
            <a:r>
              <a:rPr lang="es-CO" sz="3200" dirty="0"/>
              <a:t>Ver circular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905359-0062-46C3-AB1B-6B6A151F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764" y="0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3B9A72-54C6-4A64-B5F5-1F5649C34ECE}"/>
              </a:ext>
            </a:extLst>
          </p:cNvPr>
          <p:cNvSpPr txBox="1"/>
          <p:nvPr/>
        </p:nvSpPr>
        <p:spPr>
          <a:xfrm>
            <a:off x="7897075" y="0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279919-7532-4648-B8FF-295DD470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848" y="0"/>
            <a:ext cx="921472" cy="537161"/>
          </a:xfrm>
          <a:prstGeom prst="rect">
            <a:avLst/>
          </a:prstGeom>
        </p:spPr>
      </p:pic>
      <p:pic>
        <p:nvPicPr>
          <p:cNvPr id="3074" name="Picture 2" descr="Imágenes de Ecosistema productivo - Descarga gratuita en Freepik">
            <a:extLst>
              <a:ext uri="{FF2B5EF4-FFF2-40B4-BE49-F238E27FC236}">
                <a16:creationId xmlns:a16="http://schemas.microsoft.com/office/drawing/2014/main" id="{0D72B5A2-7204-4841-9E70-D5949B8D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74" y="1951269"/>
            <a:ext cx="7048500" cy="39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31DA2B1-C3D2-4266-9086-66F15654A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B23FC8-F58D-41BB-A9BE-616B52BDF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C292A74-84A6-432D-8F7D-99DE67D82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E682F-38A7-4BE6-BD0C-2302639D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Asignación académica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16CE2-168C-483A-81F7-E306DD00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705704"/>
          </a:xfrm>
        </p:spPr>
        <p:txBody>
          <a:bodyPr/>
          <a:lstStyle/>
          <a:p>
            <a:r>
              <a:rPr lang="es-CO" dirty="0"/>
              <a:t>Firma de asignación académica y cargue a planta.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4EBBCC-AEF4-4F40-856C-DBA96B6C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332" y="11351"/>
            <a:ext cx="802960" cy="6211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FB2B97-2015-45CD-A875-2204C50F084F}"/>
              </a:ext>
            </a:extLst>
          </p:cNvPr>
          <p:cNvSpPr txBox="1"/>
          <p:nvPr/>
        </p:nvSpPr>
        <p:spPr>
          <a:xfrm>
            <a:off x="7978412" y="22137"/>
            <a:ext cx="2875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REPUBLICA DE COLOMBIA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NORTE DE SANTANDER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 DE TOLEDO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EDUCATIVO RURAL LA MESA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Aprobación Res 008953 del 31 Octubre de 2024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DANE: 254820000279 </a:t>
            </a:r>
            <a:endParaRPr lang="es-CO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 900.055.809-2</a:t>
            </a:r>
            <a:endParaRPr lang="es-CO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F6723B2-6E0D-4D33-8E30-711228B4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896" y="21309"/>
            <a:ext cx="921472" cy="5371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59C97B-2210-478C-A443-418414B9E5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50" b="8269"/>
          <a:stretch/>
        </p:blipFill>
        <p:spPr>
          <a:xfrm>
            <a:off x="5799856" y="1859642"/>
            <a:ext cx="4511040" cy="38004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DBA55FA-CE25-4600-8AF6-34774D15A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339"/>
            <a:ext cx="12192000" cy="5346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635BD1-BCAC-436D-A054-2829D9F1E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808"/>
            <a:ext cx="12192000" cy="1280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5F5732B-7212-4C1C-9ADB-E5E0B0093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5668" y="3161670"/>
            <a:ext cx="6858002" cy="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511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324</TotalTime>
  <Words>927</Words>
  <Application>Microsoft Office PowerPoint</Application>
  <PresentationFormat>Panorámica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Times New Roman</vt:lpstr>
      <vt:lpstr>Wingdings 2</vt:lpstr>
      <vt:lpstr>Dividendo</vt:lpstr>
      <vt:lpstr>Segunda semana institucional 2026 CER la mesa </vt:lpstr>
      <vt:lpstr>SALUDO</vt:lpstr>
      <vt:lpstr>Oración </vt:lpstr>
      <vt:lpstr>Decreto 1278 prohibiciones  </vt:lpstr>
      <vt:lpstr>Decreto 1278 permisos </vt:lpstr>
      <vt:lpstr>Decreto 1278 permisos sindicales </vt:lpstr>
      <vt:lpstr>Evaluación docente 1278</vt:lpstr>
      <vt:lpstr>Registro proyectos productivos (circular)</vt:lpstr>
      <vt:lpstr>Asignación académica </vt:lpstr>
      <vt:lpstr>Plan de estudio </vt:lpstr>
      <vt:lpstr>Socialización </vt:lpstr>
      <vt:lpstr>Firma y cargue de actas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SALUDO</dc:title>
  <dc:creator>Magola Paredes Castillo</dc:creator>
  <cp:lastModifiedBy>Magola Paredes Castillo</cp:lastModifiedBy>
  <cp:revision>8</cp:revision>
  <dcterms:created xsi:type="dcterms:W3CDTF">2026-01-14T17:10:44Z</dcterms:created>
  <dcterms:modified xsi:type="dcterms:W3CDTF">2026-01-14T22:35:09Z</dcterms:modified>
</cp:coreProperties>
</file>