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9" r:id="rId2"/>
    <p:sldId id="436" r:id="rId3"/>
    <p:sldId id="437" r:id="rId4"/>
    <p:sldId id="439" r:id="rId5"/>
    <p:sldId id="442" r:id="rId6"/>
    <p:sldId id="440" r:id="rId7"/>
    <p:sldId id="443" r:id="rId8"/>
    <p:sldId id="444" r:id="rId9"/>
    <p:sldId id="445" r:id="rId10"/>
    <p:sldId id="446" r:id="rId11"/>
    <p:sldId id="447" r:id="rId12"/>
    <p:sldId id="451" r:id="rId13"/>
    <p:sldId id="448" r:id="rId14"/>
    <p:sldId id="450" r:id="rId15"/>
    <p:sldId id="410" r:id="rId16"/>
    <p:sldId id="432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ED0"/>
    <a:srgbClr val="67D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942"/>
      </p:cViewPr>
      <p:guideLst>
        <p:guide orient="horz" pos="2296"/>
        <p:guide pos="38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opt\Downloads\excels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opt\Downloads\excels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opt\Downloads\excels\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opt\Downloads\excels\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67682553769539E-2"/>
          <c:y val="4.9479084909056698E-2"/>
          <c:w val="0.91502109968795908"/>
          <c:h val="0.78166825283591246"/>
        </c:manualLayout>
      </c:layout>
      <c:lineChart>
        <c:grouping val="standard"/>
        <c:varyColors val="0"/>
        <c:ser>
          <c:idx val="1"/>
          <c:order val="0"/>
          <c:tx>
            <c:strRef>
              <c:f>Hoja1!$F$3</c:f>
              <c:strCache>
                <c:ptCount val="1"/>
                <c:pt idx="0">
                  <c:v>Promedio téorico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39495581095365E-2"/>
                  <c:y val="-2.47295739938213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53-4C43-BE1D-9D2F458CD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MAT</c:v>
              </c:pt>
              <c:pt idx="1">
                <c:v>LEC</c:v>
              </c:pt>
              <c:pt idx="2">
                <c:v>CIS</c:v>
              </c:pt>
              <c:pt idx="3">
                <c:v>CIN</c:v>
              </c:pt>
              <c:pt idx="4">
                <c:v>ING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Hoja1!$D$3:$D$7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3253-4C43-BE1D-9D2F458CD27F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2025-2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213043946638891E-2"/>
                  <c:y val="-6.7755630833099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53-4C43-BE1D-9D2F458CD27F}"/>
                </c:ext>
              </c:extLst>
            </c:dLbl>
            <c:dLbl>
              <c:idx val="1"/>
              <c:layout>
                <c:manualLayout>
                  <c:x val="-3.5863085779640563E-2"/>
                  <c:y val="-5.6572826479925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3-4C43-BE1D-9D2F458CD27F}"/>
                </c:ext>
              </c:extLst>
            </c:dLbl>
            <c:dLbl>
              <c:idx val="2"/>
              <c:layout>
                <c:manualLayout>
                  <c:x val="1.0125948347524422E-2"/>
                  <c:y val="5.3407643043379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3-4C43-BE1D-9D2F458CD27F}"/>
                </c:ext>
              </c:extLst>
            </c:dLbl>
            <c:dLbl>
              <c:idx val="3"/>
              <c:layout>
                <c:manualLayout>
                  <c:x val="-5.2651782170365737E-2"/>
                  <c:y val="-6.7755630833099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3-4C43-BE1D-9D2F458CD27F}"/>
                </c:ext>
              </c:extLst>
            </c:dLbl>
            <c:dLbl>
              <c:idx val="4"/>
              <c:layout>
                <c:manualLayout>
                  <c:x val="1.0004587516233452E-3"/>
                  <c:y val="1.8797678151504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53-4C43-BE1D-9D2F458CD27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  <c:extLst/>
            </c:strRef>
          </c:cat>
          <c:val>
            <c:numRef>
              <c:f>Hoja1!$C$3:$C$7</c:f>
              <c:numCache>
                <c:formatCode>0%</c:formatCode>
                <c:ptCount val="5"/>
                <c:pt idx="0">
                  <c:v>0.51</c:v>
                </c:pt>
                <c:pt idx="1">
                  <c:v>0.5</c:v>
                </c:pt>
                <c:pt idx="2">
                  <c:v>0.41</c:v>
                </c:pt>
                <c:pt idx="3">
                  <c:v>0.49</c:v>
                </c:pt>
                <c:pt idx="4">
                  <c:v>0.47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7-3253-4C43-BE1D-9D2F458CD27F}"/>
            </c:ext>
          </c:extLst>
        </c:ser>
        <c:ser>
          <c:idx val="2"/>
          <c:order val="2"/>
          <c:tx>
            <c:strRef>
              <c:f>Hoja1!$B$1</c:f>
              <c:strCache>
                <c:ptCount val="1"/>
                <c:pt idx="0">
                  <c:v>2024-2</c:v>
                </c:pt>
              </c:strCache>
            </c:strRef>
          </c:tx>
          <c:spPr>
            <a:ln w="28575" cap="rnd">
              <a:solidFill>
                <a:schemeClr val="tx2">
                  <a:lumMod val="10000"/>
                  <a:lumOff val="90000"/>
                  <a:alpha val="57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</a:ln>
              <a:effectLst/>
            </c:spPr>
          </c:marker>
          <c:cat>
            <c:strLit>
              <c:ptCount val="5"/>
              <c:pt idx="0">
                <c:v>MAT</c:v>
              </c:pt>
              <c:pt idx="1">
                <c:v>LEC</c:v>
              </c:pt>
              <c:pt idx="2">
                <c:v>CIS</c:v>
              </c:pt>
              <c:pt idx="3">
                <c:v>CIN</c:v>
              </c:pt>
              <c:pt idx="4">
                <c:v>ING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Hoja1!$B$3:$B$7</c:f>
              <c:numCache>
                <c:formatCode>0%</c:formatCode>
                <c:ptCount val="5"/>
                <c:pt idx="0">
                  <c:v>0.5</c:v>
                </c:pt>
                <c:pt idx="1">
                  <c:v>0.47</c:v>
                </c:pt>
                <c:pt idx="2">
                  <c:v>0.43</c:v>
                </c:pt>
                <c:pt idx="3">
                  <c:v>0.48</c:v>
                </c:pt>
                <c:pt idx="4">
                  <c:v>0.44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3253-4C43-BE1D-9D2F458CD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906000"/>
        <c:axId val="1578906960"/>
      </c:lineChart>
      <c:catAx>
        <c:axId val="15789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C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960"/>
        <c:crosses val="autoZero"/>
        <c:auto val="1"/>
        <c:lblAlgn val="ctr"/>
        <c:lblOffset val="100"/>
        <c:noMultiLvlLbl val="0"/>
      </c:catAx>
      <c:valAx>
        <c:axId val="1578906960"/>
        <c:scaling>
          <c:orientation val="minMax"/>
          <c:max val="0.60000000000000009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Hoja4!$B$9</c:f>
              <c:strCache>
                <c:ptCount val="1"/>
                <c:pt idx="0">
                  <c:v>PROMEDIO (Punto)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Hoja4!$C$10:$C$14</c:f>
                <c:numCache>
                  <c:formatCode>General</c:formatCode>
                  <c:ptCount val="5"/>
                  <c:pt idx="0">
                    <c:v>0.12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0.1</c:v>
                  </c:pt>
                  <c:pt idx="4">
                    <c:v>0.08</c:v>
                  </c:pt>
                </c:numCache>
              </c:numRef>
            </c:plus>
            <c:minus>
              <c:numRef>
                <c:f>Hoja4!$C$10:$C$14</c:f>
                <c:numCache>
                  <c:formatCode>General</c:formatCode>
                  <c:ptCount val="5"/>
                  <c:pt idx="0">
                    <c:v>0.12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0.1</c:v>
                  </c:pt>
                  <c:pt idx="4">
                    <c:v>0.08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FFC000"/>
                </a:solidFill>
                <a:round/>
              </a:ln>
              <a:effectLst/>
            </c:spPr>
          </c:errBars>
          <c:cat>
            <c:strRef>
              <c:f>Hoja4!$A$10:$A$14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Hoja4!$B$10:$B$14</c:f>
              <c:numCache>
                <c:formatCode>0%</c:formatCode>
                <c:ptCount val="5"/>
                <c:pt idx="0">
                  <c:v>0.51</c:v>
                </c:pt>
                <c:pt idx="1">
                  <c:v>0.5</c:v>
                </c:pt>
                <c:pt idx="2">
                  <c:v>0.4</c:v>
                </c:pt>
                <c:pt idx="3">
                  <c:v>0.49</c:v>
                </c:pt>
                <c:pt idx="4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CD-4A90-8F3D-12BBAB132A0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400256"/>
        <c:axId val="997400736"/>
      </c:lineChart>
      <c:catAx>
        <c:axId val="9974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FFC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400736"/>
        <c:crosses val="autoZero"/>
        <c:auto val="1"/>
        <c:lblAlgn val="ctr"/>
        <c:lblOffset val="100"/>
        <c:tickMarkSkip val="1"/>
        <c:noMultiLvlLbl val="0"/>
      </c:catAx>
      <c:valAx>
        <c:axId val="99740073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in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400256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3814523184598E-2"/>
          <c:y val="4.1722833207013463E-2"/>
          <c:w val="0.89170503858195305"/>
          <c:h val="0.78942438360358902"/>
        </c:manualLayout>
      </c:layout>
      <c:lineChart>
        <c:grouping val="standard"/>
        <c:varyColors val="0"/>
        <c:ser>
          <c:idx val="1"/>
          <c:order val="0"/>
          <c:tx>
            <c:strRef>
              <c:f>'Hoja1 (3)'!$D$9</c:f>
              <c:strCache>
                <c:ptCount val="1"/>
                <c:pt idx="0">
                  <c:v>PERIODO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8"/>
              <c:layout>
                <c:manualLayout>
                  <c:x val="-5.7490172413917261E-2"/>
                  <c:y val="-8.857496267629849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C-4F31-BFD8-A42BA2D35D78}"/>
                </c:ext>
              </c:extLst>
            </c:dLbl>
            <c:dLbl>
              <c:idx val="9"/>
              <c:layout>
                <c:manualLayout>
                  <c:x val="-3.9199592710556029E-2"/>
                  <c:y val="-7.7106376330824469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C-4F31-BFD8-A42BA2D35D7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(3)'!$D$10:$D$20</c:f>
              <c:strCache>
                <c:ptCount val="11"/>
                <c:pt idx="0">
                  <c:v>2025-2</c:v>
                </c:pt>
                <c:pt idx="1">
                  <c:v>2024-2</c:v>
                </c:pt>
                <c:pt idx="2">
                  <c:v>2023-2</c:v>
                </c:pt>
                <c:pt idx="3">
                  <c:v>2022-2</c:v>
                </c:pt>
                <c:pt idx="4">
                  <c:v>2021-2</c:v>
                </c:pt>
                <c:pt idx="5">
                  <c:v>2020-2</c:v>
                </c:pt>
                <c:pt idx="6">
                  <c:v>2019-2</c:v>
                </c:pt>
                <c:pt idx="7">
                  <c:v>2018-2</c:v>
                </c:pt>
                <c:pt idx="8">
                  <c:v>2017-2</c:v>
                </c:pt>
                <c:pt idx="9">
                  <c:v>2016-2</c:v>
                </c:pt>
                <c:pt idx="10">
                  <c:v>2015-2</c:v>
                </c:pt>
              </c:strCache>
            </c:strRef>
          </c:cat>
          <c:val>
            <c:numRef>
              <c:f>'Hoja1 (3)'!$E$10:$E$20</c:f>
              <c:numCache>
                <c:formatCode>0%</c:formatCode>
                <c:ptCount val="11"/>
                <c:pt idx="0">
                  <c:v>0.47689999999999999</c:v>
                </c:pt>
                <c:pt idx="1">
                  <c:v>0.4677</c:v>
                </c:pt>
                <c:pt idx="2">
                  <c:v>0.48849999999999999</c:v>
                </c:pt>
                <c:pt idx="3">
                  <c:v>0.44919999999999999</c:v>
                </c:pt>
                <c:pt idx="4">
                  <c:v>0.46</c:v>
                </c:pt>
                <c:pt idx="5">
                  <c:v>0.43619999999999998</c:v>
                </c:pt>
                <c:pt idx="6">
                  <c:v>0.46850000000000003</c:v>
                </c:pt>
                <c:pt idx="7">
                  <c:v>0.45369999999999999</c:v>
                </c:pt>
                <c:pt idx="8">
                  <c:v>0.52439999999999998</c:v>
                </c:pt>
                <c:pt idx="9">
                  <c:v>0.52990000000000004</c:v>
                </c:pt>
                <c:pt idx="10">
                  <c:v>0.47189999999999999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3C-4F31-BFD8-A42BA2D35D78}"/>
            </c:ext>
          </c:extLst>
        </c:ser>
        <c:ser>
          <c:idx val="0"/>
          <c:order val="1"/>
          <c:tx>
            <c:strRef>
              <c:f>'Hoja1 (3)'!$F$9</c:f>
              <c:strCache>
                <c:ptCount val="1"/>
                <c:pt idx="0">
                  <c:v>P. Teorico</c:v>
                </c:pt>
              </c:strCache>
            </c:strRef>
          </c:tx>
          <c:spPr>
            <a:ln w="15875" cap="rnd">
              <a:solidFill>
                <a:srgbClr val="FF0000">
                  <a:alpha val="3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3C-4F31-BFD8-A42BA2D35D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'Hoja1 (3)'!$D$10:$D$20</c:f>
              <c:strCache>
                <c:ptCount val="11"/>
                <c:pt idx="0">
                  <c:v>2025-2</c:v>
                </c:pt>
                <c:pt idx="1">
                  <c:v>2024-2</c:v>
                </c:pt>
                <c:pt idx="2">
                  <c:v>2023-2</c:v>
                </c:pt>
                <c:pt idx="3">
                  <c:v>2022-2</c:v>
                </c:pt>
                <c:pt idx="4">
                  <c:v>2021-2</c:v>
                </c:pt>
                <c:pt idx="5">
                  <c:v>2020-2</c:v>
                </c:pt>
                <c:pt idx="6">
                  <c:v>2019-2</c:v>
                </c:pt>
                <c:pt idx="7">
                  <c:v>2018-2</c:v>
                </c:pt>
                <c:pt idx="8">
                  <c:v>2017-2</c:v>
                </c:pt>
                <c:pt idx="9">
                  <c:v>2016-2</c:v>
                </c:pt>
                <c:pt idx="10">
                  <c:v>2015-2</c:v>
                </c:pt>
              </c:strCache>
            </c:strRef>
          </c:cat>
          <c:val>
            <c:numRef>
              <c:f>'Hoja1 (3)'!$F$10:$F$20</c:f>
              <c:numCache>
                <c:formatCode>0%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3C-4F31-BFD8-A42BA2D35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906000"/>
        <c:axId val="1578906960"/>
      </c:lineChart>
      <c:catAx>
        <c:axId val="15789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C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960"/>
        <c:crosses val="autoZero"/>
        <c:auto val="1"/>
        <c:lblAlgn val="ctr"/>
        <c:lblOffset val="100"/>
        <c:noMultiLvlLbl val="0"/>
      </c:catAx>
      <c:valAx>
        <c:axId val="1578906960"/>
        <c:scaling>
          <c:orientation val="minMax"/>
          <c:max val="0.65000000000000013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numFmt formatCode="0%" sourceLinked="0"/>
        <c:majorTickMark val="none"/>
        <c:minorTickMark val="in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3814523184598E-2"/>
          <c:y val="4.3938344480162199E-2"/>
          <c:w val="0.89170503858195305"/>
          <c:h val="0.78720877353879803"/>
        </c:manualLayout>
      </c:layout>
      <c:lineChart>
        <c:grouping val="standard"/>
        <c:varyColors val="0"/>
        <c:ser>
          <c:idx val="1"/>
          <c:order val="0"/>
          <c:tx>
            <c:strRef>
              <c:f>'Hoja1 (2)'!$N$3</c:f>
              <c:strCache>
                <c:ptCount val="1"/>
                <c:pt idx="0">
                  <c:v>Promedio téorico</c:v>
                </c:pt>
              </c:strCache>
            </c:strRef>
          </c:tx>
          <c:spPr>
            <a:ln w="25400" cap="rnd">
              <a:solidFill>
                <a:schemeClr val="accent2">
                  <a:alpha val="36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(2)'!$L$3:$L$7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A-48DB-8B9C-2230B5249839}"/>
            </c:ext>
          </c:extLst>
        </c:ser>
        <c:ser>
          <c:idx val="7"/>
          <c:order val="1"/>
          <c:tx>
            <c:strRef>
              <c:f>'Hoja1 (2)'!$I$1</c:f>
              <c:strCache>
                <c:ptCount val="1"/>
                <c:pt idx="0">
                  <c:v>2018-2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alpha val="2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A-48DB-8B9C-2230B5249839}"/>
                </c:ext>
              </c:extLst>
            </c:dLbl>
            <c:dLbl>
              <c:idx val="1"/>
              <c:layout>
                <c:manualLayout>
                  <c:x val="-4.3035383134900317E-2"/>
                  <c:y val="-1.8628924399951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A-48DB-8B9C-2230B5249839}"/>
                </c:ext>
              </c:extLst>
            </c:dLbl>
            <c:dLbl>
              <c:idx val="2"/>
              <c:layout>
                <c:manualLayout>
                  <c:x val="5.9949517789402065E-2"/>
                  <c:y val="-1.0110621675123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2A-48DB-8B9C-2230B5249839}"/>
                </c:ext>
              </c:extLst>
            </c:dLbl>
            <c:dLbl>
              <c:idx val="3"/>
              <c:layout>
                <c:manualLayout>
                  <c:x val="-6.8249657294331287E-2"/>
                  <c:y val="-2.7147227124779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A-48DB-8B9C-2230B5249839}"/>
                </c:ext>
              </c:extLst>
            </c:dLbl>
            <c:dLbl>
              <c:idx val="4"/>
              <c:layout>
                <c:manualLayout>
                  <c:x val="-2.5475800639178877E-3"/>
                  <c:y val="1.8283720740971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2A-48DB-8B9C-2230B5249839}"/>
                </c:ext>
              </c:extLst>
            </c:dLbl>
            <c:spPr>
              <a:solidFill>
                <a:sysClr val="window" lastClr="FFFFFF">
                  <a:lumMod val="85000"/>
                  <a:alpha val="20000"/>
                </a:sysClr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(2)'!$I$3:$I$7</c:f>
              <c:numCache>
                <c:formatCode>0%</c:formatCode>
                <c:ptCount val="5"/>
                <c:pt idx="0">
                  <c:v>0.4667</c:v>
                </c:pt>
                <c:pt idx="1">
                  <c:v>0.4733</c:v>
                </c:pt>
                <c:pt idx="2">
                  <c:v>0.41729999999999995</c:v>
                </c:pt>
                <c:pt idx="3">
                  <c:v>0.45530000000000004</c:v>
                </c:pt>
                <c:pt idx="4">
                  <c:v>0.4607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92A-48DB-8B9C-2230B5249839}"/>
            </c:ext>
          </c:extLst>
        </c:ser>
        <c:ser>
          <c:idx val="6"/>
          <c:order val="2"/>
          <c:tx>
            <c:strRef>
              <c:f>'Hoja1 (2)'!$H$1</c:f>
              <c:strCache>
                <c:ptCount val="1"/>
                <c:pt idx="0">
                  <c:v>2019-2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alpha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(2)'!$H$3:$H$7</c:f>
              <c:numCache>
                <c:formatCode>0%</c:formatCode>
                <c:ptCount val="5"/>
                <c:pt idx="0">
                  <c:v>0.53</c:v>
                </c:pt>
                <c:pt idx="1">
                  <c:v>0.49</c:v>
                </c:pt>
                <c:pt idx="2">
                  <c:v>0.41</c:v>
                </c:pt>
                <c:pt idx="3">
                  <c:v>0.46</c:v>
                </c:pt>
                <c:pt idx="4">
                  <c:v>0.42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92A-48DB-8B9C-2230B5249839}"/>
            </c:ext>
          </c:extLst>
        </c:ser>
        <c:ser>
          <c:idx val="5"/>
          <c:order val="3"/>
          <c:tx>
            <c:strRef>
              <c:f>'Hoja1 (2)'!$G$1</c:f>
              <c:strCache>
                <c:ptCount val="1"/>
                <c:pt idx="0">
                  <c:v>2020-2</c:v>
                </c:pt>
              </c:strCache>
            </c:strRef>
          </c:tx>
          <c:spPr>
            <a:ln w="19050" cap="rnd">
              <a:solidFill>
                <a:schemeClr val="accent6">
                  <a:alpha val="3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2A-48DB-8B9C-2230B5249839}"/>
                </c:ext>
              </c:extLst>
            </c:dLbl>
            <c:dLbl>
              <c:idx val="3"/>
              <c:layout>
                <c:manualLayout>
                  <c:x val="-1.9229876262559988E-2"/>
                  <c:y val="5.678868483218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2A-48DB-8B9C-2230B5249839}"/>
                </c:ext>
              </c:extLst>
            </c:dLbl>
            <c:spPr>
              <a:solidFill>
                <a:sysClr val="window" lastClr="FFFFFF">
                  <a:lumMod val="85000"/>
                  <a:alpha val="23000"/>
                </a:sys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(2)'!$G$3:$G$7</c:f>
              <c:numCache>
                <c:formatCode>0%</c:formatCode>
                <c:ptCount val="5"/>
                <c:pt idx="0">
                  <c:v>0.45</c:v>
                </c:pt>
                <c:pt idx="1">
                  <c:v>0.43</c:v>
                </c:pt>
                <c:pt idx="2">
                  <c:v>0.42</c:v>
                </c:pt>
                <c:pt idx="3">
                  <c:v>0.45</c:v>
                </c:pt>
                <c:pt idx="4">
                  <c:v>0.42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292A-48DB-8B9C-2230B5249839}"/>
            </c:ext>
          </c:extLst>
        </c:ser>
        <c:ser>
          <c:idx val="4"/>
          <c:order val="4"/>
          <c:tx>
            <c:strRef>
              <c:f>'Hoja1 (2)'!$F$1</c:f>
              <c:strCache>
                <c:ptCount val="1"/>
                <c:pt idx="0">
                  <c:v>2021-2</c:v>
                </c:pt>
              </c:strCache>
            </c:strRef>
          </c:tx>
          <c:spPr>
            <a:ln w="22225" cap="rnd">
              <a:solidFill>
                <a:schemeClr val="accent5">
                  <a:lumMod val="40000"/>
                  <a:lumOff val="60000"/>
                  <a:alpha val="3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9292118476226625E-2"/>
                  <c:y val="-5.6788684832189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2A-48DB-8B9C-2230B5249839}"/>
                </c:ext>
              </c:extLst>
            </c:dLbl>
            <c:dLbl>
              <c:idx val="1"/>
              <c:layout>
                <c:manualLayout>
                  <c:x val="-6.6025920632684282E-2"/>
                  <c:y val="-1.419717120804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2A-48DB-8B9C-2230B52498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2A-48DB-8B9C-2230B5249839}"/>
                </c:ext>
              </c:extLst>
            </c:dLbl>
            <c:dLbl>
              <c:idx val="3"/>
              <c:layout>
                <c:manualLayout>
                  <c:x val="-2.2434855639653317E-2"/>
                  <c:y val="-4.259151362414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2A-48DB-8B9C-2230B5249839}"/>
                </c:ext>
              </c:extLst>
            </c:dLbl>
            <c:spPr>
              <a:solidFill>
                <a:sysClr val="window" lastClr="FFFFFF">
                  <a:lumMod val="85000"/>
                  <a:alpha val="20000"/>
                </a:sysClr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(2)'!$F$3:$F$7</c:f>
              <c:numCache>
                <c:formatCode>0%</c:formatCode>
                <c:ptCount val="5"/>
                <c:pt idx="0">
                  <c:v>0.47</c:v>
                </c:pt>
                <c:pt idx="1">
                  <c:v>0.49</c:v>
                </c:pt>
                <c:pt idx="2">
                  <c:v>0.43</c:v>
                </c:pt>
                <c:pt idx="3">
                  <c:v>0.46</c:v>
                </c:pt>
                <c:pt idx="4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92A-48DB-8B9C-2230B5249839}"/>
            </c:ext>
          </c:extLst>
        </c:ser>
        <c:ser>
          <c:idx val="3"/>
          <c:order val="5"/>
          <c:tx>
            <c:strRef>
              <c:f>'Hoja1 (2)'!$E$1</c:f>
              <c:strCache>
                <c:ptCount val="1"/>
                <c:pt idx="0">
                  <c:v>2022-2</c:v>
                </c:pt>
              </c:strCache>
            </c:strRef>
          </c:tx>
          <c:spPr>
            <a:ln w="25400" cap="rnd">
              <a:solidFill>
                <a:schemeClr val="accent4">
                  <a:alpha val="3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4">
                    <a:alpha val="38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92A-48DB-8B9C-2230B5249839}"/>
              </c:ext>
            </c:extLst>
          </c:dPt>
          <c:dLbls>
            <c:dLbl>
              <c:idx val="2"/>
              <c:layout>
                <c:manualLayout>
                  <c:x val="3.2049793770933311E-3"/>
                  <c:y val="1.419717120804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92A-48DB-8B9C-2230B5249839}"/>
                </c:ext>
              </c:extLst>
            </c:dLbl>
            <c:spPr>
              <a:solidFill>
                <a:sysClr val="window" lastClr="FFFFFF">
                  <a:lumMod val="85000"/>
                  <a:alpha val="20000"/>
                </a:sys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(2)'!$E$3:$E$7</c:f>
              <c:numCache>
                <c:formatCode>0%</c:formatCode>
                <c:ptCount val="5"/>
                <c:pt idx="0">
                  <c:v>0.48</c:v>
                </c:pt>
                <c:pt idx="1">
                  <c:v>0.45</c:v>
                </c:pt>
                <c:pt idx="2">
                  <c:v>0.4</c:v>
                </c:pt>
                <c:pt idx="3">
                  <c:v>0.48</c:v>
                </c:pt>
                <c:pt idx="4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292A-48DB-8B9C-2230B5249839}"/>
            </c:ext>
          </c:extLst>
        </c:ser>
        <c:ser>
          <c:idx val="2"/>
          <c:order val="6"/>
          <c:tx>
            <c:strRef>
              <c:f>'Hoja1 (2)'!$D$1</c:f>
              <c:strCache>
                <c:ptCount val="1"/>
                <c:pt idx="0">
                  <c:v>2023-2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  <a:alpha val="3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10281015676217E-2"/>
                  <c:y val="-1.987603969126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92A-48DB-8B9C-2230B52498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92A-48DB-8B9C-2230B52498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2A-48DB-8B9C-2230B5249839}"/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(2)'!$D$3:$D$7</c:f>
              <c:numCache>
                <c:formatCode>0%</c:formatCode>
                <c:ptCount val="5"/>
                <c:pt idx="0">
                  <c:v>0.53</c:v>
                </c:pt>
                <c:pt idx="1">
                  <c:v>0.5</c:v>
                </c:pt>
                <c:pt idx="2">
                  <c:v>0.45</c:v>
                </c:pt>
                <c:pt idx="3">
                  <c:v>0.49</c:v>
                </c:pt>
                <c:pt idx="4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92A-48DB-8B9C-2230B5249839}"/>
            </c:ext>
          </c:extLst>
        </c:ser>
        <c:ser>
          <c:idx val="0"/>
          <c:order val="7"/>
          <c:tx>
            <c:strRef>
              <c:f>'Hoja1 (2)'!$C$1</c:f>
              <c:strCache>
                <c:ptCount val="1"/>
                <c:pt idx="0">
                  <c:v>2024-2</c:v>
                </c:pt>
              </c:strCache>
            </c:strRef>
          </c:tx>
          <c:spPr>
            <a:ln w="25400" cap="rnd">
              <a:solidFill>
                <a:schemeClr val="accent2">
                  <a:lumMod val="60000"/>
                  <a:lumOff val="40000"/>
                  <a:alpha val="3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3859095486478511E-2"/>
                  <c:y val="2.55549081744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2A-48DB-8B9C-2230B5249839}"/>
                </c:ext>
              </c:extLst>
            </c:dLbl>
            <c:dLbl>
              <c:idx val="2"/>
              <c:layout>
                <c:manualLayout>
                  <c:x val="-2.083236595110665E-2"/>
                  <c:y val="-3.975207938253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92A-48DB-8B9C-2230B5249839}"/>
                </c:ext>
              </c:extLst>
            </c:dLbl>
            <c:spPr>
              <a:noFill/>
              <a:ln>
                <a:solidFill>
                  <a:sysClr val="window" lastClr="FFFFFF">
                    <a:lumMod val="85000"/>
                    <a:alpha val="62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(2)'!$A$3:$A$7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(2)'!$C$3:$C$7</c:f>
              <c:numCache>
                <c:formatCode>0%</c:formatCode>
                <c:ptCount val="5"/>
                <c:pt idx="0">
                  <c:v>0.5</c:v>
                </c:pt>
                <c:pt idx="1">
                  <c:v>0.47</c:v>
                </c:pt>
                <c:pt idx="2">
                  <c:v>0.43</c:v>
                </c:pt>
                <c:pt idx="3">
                  <c:v>0.48</c:v>
                </c:pt>
                <c:pt idx="4">
                  <c:v>0.44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292A-48DB-8B9C-2230B5249839}"/>
            </c:ext>
          </c:extLst>
        </c:ser>
        <c:ser>
          <c:idx val="8"/>
          <c:order val="8"/>
          <c:tx>
            <c:strRef>
              <c:f>'Hoja1 (2)'!$B$1</c:f>
              <c:strCache>
                <c:ptCount val="1"/>
                <c:pt idx="0">
                  <c:v>2025-2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8831590751588128E-2"/>
                  <c:y val="2.3962589224190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92A-48DB-8B9C-2230B5249839}"/>
                </c:ext>
              </c:extLst>
            </c:dLbl>
            <c:dLbl>
              <c:idx val="2"/>
              <c:layout>
                <c:manualLayout>
                  <c:x val="2.6357927049622167E-2"/>
                  <c:y val="4.08654953292424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92A-48DB-8B9C-2230B524983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'Hoja1 (2)'!$B$3:$B$7</c:f>
              <c:numCache>
                <c:formatCode>0%</c:formatCode>
                <c:ptCount val="5"/>
                <c:pt idx="0">
                  <c:v>0.51</c:v>
                </c:pt>
                <c:pt idx="1">
                  <c:v>0.5</c:v>
                </c:pt>
                <c:pt idx="2">
                  <c:v>0.41</c:v>
                </c:pt>
                <c:pt idx="3">
                  <c:v>0.49</c:v>
                </c:pt>
                <c:pt idx="4">
                  <c:v>0.47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292A-48DB-8B9C-2230B5249839}"/>
            </c:ext>
          </c:extLst>
        </c:ser>
        <c:ser>
          <c:idx val="9"/>
          <c:order val="9"/>
          <c:tx>
            <c:strRef>
              <c:f>'Hoja1 (2)'!$J$1</c:f>
              <c:strCache>
                <c:ptCount val="1"/>
                <c:pt idx="0">
                  <c:v>2017-2</c:v>
                </c:pt>
              </c:strCache>
            </c:strRef>
          </c:tx>
          <c:spPr>
            <a:ln w="28575" cap="rnd">
              <a:solidFill>
                <a:srgbClr val="0070C0">
                  <a:alpha val="53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92A-48DB-8B9C-2230B5249839}"/>
              </c:ext>
            </c:extLst>
          </c:dPt>
          <c:dLbls>
            <c:dLbl>
              <c:idx val="0"/>
              <c:layout>
                <c:manualLayout>
                  <c:x val="-3.961555237961057E-2"/>
                  <c:y val="-3.407321089931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92A-48DB-8B9C-2230B5249839}"/>
                </c:ext>
              </c:extLst>
            </c:dLbl>
            <c:dLbl>
              <c:idx val="1"/>
              <c:layout>
                <c:manualLayout>
                  <c:x val="-4.885918126818637E-2"/>
                  <c:y val="1.70366054496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92A-48DB-8B9C-2230B52498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92A-48DB-8B9C-2230B5249839}"/>
                </c:ext>
              </c:extLst>
            </c:dLbl>
            <c:dLbl>
              <c:idx val="3"/>
              <c:layout>
                <c:manualLayout>
                  <c:x val="-2.3769331427766344E-2"/>
                  <c:y val="5.3949250590579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92A-48DB-8B9C-2230B5249839}"/>
                </c:ext>
              </c:extLst>
            </c:dLbl>
            <c:numFmt formatCode="0%" sourceLinked="0"/>
            <c:spPr>
              <a:solidFill>
                <a:sysClr val="window" lastClr="FFFFFF">
                  <a:lumMod val="95000"/>
                  <a:alpha val="48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'Hoja1 (2)'!$J$3:$J$7</c:f>
              <c:numCache>
                <c:formatCode>0.00%</c:formatCode>
                <c:ptCount val="5"/>
                <c:pt idx="0">
                  <c:v>0.53439999999999999</c:v>
                </c:pt>
                <c:pt idx="1">
                  <c:v>0.5272</c:v>
                </c:pt>
                <c:pt idx="2">
                  <c:v>0.50280000000000002</c:v>
                </c:pt>
                <c:pt idx="3">
                  <c:v>0.55320000000000003</c:v>
                </c:pt>
                <c:pt idx="4">
                  <c:v>0.46400000000000002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2-292A-48DB-8B9C-2230B5249839}"/>
            </c:ext>
          </c:extLst>
        </c:ser>
        <c:ser>
          <c:idx val="10"/>
          <c:order val="10"/>
          <c:tx>
            <c:strRef>
              <c:f>'Hoja1 (2)'!$K$1</c:f>
              <c:strCache>
                <c:ptCount val="1"/>
                <c:pt idx="0">
                  <c:v>2016-2</c:v>
                </c:pt>
              </c:strCache>
            </c:strRef>
          </c:tx>
          <c:spPr>
            <a:ln w="28575" cap="rnd">
              <a:solidFill>
                <a:srgbClr val="AB2F9C">
                  <a:alpha val="57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461773331454828E-2"/>
                  <c:y val="2.271547393287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92A-48DB-8B9C-2230B5249839}"/>
                </c:ext>
              </c:extLst>
            </c:dLbl>
            <c:dLbl>
              <c:idx val="1"/>
              <c:layout>
                <c:manualLayout>
                  <c:x val="-1.84872577771516E-2"/>
                  <c:y val="-3.407321089931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92A-48DB-8B9C-2230B5249839}"/>
                </c:ext>
              </c:extLst>
            </c:dLbl>
            <c:dLbl>
              <c:idx val="2"/>
              <c:layout>
                <c:manualLayout>
                  <c:x val="-2.3769331427766344E-2"/>
                  <c:y val="-5.1109816348970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92A-48DB-8B9C-2230B5249839}"/>
                </c:ext>
              </c:extLst>
            </c:dLbl>
            <c:spPr>
              <a:solidFill>
                <a:sysClr val="window" lastClr="FFFFFF">
                  <a:alpha val="43000"/>
                </a:sys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'Hoja1 (2)'!$K$3:$K$7</c:f>
              <c:numCache>
                <c:formatCode>0%</c:formatCode>
                <c:ptCount val="5"/>
                <c:pt idx="0">
                  <c:v>0.52769999999999995</c:v>
                </c:pt>
                <c:pt idx="1">
                  <c:v>0.5333</c:v>
                </c:pt>
                <c:pt idx="2">
                  <c:v>0.50329999999999997</c:v>
                </c:pt>
                <c:pt idx="3">
                  <c:v>0.5655</c:v>
                </c:pt>
                <c:pt idx="4">
                  <c:v>0.49880000000000002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6-292A-48DB-8B9C-2230B5249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906000"/>
        <c:axId val="1578906960"/>
      </c:lineChart>
      <c:catAx>
        <c:axId val="15789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C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960"/>
        <c:crosses val="autoZero"/>
        <c:auto val="1"/>
        <c:lblAlgn val="ctr"/>
        <c:lblOffset val="100"/>
        <c:noMultiLvlLbl val="0"/>
      </c:catAx>
      <c:valAx>
        <c:axId val="1578906960"/>
        <c:scaling>
          <c:orientation val="minMax"/>
          <c:min val="0.39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numFmt formatCode="0%" sourceLinked="0"/>
        <c:majorTickMark val="none"/>
        <c:minorTickMark val="out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83814523184598E-2"/>
          <c:y val="3.8287309152204248E-2"/>
          <c:w val="0.89170503858195305"/>
          <c:h val="0.7928598275815727"/>
        </c:manualLayout>
      </c:layout>
      <c:lineChart>
        <c:grouping val="standard"/>
        <c:varyColors val="0"/>
        <c:ser>
          <c:idx val="1"/>
          <c:order val="0"/>
          <c:tx>
            <c:strRef>
              <c:f>'Hoja1 (4)'!$L$3</c:f>
              <c:strCache>
                <c:ptCount val="1"/>
                <c:pt idx="0">
                  <c:v>Promedio téorico</c:v>
                </c:pt>
              </c:strCache>
            </c:strRef>
          </c:tx>
          <c:spPr>
            <a:ln w="25400" cap="rnd">
              <a:solidFill>
                <a:schemeClr val="accent2">
                  <a:alpha val="36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'Hoja1 (4)'!$A$3:$A$7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(4)'!$J$3:$J$7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2F-401F-B6BD-8FA9EE3493F8}"/>
            </c:ext>
          </c:extLst>
        </c:ser>
        <c:ser>
          <c:idx val="3"/>
          <c:order val="5"/>
          <c:tx>
            <c:strRef>
              <c:f>'Hoja1 (4)'!$E$1</c:f>
              <c:strCache>
                <c:ptCount val="1"/>
                <c:pt idx="0">
                  <c:v>COLOMBIA</c:v>
                </c:pt>
              </c:strCache>
            </c:strRef>
          </c:tx>
          <c:spPr>
            <a:ln w="25400" cap="rnd">
              <a:solidFill>
                <a:schemeClr val="accent4">
                  <a:alpha val="3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4">
                    <a:alpha val="38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2F-401F-B6BD-8FA9EE3493F8}"/>
              </c:ext>
            </c:extLst>
          </c:dPt>
          <c:dLbls>
            <c:dLbl>
              <c:idx val="0"/>
              <c:layout>
                <c:manualLayout>
                  <c:x val="-6.5702077230413297E-2"/>
                  <c:y val="5.6788684832189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2F-401F-B6BD-8FA9EE3493F8}"/>
                </c:ext>
              </c:extLst>
            </c:dLbl>
            <c:dLbl>
              <c:idx val="1"/>
              <c:layout>
                <c:manualLayout>
                  <c:x val="-4.8074690656399965E-2"/>
                  <c:y val="-2.55549081744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2F-401F-B6BD-8FA9EE3493F8}"/>
                </c:ext>
              </c:extLst>
            </c:dLbl>
            <c:dLbl>
              <c:idx val="2"/>
              <c:layout>
                <c:manualLayout>
                  <c:x val="3.2049793770933311E-3"/>
                  <c:y val="1.419717120804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2F-401F-B6BD-8FA9EE3493F8}"/>
                </c:ext>
              </c:extLst>
            </c:dLbl>
            <c:dLbl>
              <c:idx val="3"/>
              <c:layout>
                <c:manualLayout>
                  <c:x val="-2.4037345328199983E-2"/>
                  <c:y val="-5.3949250590579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2F-401F-B6BD-8FA9EE3493F8}"/>
                </c:ext>
              </c:extLst>
            </c:dLbl>
            <c:spPr>
              <a:solidFill>
                <a:sysClr val="window" lastClr="FFFFFF">
                  <a:lumMod val="85000"/>
                  <a:alpha val="20000"/>
                </a:sys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(4)'!$A$3:$A$7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(4)'!$E$3:$E$7</c:f>
              <c:numCache>
                <c:formatCode>0%</c:formatCode>
                <c:ptCount val="5"/>
                <c:pt idx="0">
                  <c:v>0.51060000000000005</c:v>
                </c:pt>
                <c:pt idx="1">
                  <c:v>0.52639999999999998</c:v>
                </c:pt>
                <c:pt idx="2">
                  <c:v>0.46700000000000003</c:v>
                </c:pt>
                <c:pt idx="3">
                  <c:v>0.49399999999999999</c:v>
                </c:pt>
                <c:pt idx="4">
                  <c:v>0.51119999999999999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32F-401F-B6BD-8FA9EE3493F8}"/>
            </c:ext>
          </c:extLst>
        </c:ser>
        <c:ser>
          <c:idx val="2"/>
          <c:order val="6"/>
          <c:tx>
            <c:strRef>
              <c:f>'Hoja1 (4)'!$D$1</c:f>
              <c:strCache>
                <c:ptCount val="1"/>
                <c:pt idx="0">
                  <c:v>DEPARTAMENTO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  <a:alpha val="3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0174966637931266E-2"/>
                  <c:y val="-6.1220438024093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2F-401F-B6BD-8FA9EE3493F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(4)'!$A$3:$A$7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(4)'!$D$3:$D$7</c:f>
              <c:numCache>
                <c:formatCode>0%</c:formatCode>
                <c:ptCount val="5"/>
                <c:pt idx="0">
                  <c:v>0.55830000000000002</c:v>
                </c:pt>
                <c:pt idx="1">
                  <c:v>0.55859999999999999</c:v>
                </c:pt>
                <c:pt idx="2">
                  <c:v>0.49609999999999999</c:v>
                </c:pt>
                <c:pt idx="3">
                  <c:v>0.53129999999999999</c:v>
                </c:pt>
                <c:pt idx="4">
                  <c:v>0.53590000000000004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632F-401F-B6BD-8FA9EE3493F8}"/>
            </c:ext>
          </c:extLst>
        </c:ser>
        <c:ser>
          <c:idx val="0"/>
          <c:order val="7"/>
          <c:tx>
            <c:strRef>
              <c:f>'Hoja1 (4)'!$C$1</c:f>
              <c:strCache>
                <c:ptCount val="1"/>
                <c:pt idx="0">
                  <c:v>MUNICIPIO</c:v>
                </c:pt>
              </c:strCache>
            </c:strRef>
          </c:tx>
          <c:spPr>
            <a:ln w="25400" cap="rnd">
              <a:solidFill>
                <a:srgbClr val="FFC000">
                  <a:alpha val="34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2F-401F-B6BD-8FA9EE3493F8}"/>
                </c:ext>
              </c:extLst>
            </c:dLbl>
            <c:dLbl>
              <c:idx val="1"/>
              <c:layout>
                <c:manualLayout>
                  <c:x val="-1.6024896885466656E-3"/>
                  <c:y val="3.407321089931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2F-401F-B6BD-8FA9EE3493F8}"/>
                </c:ext>
              </c:extLst>
            </c:dLbl>
            <c:dLbl>
              <c:idx val="2"/>
              <c:layout>
                <c:manualLayout>
                  <c:x val="-2.7242324705293256E-2"/>
                  <c:y val="-5.110981634897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2F-401F-B6BD-8FA9EE3493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2F-401F-B6BD-8FA9EE3493F8}"/>
                </c:ext>
              </c:extLst>
            </c:dLbl>
            <c:spPr>
              <a:noFill/>
              <a:ln>
                <a:solidFill>
                  <a:sysClr val="window" lastClr="FFFFFF">
                    <a:lumMod val="85000"/>
                    <a:alpha val="2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'Hoja1 (4)'!$A$3:$A$7</c:f>
              <c:strCache>
                <c:ptCount val="5"/>
                <c:pt idx="0">
                  <c:v>MAT</c:v>
                </c:pt>
                <c:pt idx="1">
                  <c:v>LEC</c:v>
                </c:pt>
                <c:pt idx="2">
                  <c:v>CIS</c:v>
                </c:pt>
                <c:pt idx="3">
                  <c:v>CIN</c:v>
                </c:pt>
                <c:pt idx="4">
                  <c:v>ING</c:v>
                </c:pt>
              </c:strCache>
            </c:strRef>
          </c:cat>
          <c:val>
            <c:numRef>
              <c:f>'Hoja1 (4)'!$C$3:$C$7</c:f>
              <c:numCache>
                <c:formatCode>0%</c:formatCode>
                <c:ptCount val="5"/>
                <c:pt idx="0">
                  <c:v>0.50790000000000002</c:v>
                </c:pt>
                <c:pt idx="1">
                  <c:v>0.51470000000000005</c:v>
                </c:pt>
                <c:pt idx="2">
                  <c:v>0.43120000000000003</c:v>
                </c:pt>
                <c:pt idx="3">
                  <c:v>0.48720000000000002</c:v>
                </c:pt>
                <c:pt idx="4">
                  <c:v>0.47989999999999999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632F-401F-B6BD-8FA9EE3493F8}"/>
            </c:ext>
          </c:extLst>
        </c:ser>
        <c:ser>
          <c:idx val="8"/>
          <c:order val="8"/>
          <c:tx>
            <c:strRef>
              <c:f>'Hoja1 (4)'!$B$1</c:f>
              <c:strCache>
                <c:ptCount val="1"/>
                <c:pt idx="0">
                  <c:v>COLEGIO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3766557377711112E-2"/>
                  <c:y val="5.235693164028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2F-401F-B6BD-8FA9EE3493F8}"/>
                </c:ext>
              </c:extLst>
            </c:dLbl>
            <c:dLbl>
              <c:idx val="2"/>
              <c:layout>
                <c:manualLayout>
                  <c:x val="2.6357927049622167E-2"/>
                  <c:y val="4.08654953292424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2F-401F-B6BD-8FA9EE3493F8}"/>
                </c:ext>
              </c:extLst>
            </c:dLbl>
            <c:dLbl>
              <c:idx val="3"/>
              <c:layout>
                <c:manualLayout>
                  <c:x val="-2.0114273918231135E-2"/>
                  <c:y val="7.5072405573161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2F-401F-B6BD-8FA9EE3493F8}"/>
                </c:ext>
              </c:extLst>
            </c:dLbl>
            <c:dLbl>
              <c:idx val="4"/>
              <c:layout>
                <c:manualLayout>
                  <c:x val="-2.6524232672417915E-2"/>
                  <c:y val="5.519636588189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2F-401F-B6BD-8FA9EE3493F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'Hoja1 (4)'!$B$3:$B$7</c:f>
              <c:numCache>
                <c:formatCode>0%</c:formatCode>
                <c:ptCount val="5"/>
                <c:pt idx="0">
                  <c:v>0.51</c:v>
                </c:pt>
                <c:pt idx="1">
                  <c:v>0.5</c:v>
                </c:pt>
                <c:pt idx="2">
                  <c:v>0.41</c:v>
                </c:pt>
                <c:pt idx="3">
                  <c:v>0.49</c:v>
                </c:pt>
                <c:pt idx="4">
                  <c:v>0.47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632F-401F-B6BD-8FA9EE349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906000"/>
        <c:axId val="1578906960"/>
        <c:extLst>
          <c:ext xmlns:c15="http://schemas.microsoft.com/office/drawing/2012/chart" uri="{02D57815-91ED-43cb-92C2-25804820EDAC}">
            <c15:filteredLineSeries>
              <c15:ser>
                <c:idx val="7"/>
                <c:order val="1"/>
                <c:tx>
                  <c:strRef>
                    <c:extLst>
                      <c:ext uri="{02D57815-91ED-43cb-92C2-25804820EDAC}">
                        <c15:formulaRef>
                          <c15:sqref>'Hoja1 (4)'!$I$1</c15:sqref>
                        </c15:formulaRef>
                      </c:ext>
                    </c:extLst>
                    <c:strCache>
                      <c:ptCount val="1"/>
                      <c:pt idx="0">
                        <c:v>2018-2</c:v>
                      </c:pt>
                    </c:strCache>
                  </c:strRef>
                </c:tx>
                <c:spPr>
                  <a:ln w="22225" cap="rnd">
                    <a:solidFill>
                      <a:schemeClr val="accent2">
                        <a:lumMod val="60000"/>
                        <a:alpha val="21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632F-401F-B6BD-8FA9EE3493F8}"/>
                      </c:ext>
                    </c:extLst>
                  </c:dLbl>
                  <c:dLbl>
                    <c:idx val="2"/>
                    <c:layout>
                      <c:manualLayout>
                        <c:x val="5.9949517789402065E-2"/>
                        <c:y val="-1.011062167512311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632F-401F-B6BD-8FA9EE3493F8}"/>
                      </c:ext>
                    </c:extLst>
                  </c:dLbl>
                  <c:dLbl>
                    <c:idx val="3"/>
                    <c:layout>
                      <c:manualLayout>
                        <c:x val="-6.8249657294331287E-2"/>
                        <c:y val="-2.714722712477994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632F-401F-B6BD-8FA9EE3493F8}"/>
                      </c:ext>
                    </c:extLst>
                  </c:dLbl>
                  <c:dLbl>
                    <c:idx val="4"/>
                    <c:layout>
                      <c:manualLayout>
                        <c:x val="-2.5475800639178877E-3"/>
                        <c:y val="1.828372074097150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632F-401F-B6BD-8FA9EE3493F8}"/>
                      </c:ext>
                    </c:extLst>
                  </c:dLbl>
                  <c:spPr>
                    <a:solidFill>
                      <a:sysClr val="window" lastClr="FFFFFF">
                        <a:lumMod val="85000"/>
                        <a:alpha val="20000"/>
                      </a:sysClr>
                    </a:solidFill>
                    <a:ln>
                      <a:solidFill>
                        <a:sysClr val="window" lastClr="FFFFFF">
                          <a:lumMod val="9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'Hoja1 (4)'!$A$3:$A$7</c15:sqref>
                        </c15:formulaRef>
                      </c:ext>
                    </c:extLst>
                    <c:strCache>
                      <c:ptCount val="5"/>
                      <c:pt idx="0">
                        <c:v>MAT</c:v>
                      </c:pt>
                      <c:pt idx="1">
                        <c:v>LEC</c:v>
                      </c:pt>
                      <c:pt idx="2">
                        <c:v>CIS</c:v>
                      </c:pt>
                      <c:pt idx="3">
                        <c:v>CIN</c:v>
                      </c:pt>
                      <c:pt idx="4">
                        <c:v>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'Hoja1 (4)'!$I$3:$I$7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0.51060000000000005</c:v>
                      </c:pt>
                      <c:pt idx="1">
                        <c:v>0.52639999999999998</c:v>
                      </c:pt>
                      <c:pt idx="2">
                        <c:v>0.46700000000000003</c:v>
                      </c:pt>
                      <c:pt idx="3">
                        <c:v>0.49399999999999999</c:v>
                      </c:pt>
                      <c:pt idx="4">
                        <c:v>0.51119999999999999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632F-401F-B6BD-8FA9EE3493F8}"/>
                  </c:ext>
                </c:extLst>
              </c15:ser>
            </c15:filteredLineSeries>
            <c15:filteredLine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(4)'!$H$1</c15:sqref>
                        </c15:formulaRef>
                      </c:ext>
                    </c:extLst>
                    <c:strCache>
                      <c:ptCount val="1"/>
                      <c:pt idx="0">
                        <c:v>2019-2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60000"/>
                        <a:alpha val="3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632F-401F-B6BD-8FA9EE3493F8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632F-401F-B6BD-8FA9EE3493F8}"/>
                      </c:ext>
                    </c:extLst>
                  </c:dLbl>
                  <c:spPr>
                    <a:solidFill>
                      <a:sysClr val="window" lastClr="FFFFFF">
                        <a:lumMod val="85000"/>
                        <a:alpha val="20000"/>
                      </a:sysClr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(4)'!$A$3:$A$7</c15:sqref>
                        </c15:formulaRef>
                      </c:ext>
                    </c:extLst>
                    <c:strCache>
                      <c:ptCount val="5"/>
                      <c:pt idx="0">
                        <c:v>MAT</c:v>
                      </c:pt>
                      <c:pt idx="1">
                        <c:v>LEC</c:v>
                      </c:pt>
                      <c:pt idx="2">
                        <c:v>CIS</c:v>
                      </c:pt>
                      <c:pt idx="3">
                        <c:v>CIN</c:v>
                      </c:pt>
                      <c:pt idx="4">
                        <c:v>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(4)'!$H$3:$H$7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0.51060000000000005</c:v>
                      </c:pt>
                      <c:pt idx="1">
                        <c:v>0.52639999999999998</c:v>
                      </c:pt>
                      <c:pt idx="2">
                        <c:v>0.46700000000000003</c:v>
                      </c:pt>
                      <c:pt idx="3">
                        <c:v>0.49399999999999999</c:v>
                      </c:pt>
                      <c:pt idx="4">
                        <c:v>0.51119999999999999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32F-401F-B6BD-8FA9EE3493F8}"/>
                  </c:ext>
                </c:extLst>
              </c15:ser>
            </c15:filteredLineSeries>
            <c15:filteredLine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(4)'!$G$1</c15:sqref>
                        </c15:formulaRef>
                      </c:ext>
                    </c:extLst>
                    <c:strCache>
                      <c:ptCount val="1"/>
                      <c:pt idx="0">
                        <c:v>2020-2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alpha val="3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632F-401F-B6BD-8FA9EE3493F8}"/>
                      </c:ext>
                    </c:extLst>
                  </c:dLbl>
                  <c:dLbl>
                    <c:idx val="3"/>
                    <c:layout>
                      <c:manualLayout>
                        <c:x val="-1.9229876262559988E-2"/>
                        <c:y val="5.678868483218943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632F-401F-B6BD-8FA9EE3493F8}"/>
                      </c:ext>
                    </c:extLst>
                  </c:dLbl>
                  <c:spPr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(4)'!$A$3:$A$7</c15:sqref>
                        </c15:formulaRef>
                      </c:ext>
                    </c:extLst>
                    <c:strCache>
                      <c:ptCount val="5"/>
                      <c:pt idx="0">
                        <c:v>MAT</c:v>
                      </c:pt>
                      <c:pt idx="1">
                        <c:v>LEC</c:v>
                      </c:pt>
                      <c:pt idx="2">
                        <c:v>CIS</c:v>
                      </c:pt>
                      <c:pt idx="3">
                        <c:v>CIN</c:v>
                      </c:pt>
                      <c:pt idx="4">
                        <c:v>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(4)'!$G$3:$G$7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0.51060000000000005</c:v>
                      </c:pt>
                      <c:pt idx="1">
                        <c:v>0.52639999999999998</c:v>
                      </c:pt>
                      <c:pt idx="2">
                        <c:v>0.46700000000000003</c:v>
                      </c:pt>
                      <c:pt idx="3">
                        <c:v>0.49399999999999999</c:v>
                      </c:pt>
                      <c:pt idx="4">
                        <c:v>0.51119999999999999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32F-401F-B6BD-8FA9EE3493F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(4)'!$F$1</c15:sqref>
                        </c15:formulaRef>
                      </c:ext>
                    </c:extLst>
                    <c:strCache>
                      <c:ptCount val="1"/>
                      <c:pt idx="0">
                        <c:v>2021-2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40000"/>
                        <a:lumOff val="60000"/>
                        <a:alpha val="39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5.9292118476226625E-2"/>
                        <c:y val="-5.6788684832189953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632F-401F-B6BD-8FA9EE3493F8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632F-401F-B6BD-8FA9EE3493F8}"/>
                      </c:ext>
                    </c:extLst>
                  </c:dLbl>
                  <c:dLbl>
                    <c:idx val="3"/>
                    <c:layout>
                      <c:manualLayout>
                        <c:x val="-2.2434855639653317E-2"/>
                        <c:y val="-4.259151362414207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632F-401F-B6BD-8FA9EE3493F8}"/>
                      </c:ext>
                    </c:extLst>
                  </c:dLbl>
                  <c:spPr>
                    <a:solidFill>
                      <a:sysClr val="window" lastClr="FFFFFF">
                        <a:lumMod val="85000"/>
                        <a:alpha val="20000"/>
                      </a:sysClr>
                    </a:solidFill>
                    <a:ln>
                      <a:solidFill>
                        <a:sysClr val="window" lastClr="FFFFFF">
                          <a:lumMod val="8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(4)'!$A$3:$A$7</c15:sqref>
                        </c15:formulaRef>
                      </c:ext>
                    </c:extLst>
                    <c:strCache>
                      <c:ptCount val="5"/>
                      <c:pt idx="0">
                        <c:v>MAT</c:v>
                      </c:pt>
                      <c:pt idx="1">
                        <c:v>LEC</c:v>
                      </c:pt>
                      <c:pt idx="2">
                        <c:v>CIS</c:v>
                      </c:pt>
                      <c:pt idx="3">
                        <c:v>CIN</c:v>
                      </c:pt>
                      <c:pt idx="4">
                        <c:v>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(4)'!$F$3:$F$7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0.51060000000000005</c:v>
                      </c:pt>
                      <c:pt idx="1">
                        <c:v>0.52639999999999998</c:v>
                      </c:pt>
                      <c:pt idx="2">
                        <c:v>0.46700000000000003</c:v>
                      </c:pt>
                      <c:pt idx="3">
                        <c:v>0.49399999999999999</c:v>
                      </c:pt>
                      <c:pt idx="4">
                        <c:v>0.51119999999999999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632F-401F-B6BD-8FA9EE3493F8}"/>
                  </c:ext>
                </c:extLst>
              </c15:ser>
            </c15:filteredLineSeries>
          </c:ext>
        </c:extLst>
      </c:lineChart>
      <c:catAx>
        <c:axId val="15789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C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960"/>
        <c:crosses val="autoZero"/>
        <c:auto val="1"/>
        <c:lblAlgn val="ctr"/>
        <c:lblOffset val="100"/>
        <c:noMultiLvlLbl val="0"/>
      </c:catAx>
      <c:valAx>
        <c:axId val="1578906960"/>
        <c:scaling>
          <c:orientation val="minMax"/>
          <c:min val="0.39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numFmt formatCode="0%" sourceLinked="0"/>
        <c:majorTickMark val="none"/>
        <c:minorTickMark val="out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8906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"/>
              <a:ea typeface="思源宋体"/>
              <a:cs typeface="思源宋体" panose="0202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宋体" panose="02020400000000000000" charset="-122"/>
              </a:rPr>
              <a:t>2025/12/4</a:t>
            </a:fld>
            <a:endParaRPr lang="zh-CN" altLang="en-US">
              <a:cs typeface="思源宋体" panose="0202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"/>
              <a:ea typeface="思源宋体"/>
              <a:cs typeface="思源宋体" panose="0202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宋体" panose="02020400000000000000" charset="-122"/>
              </a:rPr>
              <a:t>‹Nº›</a:t>
            </a:fld>
            <a:endParaRPr lang="zh-CN" altLang="en-US">
              <a:cs typeface="思源宋体" panose="0202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"/>
                <a:ea typeface="思源宋体"/>
                <a:cs typeface="思源宋体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"/>
                <a:ea typeface="思源宋体"/>
                <a:cs typeface="思源宋体" panose="0202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"/>
                <a:ea typeface="思源宋体"/>
                <a:cs typeface="思源宋体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"/>
                <a:ea typeface="思源宋体"/>
                <a:cs typeface="思源宋体" panose="0202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"/>
        <a:ea typeface="思源宋体"/>
        <a:cs typeface="思源宋体" panose="0202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"/>
        <a:ea typeface="思源宋体"/>
        <a:cs typeface="思源宋体" panose="0202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"/>
        <a:ea typeface="思源宋体"/>
        <a:cs typeface="思源宋体" panose="0202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"/>
        <a:ea typeface="思源宋体"/>
        <a:cs typeface="思源宋体" panose="0202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"/>
        <a:ea typeface="思源宋体"/>
        <a:cs typeface="思源宋体" panose="0202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0384790" y="6307455"/>
            <a:ext cx="1807210" cy="224155"/>
          </a:xfrm>
          <a:prstGeom prst="rect">
            <a:avLst/>
          </a:prstGeom>
          <a:gradFill>
            <a:gsLst>
              <a:gs pos="0">
                <a:srgbClr val="398DD6"/>
              </a:gs>
              <a:gs pos="100000">
                <a:srgbClr val="1B9C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宋体" panose="02020400000000000000" charset="-122"/>
            </a:endParaRPr>
          </a:p>
        </p:txBody>
      </p:sp>
    </p:spTree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11375390" y="5977363"/>
            <a:ext cx="579120" cy="326390"/>
            <a:chOff x="17152" y="9406"/>
            <a:chExt cx="912" cy="514"/>
          </a:xfrm>
          <a:solidFill>
            <a:srgbClr val="FF0000"/>
          </a:solidFill>
        </p:grpSpPr>
        <p:grpSp>
          <p:nvGrpSpPr>
            <p:cNvPr id="116" name="组合 115"/>
            <p:cNvGrpSpPr/>
            <p:nvPr/>
          </p:nvGrpSpPr>
          <p:grpSpPr>
            <a:xfrm flipV="1">
              <a:off x="17152" y="9406"/>
              <a:ext cx="912" cy="64"/>
              <a:chOff x="10553" y="9574"/>
              <a:chExt cx="1806" cy="126"/>
            </a:xfrm>
            <a:grpFill/>
          </p:grpSpPr>
          <p:sp>
            <p:nvSpPr>
              <p:cNvPr id="117" name="椭圆 116"/>
              <p:cNvSpPr/>
              <p:nvPr/>
            </p:nvSpPr>
            <p:spPr>
              <a:xfrm>
                <a:off x="1055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072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088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1105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122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1139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1156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189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206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172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1223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 flipV="1">
              <a:off x="17152" y="9556"/>
              <a:ext cx="912" cy="64"/>
              <a:chOff x="10553" y="9574"/>
              <a:chExt cx="1806" cy="126"/>
            </a:xfrm>
            <a:grpFill/>
          </p:grpSpPr>
          <p:sp>
            <p:nvSpPr>
              <p:cNvPr id="129" name="椭圆 128"/>
              <p:cNvSpPr/>
              <p:nvPr/>
            </p:nvSpPr>
            <p:spPr>
              <a:xfrm>
                <a:off x="1055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1072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1088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105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122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139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156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189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1206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1172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223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flipV="1">
              <a:off x="17152" y="9706"/>
              <a:ext cx="912" cy="64"/>
              <a:chOff x="10553" y="9574"/>
              <a:chExt cx="1806" cy="126"/>
            </a:xfrm>
            <a:grpFill/>
          </p:grpSpPr>
          <p:sp>
            <p:nvSpPr>
              <p:cNvPr id="141" name="椭圆 140"/>
              <p:cNvSpPr/>
              <p:nvPr/>
            </p:nvSpPr>
            <p:spPr>
              <a:xfrm>
                <a:off x="1055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072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088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105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122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139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156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189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1206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172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223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 flipV="1">
              <a:off x="17152" y="9856"/>
              <a:ext cx="912" cy="64"/>
              <a:chOff x="10553" y="9574"/>
              <a:chExt cx="1806" cy="12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1055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072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088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105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122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139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1561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1897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12065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1729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2233" y="9574"/>
                <a:ext cx="127" cy="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思源宋体" panose="02020400000000000000" charset="-122"/>
                </a:endParaRPr>
              </a:p>
            </p:txBody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D728EC4-8F96-73D4-8952-1A4D953D23F8}"/>
              </a:ext>
            </a:extLst>
          </p:cNvPr>
          <p:cNvGrpSpPr/>
          <p:nvPr/>
        </p:nvGrpSpPr>
        <p:grpSpPr>
          <a:xfrm>
            <a:off x="715993" y="4432408"/>
            <a:ext cx="4994694" cy="1697910"/>
            <a:chOff x="715993" y="4432408"/>
            <a:chExt cx="4994694" cy="1697910"/>
          </a:xfrm>
        </p:grpSpPr>
        <p:sp>
          <p:nvSpPr>
            <p:cNvPr id="106" name="矩形 105"/>
            <p:cNvSpPr/>
            <p:nvPr/>
          </p:nvSpPr>
          <p:spPr>
            <a:xfrm>
              <a:off x="813435" y="4432408"/>
              <a:ext cx="1629410" cy="356870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altLang="zh-CN" dirty="0">
                  <a:cs typeface="思源宋体" panose="02020400000000000000" charset="-122"/>
                </a:rPr>
                <a:t>TOLEDO</a:t>
              </a:r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2841625" y="4440663"/>
              <a:ext cx="2851785" cy="356870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altLang="zh-CN" dirty="0">
                  <a:cs typeface="思源宋体" panose="02020400000000000000" charset="-122"/>
                </a:rPr>
                <a:t>NORTE DE SANTANDER</a:t>
              </a:r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D921CCB-2736-7FB9-3BDD-72CD266C3A0B}"/>
                </a:ext>
              </a:extLst>
            </p:cNvPr>
            <p:cNvSpPr txBox="1"/>
            <p:nvPr/>
          </p:nvSpPr>
          <p:spPr>
            <a:xfrm>
              <a:off x="715993" y="5050318"/>
              <a:ext cx="4994694" cy="1080000"/>
            </a:xfrm>
            <a:prstGeom prst="rect">
              <a:avLst/>
            </a:prstGeom>
            <a:noFill/>
          </p:spPr>
          <p:txBody>
            <a:bodyPr wrap="square" numCol="2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Naturaleza: </a:t>
              </a:r>
              <a:r>
                <a:rPr lang="es-CO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OFICIAL</a:t>
              </a:r>
              <a:r>
                <a:rPr lang="es-C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 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Zona: </a:t>
              </a:r>
              <a:r>
                <a:rPr lang="es-CO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RURAL 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Calendario: </a:t>
              </a:r>
              <a:r>
                <a:rPr lang="es-CO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ya"/>
                  <a:ea typeface="Arya"/>
                  <a:cs typeface="思源宋体" panose="02020400000000000000" charset="-122"/>
                  <a:sym typeface="+mn-ea"/>
                </a:rPr>
                <a:t>A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/>
                  <a:ea typeface="思源宋体"/>
                  <a:cs typeface="思源宋体" panose="02020400000000000000" charset="-122"/>
                  <a:sym typeface="+mn-ea"/>
                </a:rPr>
                <a:t>Genero: </a:t>
              </a:r>
              <a:r>
                <a:rPr lang="en-US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/>
                  <a:ea typeface="思源宋体"/>
                  <a:cs typeface="思源宋体" panose="02020400000000000000" charset="-122"/>
                  <a:sym typeface="+mn-ea"/>
                </a:rPr>
                <a:t>MIXTO</a:t>
              </a:r>
              <a:r>
                <a:rPr lang="en-US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/>
                  <a:ea typeface="思源宋体"/>
                  <a:cs typeface="思源宋体" panose="02020400000000000000" charset="-122"/>
                  <a:sym typeface="+mn-ea"/>
                </a:rPr>
                <a:t> 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/>
                  <a:ea typeface="思源宋体"/>
                  <a:cs typeface="思源宋体" panose="02020400000000000000" charset="-122"/>
                  <a:sym typeface="+mn-ea"/>
                </a:rPr>
                <a:t>Caracter: </a:t>
              </a:r>
              <a:r>
                <a:rPr lang="en-US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/>
                  <a:ea typeface="思源宋体"/>
                  <a:cs typeface="思源宋体" panose="02020400000000000000" charset="-122"/>
                  <a:sym typeface="+mn-ea"/>
                </a:rPr>
                <a:t>TECNICO</a:t>
              </a:r>
            </a:p>
          </p:txBody>
        </p:sp>
      </p:grpSp>
      <p:pic>
        <p:nvPicPr>
          <p:cNvPr id="7" name="Imagen 2" descr="I">
            <a:extLst>
              <a:ext uri="{FF2B5EF4-FFF2-40B4-BE49-F238E27FC236}">
                <a16:creationId xmlns:a16="http://schemas.microsoft.com/office/drawing/2014/main" id="{42075394-A9F6-86AE-3D38-EF3DCFE7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" y="204031"/>
            <a:ext cx="9080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1B187B0-C41F-0D25-B03C-11692E6EBFFB}"/>
              </a:ext>
            </a:extLst>
          </p:cNvPr>
          <p:cNvGrpSpPr/>
          <p:nvPr/>
        </p:nvGrpSpPr>
        <p:grpSpPr>
          <a:xfrm>
            <a:off x="10515600" y="81133"/>
            <a:ext cx="1754038" cy="1194400"/>
            <a:chOff x="10130876" y="141517"/>
            <a:chExt cx="1754038" cy="11944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248CC0C-058A-73E5-0D44-8849EE8E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BE9D262-4079-1B59-A81C-E684BCDF011F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79426C1-83C5-B315-646A-3343E9A73114}"/>
              </a:ext>
            </a:extLst>
          </p:cNvPr>
          <p:cNvGrpSpPr/>
          <p:nvPr/>
        </p:nvGrpSpPr>
        <p:grpSpPr>
          <a:xfrm>
            <a:off x="-24130" y="1960353"/>
            <a:ext cx="12216130" cy="2057400"/>
            <a:chOff x="-24130" y="1960353"/>
            <a:chExt cx="12216130" cy="2057400"/>
          </a:xfrm>
        </p:grpSpPr>
        <p:sp>
          <p:nvSpPr>
            <p:cNvPr id="108" name="矩形 107"/>
            <p:cNvSpPr/>
            <p:nvPr/>
          </p:nvSpPr>
          <p:spPr>
            <a:xfrm>
              <a:off x="-24130" y="1960353"/>
              <a:ext cx="12216130" cy="2057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" panose="02020400000000000000" charset="-122"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BFDE1898-789B-8943-2C4B-30EC692D4DAF}"/>
                </a:ext>
              </a:extLst>
            </p:cNvPr>
            <p:cNvGrpSpPr/>
            <p:nvPr/>
          </p:nvGrpSpPr>
          <p:grpSpPr>
            <a:xfrm>
              <a:off x="618490" y="2151488"/>
              <a:ext cx="10940415" cy="1833591"/>
              <a:chOff x="618490" y="2151488"/>
              <a:chExt cx="10940415" cy="1833591"/>
            </a:xfrm>
          </p:grpSpPr>
          <p:sp>
            <p:nvSpPr>
              <p:cNvPr id="110" name="文本框 109"/>
              <p:cNvSpPr txBox="1"/>
              <p:nvPr/>
            </p:nvSpPr>
            <p:spPr>
              <a:xfrm>
                <a:off x="618490" y="2151488"/>
                <a:ext cx="10940415" cy="100076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normAutofit/>
              </a:bodyPr>
              <a:lstStyle/>
              <a:p>
                <a:pPr algn="ctr"/>
                <a:r>
                  <a:rPr lang="es-CO" altLang="en-US" sz="5900" dirty="0">
                    <a:solidFill>
                      <a:schemeClr val="bg1"/>
                    </a:solidFill>
                    <a:latin typeface="Arya"/>
                    <a:ea typeface="Arya"/>
                    <a:cs typeface="思源宋体 Heavy" panose="02020900000000000000" charset="-122"/>
                  </a:rPr>
                  <a:t>INSTITUCIÓN EDUCATIVA SAMORE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222DBBF-FA83-6A62-CA27-9ABB14ECA216}"/>
                  </a:ext>
                </a:extLst>
              </p:cNvPr>
              <p:cNvSpPr txBox="1"/>
              <p:nvPr/>
            </p:nvSpPr>
            <p:spPr>
              <a:xfrm>
                <a:off x="3062377" y="3431081"/>
                <a:ext cx="56848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  <a:tabLst>
                    <a:tab pos="2806065" algn="ctr"/>
                    <a:tab pos="5612130" algn="r"/>
                  </a:tabLst>
                </a:pPr>
                <a:r>
                  <a:rPr lang="es-MX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Decreto de creación </a:t>
                </a:r>
                <a:r>
                  <a:rPr lang="es-MX" sz="1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Nº</a:t>
                </a:r>
                <a:r>
                  <a:rPr lang="es-MX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017 del 3 de diciembre de 1973</a:t>
                </a:r>
                <a:endParaRPr lang="es-CO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  <a:tabLst>
                    <a:tab pos="2806065" algn="ctr"/>
                    <a:tab pos="5612130" algn="r"/>
                  </a:tabLst>
                </a:pPr>
                <a:r>
                  <a:rPr lang="es-MX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Resolución de Legalización de Estudios N° 007583 del 17 de octubre de 2024</a:t>
                </a:r>
                <a:endParaRPr lang="es-CO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  <a:tabLst>
                    <a:tab pos="2806065" algn="ctr"/>
                    <a:tab pos="5612130" algn="r"/>
                  </a:tabLst>
                </a:pPr>
                <a:r>
                  <a:rPr lang="es-ES_tradnl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Toledo Norte de Santander</a:t>
                </a:r>
                <a:endParaRPr lang="es-CO" sz="1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F3C33D9-F89D-56AA-3219-29F5F67C344D}"/>
                  </a:ext>
                </a:extLst>
              </p:cNvPr>
              <p:cNvSpPr txBox="1"/>
              <p:nvPr/>
            </p:nvSpPr>
            <p:spPr>
              <a:xfrm>
                <a:off x="2234242" y="2993691"/>
                <a:ext cx="74445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altLang="en-US" sz="1800" dirty="0">
                    <a:solidFill>
                      <a:schemeClr val="bg1"/>
                    </a:solidFill>
                    <a:latin typeface="Arya"/>
                    <a:ea typeface="Arya"/>
                    <a:cs typeface="思源宋体 Heavy" panose="02020900000000000000" charset="-122"/>
                  </a:rPr>
                  <a:t>DANE: 254820000384-01                NIT 807008467-1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A7FD-8138-6229-A3AE-18613D40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ED897ED-22FB-9253-01A2-6458F2958383}"/>
              </a:ext>
            </a:extLst>
          </p:cNvPr>
          <p:cNvGrpSpPr/>
          <p:nvPr/>
        </p:nvGrpSpPr>
        <p:grpSpPr>
          <a:xfrm>
            <a:off x="-1" y="1387392"/>
            <a:ext cx="10954693" cy="493167"/>
            <a:chOff x="-38100" y="2795944"/>
            <a:chExt cx="6023610" cy="156802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BBD7975-B74F-7373-3162-FE0E55723033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7B7F318-9C05-FB3C-CBEF-F12A4F4D4C7A}"/>
                </a:ext>
              </a:extLst>
            </p:cNvPr>
            <p:cNvSpPr txBox="1"/>
            <p:nvPr/>
          </p:nvSpPr>
          <p:spPr>
            <a:xfrm>
              <a:off x="111257" y="2795944"/>
              <a:ext cx="5789624" cy="1432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COMPARATIVO POR MATERIA 2011-2 A 2025-2 (</a:t>
              </a:r>
              <a:r>
                <a:rPr lang="es-CO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C. NATURALES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)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4B8F5CFA-FE10-C88C-2CC8-52801B3B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CD9B322-5C65-37F9-9E68-F902C86DF6AA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93761CB-3064-CBE8-3A11-C79A829F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5594EEE-8837-6599-B724-591FE73CB3E5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527D14E2-5C29-0BFD-E434-FA4964F653D3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72ECD7-2798-0973-48A0-148F3A36A3A0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5CD1E5-ACBA-FACC-ED9B-316C515D664C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911A3206-E379-CD74-F7E2-872B16B1717E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CCE76-2EE2-3443-0D28-513DC2A4B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10" y="1947016"/>
            <a:ext cx="8181270" cy="47470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9BFF551-9033-56FB-727F-58AC847856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285" t="-956" r="37285" b="11602"/>
          <a:stretch>
            <a:fillRect/>
          </a:stretch>
        </p:blipFill>
        <p:spPr>
          <a:xfrm>
            <a:off x="9446368" y="2845299"/>
            <a:ext cx="1979317" cy="32346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CCE898-EAFE-B2DD-A41D-75762BCA1B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4569" b="10646"/>
          <a:stretch>
            <a:fillRect/>
          </a:stretch>
        </p:blipFill>
        <p:spPr>
          <a:xfrm>
            <a:off x="9446369" y="2362929"/>
            <a:ext cx="1979317" cy="32346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B902248-190B-899D-0243-246AAE24C8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569" t="4616" b="6030"/>
          <a:stretch>
            <a:fillRect/>
          </a:stretch>
        </p:blipFill>
        <p:spPr>
          <a:xfrm>
            <a:off x="9462415" y="3299612"/>
            <a:ext cx="1979317" cy="32346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1A11FC-B432-C812-F12A-FB3DE7B52A04}"/>
              </a:ext>
            </a:extLst>
          </p:cNvPr>
          <p:cNvSpPr txBox="1"/>
          <p:nvPr/>
        </p:nvSpPr>
        <p:spPr>
          <a:xfrm>
            <a:off x="9568967" y="4009439"/>
            <a:ext cx="2100951" cy="985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/>
              <a:t>Ligero ascenso, continuando por debajo de la media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1727860D-5DD3-F67C-D3E2-ED2EA323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Ligero descenso, ubicándose en 49, apenas por debajo de la media.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635949"/>
      </p:ext>
    </p:extLst>
  </p:cSld>
  <p:clrMapOvr>
    <a:masterClrMapping/>
  </p:clrMapOvr>
  <p:transition spd="med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900F3-4476-3706-C3BD-39D94EC7D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CDBB96D-C8A8-D0AB-5995-50CD7F4D3932}"/>
              </a:ext>
            </a:extLst>
          </p:cNvPr>
          <p:cNvGrpSpPr/>
          <p:nvPr/>
        </p:nvGrpSpPr>
        <p:grpSpPr>
          <a:xfrm>
            <a:off x="-1" y="1387392"/>
            <a:ext cx="10954693" cy="493167"/>
            <a:chOff x="-38100" y="2795944"/>
            <a:chExt cx="6023610" cy="156802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57CD37D-8EFB-A310-5BD6-18BCFA271831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3CC32C1-F01B-4687-51C1-78579C8E3656}"/>
                </a:ext>
              </a:extLst>
            </p:cNvPr>
            <p:cNvSpPr txBox="1"/>
            <p:nvPr/>
          </p:nvSpPr>
          <p:spPr>
            <a:xfrm>
              <a:off x="111257" y="2795944"/>
              <a:ext cx="5789624" cy="1432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COMPARATIVO POR MATERIA 2011-2 A 2025-2 (</a:t>
              </a:r>
              <a:r>
                <a:rPr lang="es-CO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INGLÉS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)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1B82AC0F-C5CB-4458-9DA9-F35DA9BE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8BDFEC0-38D5-72FD-345C-071A07DB2CCB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EE0393F-2D4F-B779-07E8-83A5C5F0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FBC5EC8-FB31-E970-9458-DD96ECD5C451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627EB0FB-7491-2E29-21D6-158C0A5F1C0C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B311-3D64-AB35-CE98-DBFC66C39128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F33517-4C59-ABDD-D7CC-054FF96D8249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D2559562-A486-B7B0-DDC9-4ADA057868BA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C1F530F-28AD-5B1B-7EF5-20D8A92E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7" y="2040393"/>
            <a:ext cx="8073274" cy="46743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D981B3-268F-787B-AEE9-591C4AC703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" r="75268" b="8421"/>
          <a:stretch>
            <a:fillRect/>
          </a:stretch>
        </p:blipFill>
        <p:spPr>
          <a:xfrm>
            <a:off x="9286480" y="2240326"/>
            <a:ext cx="1805098" cy="257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D874EE6-52B8-8A96-90B0-A9B53D20CF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634" t="185" r="37634" b="8236"/>
          <a:stretch>
            <a:fillRect/>
          </a:stretch>
        </p:blipFill>
        <p:spPr>
          <a:xfrm>
            <a:off x="9286480" y="2717446"/>
            <a:ext cx="1805098" cy="2573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6785-F6A2-4C21-956C-172CAB8550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268" b="8422"/>
          <a:stretch>
            <a:fillRect/>
          </a:stretch>
        </p:blipFill>
        <p:spPr>
          <a:xfrm>
            <a:off x="9286480" y="3133244"/>
            <a:ext cx="1805098" cy="25733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C4A3540-EF23-22EB-02D0-E78A3EEFC4B1}"/>
              </a:ext>
            </a:extLst>
          </p:cNvPr>
          <p:cNvSpPr txBox="1"/>
          <p:nvPr/>
        </p:nvSpPr>
        <p:spPr>
          <a:xfrm>
            <a:off x="9286481" y="4009439"/>
            <a:ext cx="2383438" cy="1291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/>
              <a:t>Aumento considerable 3%, continuando por debajo de la media </a:t>
            </a:r>
            <a:r>
              <a:rPr lang="es-CO" sz="1200" dirty="0"/>
              <a:t>pero con una tendencia leve al ascenso</a:t>
            </a:r>
            <a:endParaRPr lang="es-E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596445"/>
      </p:ext>
    </p:extLst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8A86-2022-D933-B412-C122EA308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7E1A931-D9EC-4312-AEE1-FB7486B20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237671"/>
              </p:ext>
            </p:extLst>
          </p:nvPr>
        </p:nvGraphicFramePr>
        <p:xfrm>
          <a:off x="434012" y="2006200"/>
          <a:ext cx="11244958" cy="468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2AA4AD-CC66-382D-93BA-C53F88DE424E}"/>
              </a:ext>
            </a:extLst>
          </p:cNvPr>
          <p:cNvGrpSpPr/>
          <p:nvPr/>
        </p:nvGrpSpPr>
        <p:grpSpPr>
          <a:xfrm>
            <a:off x="0" y="1250525"/>
            <a:ext cx="10532854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FD62E48-3B89-9D61-C9FA-93359B33EFF2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A2A7475-3901-409B-3B8A-6E085262602D}"/>
                </a:ext>
              </a:extLst>
            </p:cNvPr>
            <p:cNvSpPr txBox="1"/>
            <p:nvPr/>
          </p:nvSpPr>
          <p:spPr>
            <a:xfrm>
              <a:off x="210107" y="2824731"/>
              <a:ext cx="5731331" cy="146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COMPARATIVA:  MI COLEGIO – MUNICIPIO – DEPARTAMENTO - NACIONAL   </a:t>
              </a:r>
              <a:endParaRPr lang="es" altLang="en-US" sz="2400" b="1" dirty="0">
                <a:solidFill>
                  <a:schemeClr val="bg1"/>
                </a:solidFill>
                <a:latin typeface="Arya"/>
                <a:ea typeface="Arya"/>
                <a:cs typeface="思源宋体" panose="02020400000000000000" charset="-122"/>
              </a:endParaRP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E81B1170-DAD7-571D-7DE6-90E172B4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7D0AC12-123F-E6E4-3AA8-B8887F0E156F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565FC3D-DA0B-8BB2-4843-AF1FCF136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A3C654A-8C6C-324A-B24C-768EDAADAD39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97B05C00-1D7D-06FF-0252-729EB6587E77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BEEECD-1CA6-26F3-CDBD-B1B87DE21415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486D3F-1AC9-84E1-1D9C-6C254C50B169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3C2E3C7C-AABD-4F82-1192-2CE02CADE528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614820"/>
      </p:ext>
    </p:extLst>
  </p:cSld>
  <p:clrMapOvr>
    <a:masterClrMapping/>
  </p:clrMapOvr>
  <p:transition spd="med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D42B7-0FAF-402E-4257-5C3B8751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86431F4-4E9D-152A-115B-549D276F1AD9}"/>
              </a:ext>
            </a:extLst>
          </p:cNvPr>
          <p:cNvGrpSpPr/>
          <p:nvPr/>
        </p:nvGrpSpPr>
        <p:grpSpPr>
          <a:xfrm>
            <a:off x="0" y="1249797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2E0D548-93DE-D7A8-485C-27C07E4ADCD3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081CB55-8019-240E-FD04-534B59159D7E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COMPARATIVA MUNICIPAL:  MI COLEGIO – MEJORES MUNICIPIO   </a:t>
              </a:r>
              <a:endParaRPr lang="es" altLang="en-US" sz="2400" b="1" dirty="0">
                <a:solidFill>
                  <a:schemeClr val="bg1"/>
                </a:solidFill>
                <a:latin typeface="Arya"/>
                <a:ea typeface="Arya"/>
                <a:cs typeface="思源宋体" panose="02020400000000000000" charset="-122"/>
              </a:endParaRP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0EBB9B0A-F196-5A25-7EE2-54E3950C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F1160AD-944C-3E04-C672-305EA48D9ED0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7BD20EF-EA02-3437-2D94-41BD1317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8DD4394-EA3D-7656-8A84-A357DF1F3ABB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E912A6AD-077E-90C7-9A72-6172A3011827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D242BB-B0D2-A308-8B55-D49CA86F474F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0891B1-1963-B38D-5014-67CCEFB18EB8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67E6C223-93D7-C05D-8B1D-5C5C5DB45BDA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63A0C2-91A7-35BE-6DA9-EC2EA8BE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1989734"/>
            <a:ext cx="9422701" cy="42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4B7EA09-4DD7-9E17-F360-500178DACF56}"/>
              </a:ext>
            </a:extLst>
          </p:cNvPr>
          <p:cNvSpPr/>
          <p:nvPr/>
        </p:nvSpPr>
        <p:spPr>
          <a:xfrm>
            <a:off x="5057638" y="5920190"/>
            <a:ext cx="1101621" cy="1637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167B194-5362-AE14-929E-377B29FDE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30500"/>
              </p:ext>
            </p:extLst>
          </p:nvPr>
        </p:nvGraphicFramePr>
        <p:xfrm>
          <a:off x="9404372" y="1989734"/>
          <a:ext cx="2663983" cy="22457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9127">
                  <a:extLst>
                    <a:ext uri="{9D8B030D-6E8A-4147-A177-3AD203B41FA5}">
                      <a16:colId xmlns:a16="http://schemas.microsoft.com/office/drawing/2014/main" val="927991069"/>
                    </a:ext>
                  </a:extLst>
                </a:gridCol>
                <a:gridCol w="1505729">
                  <a:extLst>
                    <a:ext uri="{9D8B030D-6E8A-4147-A177-3AD203B41FA5}">
                      <a16:colId xmlns:a16="http://schemas.microsoft.com/office/drawing/2014/main" val="756534064"/>
                    </a:ext>
                  </a:extLst>
                </a:gridCol>
                <a:gridCol w="579127">
                  <a:extLst>
                    <a:ext uri="{9D8B030D-6E8A-4147-A177-3AD203B41FA5}">
                      <a16:colId xmlns:a16="http://schemas.microsoft.com/office/drawing/2014/main" val="1993008872"/>
                    </a:ext>
                  </a:extLst>
                </a:gridCol>
              </a:tblGrid>
              <a:tr h="2645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effectLst/>
                        </a:rPr>
                        <a:t>RANK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effectLst/>
                        </a:rPr>
                        <a:t>COLEGIO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effectLst/>
                        </a:rPr>
                        <a:t>PROM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1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effectLst/>
                        </a:rPr>
                        <a:t>Col 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u="none" strike="noStrike" dirty="0">
                          <a:effectLst/>
                        </a:rPr>
                        <a:t>COL GUILLERMO COTE BAUTISTA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70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effectLst/>
                        </a:rPr>
                        <a:t>Col 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u="none" strike="noStrike" dirty="0">
                          <a:effectLst/>
                        </a:rPr>
                        <a:t>COL SAN BERNARDO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130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effectLst/>
                        </a:rPr>
                        <a:t>Col 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u="none" strike="noStrike" dirty="0">
                          <a:effectLst/>
                        </a:rPr>
                        <a:t>COL GIBRALTAR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18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effectLst/>
                        </a:rPr>
                        <a:t>Col 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u="none" strike="noStrike" dirty="0">
                          <a:effectLst/>
                        </a:rPr>
                        <a:t>CENT EDUC RUR SANTA BARBARA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216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effectLst/>
                        </a:rPr>
                        <a:t>Col 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u="none" strike="noStrike" dirty="0">
                          <a:effectLst/>
                        </a:rPr>
                        <a:t>I.E. SAMORE - SEDE PRINCIPAL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19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effectLst/>
                        </a:rPr>
                        <a:t>Col 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CENT EDUC RUR LA CAPILLA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1554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2192291"/>
      </p:ext>
    </p:extLst>
  </p:cSld>
  <p:clrMapOvr>
    <a:masterClrMapping/>
  </p:clrMapOvr>
  <p:transition spd="med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5F80-72DA-6B28-56E2-82DF7200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EE5A5D-2ABC-94BD-08D9-61930CE6885F}"/>
              </a:ext>
            </a:extLst>
          </p:cNvPr>
          <p:cNvGrpSpPr/>
          <p:nvPr/>
        </p:nvGrpSpPr>
        <p:grpSpPr>
          <a:xfrm>
            <a:off x="0" y="1249797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32C2785-D872-6D97-A6A5-3F7F8E1F7077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6CCD66B-ED53-FD11-63C1-6323E152C859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COMPARATIVA MUNICIPAL:  MI COLEGIO – MEJORES MUNICIPIO   </a:t>
              </a:r>
              <a:endParaRPr lang="es" altLang="en-US" sz="2400" b="1" dirty="0">
                <a:solidFill>
                  <a:schemeClr val="bg1"/>
                </a:solidFill>
                <a:latin typeface="Arya"/>
                <a:ea typeface="Arya"/>
                <a:cs typeface="思源宋体" panose="02020400000000000000" charset="-122"/>
              </a:endParaRP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CB888130-896B-6D99-6FE0-0E7C126F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732A884-2FEB-3958-5D2E-4FC4AB047619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E48AB75-A3B1-632C-B3CA-6608EFCAB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292221A-9F4F-DD6C-2B8E-E14C169B2C88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33E90C47-406F-5660-3939-A9AAE57E41AE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F280DC-C033-E9FD-1449-2908B0C4C2A0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4FE5CF-6371-E25F-11EE-8D1AFEB04430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9EFB24F8-8B5D-FE54-0A2A-77CF068B612A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AFC088-BD31-0187-2065-FCEDAB50E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6193"/>
              </p:ext>
            </p:extLst>
          </p:nvPr>
        </p:nvGraphicFramePr>
        <p:xfrm>
          <a:off x="642797" y="2032719"/>
          <a:ext cx="10729941" cy="3919041"/>
        </p:xfrm>
        <a:graphic>
          <a:graphicData uri="http://schemas.openxmlformats.org/drawingml/2006/table">
            <a:tbl>
              <a:tblPr/>
              <a:tblGrid>
                <a:gridCol w="946237">
                  <a:extLst>
                    <a:ext uri="{9D8B030D-6E8A-4147-A177-3AD203B41FA5}">
                      <a16:colId xmlns:a16="http://schemas.microsoft.com/office/drawing/2014/main" val="1081498369"/>
                    </a:ext>
                  </a:extLst>
                </a:gridCol>
                <a:gridCol w="2556831">
                  <a:extLst>
                    <a:ext uri="{9D8B030D-6E8A-4147-A177-3AD203B41FA5}">
                      <a16:colId xmlns:a16="http://schemas.microsoft.com/office/drawing/2014/main" val="1671645009"/>
                    </a:ext>
                  </a:extLst>
                </a:gridCol>
                <a:gridCol w="1097918">
                  <a:extLst>
                    <a:ext uri="{9D8B030D-6E8A-4147-A177-3AD203B41FA5}">
                      <a16:colId xmlns:a16="http://schemas.microsoft.com/office/drawing/2014/main" val="532066208"/>
                    </a:ext>
                  </a:extLst>
                </a:gridCol>
                <a:gridCol w="1212218">
                  <a:extLst>
                    <a:ext uri="{9D8B030D-6E8A-4147-A177-3AD203B41FA5}">
                      <a16:colId xmlns:a16="http://schemas.microsoft.com/office/drawing/2014/main" val="1877439576"/>
                    </a:ext>
                  </a:extLst>
                </a:gridCol>
                <a:gridCol w="696281">
                  <a:extLst>
                    <a:ext uri="{9D8B030D-6E8A-4147-A177-3AD203B41FA5}">
                      <a16:colId xmlns:a16="http://schemas.microsoft.com/office/drawing/2014/main" val="3011864759"/>
                    </a:ext>
                  </a:extLst>
                </a:gridCol>
                <a:gridCol w="667705">
                  <a:extLst>
                    <a:ext uri="{9D8B030D-6E8A-4147-A177-3AD203B41FA5}">
                      <a16:colId xmlns:a16="http://schemas.microsoft.com/office/drawing/2014/main" val="2677324097"/>
                    </a:ext>
                  </a:extLst>
                </a:gridCol>
                <a:gridCol w="667705">
                  <a:extLst>
                    <a:ext uri="{9D8B030D-6E8A-4147-A177-3AD203B41FA5}">
                      <a16:colId xmlns:a16="http://schemas.microsoft.com/office/drawing/2014/main" val="3065665945"/>
                    </a:ext>
                  </a:extLst>
                </a:gridCol>
                <a:gridCol w="667705">
                  <a:extLst>
                    <a:ext uri="{9D8B030D-6E8A-4147-A177-3AD203B41FA5}">
                      <a16:colId xmlns:a16="http://schemas.microsoft.com/office/drawing/2014/main" val="2263140338"/>
                    </a:ext>
                  </a:extLst>
                </a:gridCol>
                <a:gridCol w="667705">
                  <a:extLst>
                    <a:ext uri="{9D8B030D-6E8A-4147-A177-3AD203B41FA5}">
                      <a16:colId xmlns:a16="http://schemas.microsoft.com/office/drawing/2014/main" val="2934437325"/>
                    </a:ext>
                  </a:extLst>
                </a:gridCol>
                <a:gridCol w="667705">
                  <a:extLst>
                    <a:ext uri="{9D8B030D-6E8A-4147-A177-3AD203B41FA5}">
                      <a16:colId xmlns:a16="http://schemas.microsoft.com/office/drawing/2014/main" val="2460537169"/>
                    </a:ext>
                  </a:extLst>
                </a:gridCol>
                <a:gridCol w="881931">
                  <a:extLst>
                    <a:ext uri="{9D8B030D-6E8A-4147-A177-3AD203B41FA5}">
                      <a16:colId xmlns:a16="http://schemas.microsoft.com/office/drawing/2014/main" val="1293433816"/>
                    </a:ext>
                  </a:extLst>
                </a:gridCol>
              </a:tblGrid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PUESTO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COLEGIO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MUNICIPIO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DANE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PROM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MAT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LEC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CIS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CIN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ING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EST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36496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 GUILLERMO COTE BAUTISTA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154820000011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49,85%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27649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 SAN BERNARDO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254820000848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49,38%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17673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400" b="1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 GIBRALTAR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254820000856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48,08%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99579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 EDUC RUR SANTA BARBARA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254820000538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47,85%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02047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I.E. SAMORE - SEDE PRINCIPAL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254820000384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47,69%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14456"/>
                  </a:ext>
                </a:extLst>
              </a:tr>
              <a:tr h="5598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400" b="1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72709" marR="72709" marT="18177" marB="18177" anchor="ctr">
                    <a:lnL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 EDUC RUR LA CAPILLA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254820001003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45,15%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5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8678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5426028"/>
      </p:ext>
    </p:extLst>
  </p:cSld>
  <p:clrMapOvr>
    <a:masterClrMapping/>
  </p:clrMapOvr>
  <p:transition spd="med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D4BE942-4CFB-D683-E3D6-4CED746A0C7C}"/>
              </a:ext>
            </a:extLst>
          </p:cNvPr>
          <p:cNvGrpSpPr/>
          <p:nvPr/>
        </p:nvGrpSpPr>
        <p:grpSpPr>
          <a:xfrm>
            <a:off x="-9053" y="1396446"/>
            <a:ext cx="9506858" cy="484113"/>
            <a:chOff x="-38100" y="2824731"/>
            <a:chExt cx="6023610" cy="1539241"/>
          </a:xfrm>
        </p:grpSpPr>
        <p:sp>
          <p:nvSpPr>
            <p:cNvPr id="41" name="矩形 40"/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208" y="2824731"/>
              <a:ext cx="5761518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PUESTO SEG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Ú</a:t>
              </a:r>
              <a:r>
                <a:rPr lang="es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N </a:t>
              </a:r>
              <a:r>
                <a:rPr lang="es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PROMEDIO PONDERADO </a:t>
              </a:r>
              <a:r>
                <a:rPr lang="es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POR </a:t>
              </a:r>
              <a:r>
                <a:rPr lang="es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CENTROS EDUCATIVOS</a:t>
              </a:r>
            </a:p>
          </p:txBody>
        </p:sp>
      </p:grpSp>
      <p:sp>
        <p:nvSpPr>
          <p:cNvPr id="5" name="矩形 105">
            <a:extLst>
              <a:ext uri="{FF2B5EF4-FFF2-40B4-BE49-F238E27FC236}">
                <a16:creationId xmlns:a16="http://schemas.microsoft.com/office/drawing/2014/main" id="{71193553-1D90-3C20-51CD-A421925B45A2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07E5CD5A-3FD3-7735-A52F-C2279588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F0573D1-760F-39F3-0044-37A897E5925E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B2FF809-1BA0-B5E6-5C08-6D99714F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1BDA442-96E2-5817-5135-30EA21F2A17C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2AF22CCC-8D7D-4459-88F8-64126DD63259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7902C8-7AE0-9BA0-AED2-ED1F3810755C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5392BE-CCFC-5F8D-92B0-D37E5F72CA35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46B21C-47DA-6077-F4BE-22168BF1A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5" y="1987204"/>
            <a:ext cx="10339057" cy="4427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216130" cy="6871970"/>
            <a:chOff x="0" y="0"/>
            <a:chExt cx="19238" cy="10822"/>
          </a:xfrm>
        </p:grpSpPr>
        <p:sp>
          <p:nvSpPr>
            <p:cNvPr id="49" name="矩形 48"/>
            <p:cNvSpPr/>
            <p:nvPr/>
          </p:nvSpPr>
          <p:spPr>
            <a:xfrm>
              <a:off x="17622" y="0"/>
              <a:ext cx="1616" cy="108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" panose="02020400000000000000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3060"/>
              <a:ext cx="15599" cy="3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宋体" panose="02020400000000000000" charset="-122"/>
              </a:endParaRPr>
            </a:p>
          </p:txBody>
        </p:sp>
        <p:pic>
          <p:nvPicPr>
            <p:cNvPr id="2" name="图片 1" descr="预览图_千图网_编号33987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1" y="860"/>
              <a:ext cx="7590" cy="759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271" y="3660"/>
              <a:ext cx="8798" cy="16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l"/>
              <a:r>
                <a:rPr lang="es" altLang="en-US" sz="6000">
                  <a:solidFill>
                    <a:schemeClr val="bg1"/>
                  </a:solidFill>
                  <a:latin typeface="Arya"/>
                  <a:ea typeface="Arya"/>
                  <a:cs typeface="思源宋体 Heavy" panose="02020900000000000000" charset="-122"/>
                </a:rPr>
                <a:t>Gracias por ver y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67" y="5160"/>
              <a:ext cx="9404" cy="48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dist"/>
              <a:r>
                <a:rPr lang="es" altLang="en-US" sz="1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GRACIAS POR  ESCUCHAR</a:t>
              </a:r>
            </a:p>
          </p:txBody>
        </p:sp>
        <p:sp>
          <p:nvSpPr>
            <p:cNvPr id="51" name="TextBox 2"/>
            <p:cNvSpPr txBox="1"/>
            <p:nvPr/>
          </p:nvSpPr>
          <p:spPr>
            <a:xfrm>
              <a:off x="1412" y="7919"/>
              <a:ext cx="2540" cy="36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s" altLang="en-US" sz="9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  <a:sym typeface="+mn-lt"/>
                </a:rPr>
                <a:t>Presentado por: slidesdocs</a:t>
              </a: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17952" y="9386"/>
              <a:ext cx="912" cy="514"/>
              <a:chOff x="17152" y="9406"/>
              <a:chExt cx="912" cy="514"/>
            </a:xfrm>
          </p:grpSpPr>
          <p:grpSp>
            <p:nvGrpSpPr>
              <p:cNvPr id="66" name="组合 65"/>
              <p:cNvGrpSpPr/>
              <p:nvPr/>
            </p:nvGrpSpPr>
            <p:grpSpPr>
              <a:xfrm flipV="1">
                <a:off x="17152" y="9406"/>
                <a:ext cx="912" cy="64"/>
                <a:chOff x="10553" y="9574"/>
                <a:chExt cx="1806" cy="126"/>
              </a:xfrm>
              <a:solidFill>
                <a:schemeClr val="bg1"/>
              </a:solidFill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1055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072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088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1105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1122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39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156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1189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206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172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223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flipV="1">
                <a:off x="17152" y="9556"/>
                <a:ext cx="912" cy="64"/>
                <a:chOff x="10553" y="9574"/>
                <a:chExt cx="1806" cy="126"/>
              </a:xfrm>
              <a:solidFill>
                <a:schemeClr val="bg1"/>
              </a:solidFill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1055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072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088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105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122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139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156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189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206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172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223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 flipV="1">
                <a:off x="17152" y="9706"/>
                <a:ext cx="912" cy="64"/>
                <a:chOff x="10553" y="9574"/>
                <a:chExt cx="1806" cy="126"/>
              </a:xfrm>
              <a:solidFill>
                <a:schemeClr val="bg1"/>
              </a:solidFill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1055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1072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088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105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1122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139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156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189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1206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1172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223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 flipV="1">
                <a:off x="17152" y="9856"/>
                <a:ext cx="912" cy="64"/>
                <a:chOff x="10553" y="9574"/>
                <a:chExt cx="1806" cy="126"/>
              </a:xfrm>
              <a:solidFill>
                <a:schemeClr val="bg1"/>
              </a:solidFill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1055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072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1088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105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122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139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11561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11897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12065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1729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2233" y="9574"/>
                  <a:ext cx="127" cy="1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思源宋体" panose="02020400000000000000" charset="-122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E7F0D70-1F98-A0F8-C75A-984F6CDE3780}"/>
                  </a:ext>
                </a:extLst>
              </p:cNvPr>
              <p:cNvSpPr txBox="1"/>
              <p:nvPr/>
            </p:nvSpPr>
            <p:spPr>
              <a:xfrm>
                <a:off x="2621208" y="4914900"/>
                <a:ext cx="1020921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s-CO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s-CO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s-CO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es-CO" sz="3600" b="1" dirty="0">
                  <a:solidFill>
                    <a:srgbClr val="00B0F0"/>
                  </a:solidFill>
                  <a:latin typeface="Eras Bold ITC" panose="020B0907030504020204" pitchFamily="34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E7F0D70-1F98-A0F8-C75A-984F6CDE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08" y="4914900"/>
                <a:ext cx="1020921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6AC7A-D566-BC40-A9E6-232B14B5F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6CCA82B-092F-52FC-8956-E2632B6D9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938597"/>
              </p:ext>
            </p:extLst>
          </p:nvPr>
        </p:nvGraphicFramePr>
        <p:xfrm>
          <a:off x="314426" y="2283031"/>
          <a:ext cx="9506859" cy="43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66E1FB6D-1911-7B05-D594-99D38CE5C3BB}"/>
              </a:ext>
            </a:extLst>
          </p:cNvPr>
          <p:cNvGrpSpPr/>
          <p:nvPr/>
        </p:nvGrpSpPr>
        <p:grpSpPr>
          <a:xfrm>
            <a:off x="0" y="1396446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8BBEB16-2CA1-7BBA-33B4-9324E2E11A28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C5D424A-0890-084B-644D-F81682F55D83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I.E. SAMORE - SEDE PRINCIPAL  2025-2</a:t>
              </a:r>
            </a:p>
          </p:txBody>
        </p:sp>
      </p:grpSp>
      <p:sp>
        <p:nvSpPr>
          <p:cNvPr id="5" name="矩形 105">
            <a:extLst>
              <a:ext uri="{FF2B5EF4-FFF2-40B4-BE49-F238E27FC236}">
                <a16:creationId xmlns:a16="http://schemas.microsoft.com/office/drawing/2014/main" id="{6CA40663-8822-5FF8-6BF3-51097093CE20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3D16C382-71EC-6277-D742-F00EB714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DD13053-7343-B16E-31B8-00C9EFFEA3AA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F4BCFFD-1534-998F-86E4-24A777512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1E86575-3B47-7B7F-903D-7C2643975256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B4A51CEB-09D1-2301-A161-435ED6B19C67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702863-5162-D3E5-E98B-825557E5BF4B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28477-D296-15C7-A47A-5BD3899EF32F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EBB82E-5901-249B-84C8-8BC653AE0422}"/>
              </a:ext>
            </a:extLst>
          </p:cNvPr>
          <p:cNvSpPr txBox="1"/>
          <p:nvPr/>
        </p:nvSpPr>
        <p:spPr>
          <a:xfrm>
            <a:off x="9776623" y="2459504"/>
            <a:ext cx="2100951" cy="3021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Matemáticas y Lectura Crítica se sostienen sobre o en el promedio teórico nacional</a:t>
            </a:r>
          </a:p>
          <a:p>
            <a:pPr algn="just">
              <a:lnSpc>
                <a:spcPct val="150000"/>
              </a:lnSpc>
            </a:pPr>
            <a:br>
              <a:rPr lang="es-ES" sz="1200" dirty="0"/>
            </a:br>
            <a:r>
              <a:rPr lang="es-ES" sz="1200" dirty="0"/>
              <a:t>Se observa una caída drástica en Sociales y Ciudadanas, que rompe la tendencia del resto de materias.</a:t>
            </a:r>
            <a:endParaRPr lang="es-CO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644175"/>
      </p:ext>
    </p:extLst>
  </p:cSld>
  <p:clrMapOvr>
    <a:masterClrMapping/>
  </p:clrMapOvr>
  <p:transition spd="med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AAA0A-1A24-8A61-2D48-52B6D8BD4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05E84AD-F82F-7EC1-ED1B-35269209EBBC}"/>
              </a:ext>
            </a:extLst>
          </p:cNvPr>
          <p:cNvGrpSpPr/>
          <p:nvPr/>
        </p:nvGrpSpPr>
        <p:grpSpPr>
          <a:xfrm>
            <a:off x="0" y="1396446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32E8447-289F-9511-8D2B-D59A381967C5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D83FE7E-7ADF-B6D7-BC67-44F905F3D786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Promedios 2025 -2</a:t>
              </a:r>
              <a:endParaRPr lang="es" altLang="en-US" sz="2400" b="1" dirty="0">
                <a:solidFill>
                  <a:schemeClr val="bg1"/>
                </a:solidFill>
                <a:latin typeface="Arya"/>
                <a:ea typeface="Arya"/>
                <a:cs typeface="思源宋体" panose="02020400000000000000" charset="-122"/>
              </a:endParaRPr>
            </a:p>
          </p:txBody>
        </p:sp>
      </p:grpSp>
      <p:sp>
        <p:nvSpPr>
          <p:cNvPr id="5" name="矩形 105">
            <a:extLst>
              <a:ext uri="{FF2B5EF4-FFF2-40B4-BE49-F238E27FC236}">
                <a16:creationId xmlns:a16="http://schemas.microsoft.com/office/drawing/2014/main" id="{1F25FED0-6094-C958-9A58-47C868ABDF38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00B847F6-9352-300A-C9BC-11764128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A2D9DBC-884E-470A-9786-4D9303443276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AB0D321-A823-64B9-5430-A674AD8F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A3E8202-B1D5-8B55-E5AE-6801FECC30A3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330B94DA-DF38-807F-8847-B1C60852DA45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AB43B-F6BC-A3D1-B0E5-25771071253E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93595C-4027-4362-7DC8-93B92B523358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14" name="矩形 105">
            <a:extLst>
              <a:ext uri="{FF2B5EF4-FFF2-40B4-BE49-F238E27FC236}">
                <a16:creationId xmlns:a16="http://schemas.microsoft.com/office/drawing/2014/main" id="{BB4676CC-106C-42DF-4680-B1FBED5292CD}"/>
              </a:ext>
            </a:extLst>
          </p:cNvPr>
          <p:cNvSpPr/>
          <p:nvPr/>
        </p:nvSpPr>
        <p:spPr>
          <a:xfrm>
            <a:off x="10174514" y="5486400"/>
            <a:ext cx="2017486" cy="621898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Estudiantes evaluados: 22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2DA519A-7F0A-1AC3-E94F-2B52649A5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221" y="2087265"/>
            <a:ext cx="5163271" cy="465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230921"/>
      </p:ext>
    </p:extLst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2AF7-3485-80D1-3911-0D0A1D40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7ADDAE-A1C5-C553-8F2E-050662094893}"/>
              </a:ext>
            </a:extLst>
          </p:cNvPr>
          <p:cNvGrpSpPr/>
          <p:nvPr/>
        </p:nvGrpSpPr>
        <p:grpSpPr>
          <a:xfrm>
            <a:off x="0" y="1396446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36C14C-0D08-8FF5-BA18-5935DFA3C739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014F97-DA79-1815-B898-9ECAFE3F38BF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Promedio y desviación 2025 -2</a:t>
              </a:r>
              <a:endParaRPr lang="es" altLang="en-US" sz="2400" b="1" dirty="0">
                <a:solidFill>
                  <a:schemeClr val="bg1"/>
                </a:solidFill>
                <a:latin typeface="Arya"/>
                <a:ea typeface="Arya"/>
                <a:cs typeface="思源宋体" panose="02020400000000000000" charset="-122"/>
              </a:endParaRPr>
            </a:p>
          </p:txBody>
        </p:sp>
      </p:grpSp>
      <p:sp>
        <p:nvSpPr>
          <p:cNvPr id="5" name="矩形 105">
            <a:extLst>
              <a:ext uri="{FF2B5EF4-FFF2-40B4-BE49-F238E27FC236}">
                <a16:creationId xmlns:a16="http://schemas.microsoft.com/office/drawing/2014/main" id="{CBBD671F-6CC7-32A0-D637-924B3562BE89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F1CF1F9B-7F92-F3DC-0BF7-319EFE2F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3024E54-0D3A-5055-E3C2-CDF2B8302F54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6AE4EA2-15AE-7389-625A-39CA09A5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EBE630D-2951-AAF0-B615-BAE8F672DB6F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01DD6E36-F700-AD50-C0DF-67AF99AE9948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BE0CAF-464B-99AD-AC02-AD785BC48D50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5ED0F6-9103-D02C-9EEE-CD5FBFDD4536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01D30C2-FD87-679E-97E7-A44929455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408121"/>
              </p:ext>
            </p:extLst>
          </p:nvPr>
        </p:nvGraphicFramePr>
        <p:xfrm>
          <a:off x="669117" y="2173584"/>
          <a:ext cx="9266710" cy="44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C2855FD-D3D3-12B9-D39C-D6AF0673FCCB}"/>
              </a:ext>
            </a:extLst>
          </p:cNvPr>
          <p:cNvSpPr txBox="1"/>
          <p:nvPr/>
        </p:nvSpPr>
        <p:spPr>
          <a:xfrm>
            <a:off x="9776623" y="2459504"/>
            <a:ext cx="2100951" cy="2191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Barras </a:t>
            </a:r>
            <a:r>
              <a:rPr lang="es-ES" sz="1200"/>
              <a:t>verticales muy </a:t>
            </a:r>
            <a:r>
              <a:rPr lang="es-ES" sz="1200" dirty="0"/>
              <a:t>largas. Esto indica que hay mucha desigualdad: estudiantes excelentes y otros con notas muy bajas.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82094"/>
      </p:ext>
    </p:extLst>
  </p:cSld>
  <p:clrMapOvr>
    <a:masterClrMapping/>
  </p:clrMapOvr>
  <p:transition spd="med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9F012-0F23-FCD5-F89C-0AB25076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BAEF4F9-3D7C-415D-842A-D0FA6AEA2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146457"/>
              </p:ext>
            </p:extLst>
          </p:nvPr>
        </p:nvGraphicFramePr>
        <p:xfrm>
          <a:off x="0" y="2087265"/>
          <a:ext cx="9420045" cy="474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C946C9D-3A13-F154-1B7D-AEF92642B537}"/>
              </a:ext>
            </a:extLst>
          </p:cNvPr>
          <p:cNvGrpSpPr/>
          <p:nvPr/>
        </p:nvGrpSpPr>
        <p:grpSpPr>
          <a:xfrm>
            <a:off x="0" y="1396446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B460D80-9363-FED5-88FC-69BA7889CF14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5E5A990-9FFE-B2C3-1D7A-F4C63B6F3739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I.E. SAMORE - SEDE PRINCIPAL  2015-2 A 2025-2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DA73F969-5EEF-5E8F-7566-B5AB8D92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0488B47-8863-8461-7D93-8DBE1212D957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46298A7-64EC-89CD-F8F5-7A509A83F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6F41A09-179F-AFC1-D27E-2694E0162777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991F54A1-E77C-916C-F220-E0A3909F07A9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3D494F-B567-E138-6DFD-B30D344BBE00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2BA902-C4CC-747C-BA0C-62B60E38281F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AC41BFA0-E5D9-90B8-6696-03D408F6FF49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582174C5-B5C0-1EA0-210D-9472203BCD31}"/>
              </a:ext>
            </a:extLst>
          </p:cNvPr>
          <p:cNvSpPr/>
          <p:nvPr/>
        </p:nvSpPr>
        <p:spPr>
          <a:xfrm>
            <a:off x="8207333" y="6370280"/>
            <a:ext cx="878186" cy="217283"/>
          </a:xfrm>
          <a:prstGeom prst="left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CE72D9-0C10-6F69-0AF6-ADC7FADCE3ED}"/>
              </a:ext>
            </a:extLst>
          </p:cNvPr>
          <p:cNvSpPr txBox="1"/>
          <p:nvPr/>
        </p:nvSpPr>
        <p:spPr>
          <a:xfrm>
            <a:off x="9776623" y="2459504"/>
            <a:ext cx="2100951" cy="2473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Se aprecia una leve recuperación en 2025 respecto a 2024, acercándose a los niveles de 2023, aunque aún lejos de los picos de 2016 -2017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469866"/>
      </p:ext>
    </p:extLst>
  </p:cSld>
  <p:clrMapOvr>
    <a:masterClrMapping/>
  </p:clrMapOvr>
  <p:transition spd="med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8ACDE-7FF8-2495-7CC0-FC9FBB4A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82E862-626F-6CC9-EDCF-1070ED72028F}"/>
              </a:ext>
            </a:extLst>
          </p:cNvPr>
          <p:cNvGrpSpPr/>
          <p:nvPr/>
        </p:nvGrpSpPr>
        <p:grpSpPr>
          <a:xfrm>
            <a:off x="0" y="1396446"/>
            <a:ext cx="9506858" cy="484113"/>
            <a:chOff x="-38100" y="2824731"/>
            <a:chExt cx="6023610" cy="153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7B93122-7099-76E8-ED8F-1C2EE4988676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40D987-C495-C16B-3757-0E45D9929850}"/>
                </a:ext>
              </a:extLst>
            </p:cNvPr>
            <p:cNvSpPr txBox="1"/>
            <p:nvPr/>
          </p:nvSpPr>
          <p:spPr>
            <a:xfrm>
              <a:off x="434839" y="2824731"/>
              <a:ext cx="5208270" cy="94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I.E. SAMORE - SEDE PRINCIPAL  2016-2 A 2025-2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E509B25A-11C6-7C3D-40AB-4919C112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35ECE3A-3F19-38BD-2E0A-1F45AC7EAA92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81BCFB0-60F0-67A6-2850-6CEBAD69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8699DE5-B946-E12C-9DD7-D113F3DF58D8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23EF4BD5-4323-2BE6-F1FB-653C65CD1F1C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8B5C77-E55F-4D39-C89D-3A3BD4F5CFC9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ADECA-A5AD-C89C-90FE-C4EE585B2681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40AE4F6A-1C8A-69B8-1D8A-1C263533EADF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263919-87C0-5D2C-6253-973D7FF7547E}"/>
              </a:ext>
            </a:extLst>
          </p:cNvPr>
          <p:cNvSpPr txBox="1"/>
          <p:nvPr/>
        </p:nvSpPr>
        <p:spPr>
          <a:xfrm>
            <a:off x="9776623" y="2459504"/>
            <a:ext cx="2100951" cy="2473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Se aprecia una leve recuperación en 2025 respecto a 2024, acercándose a los niveles de 2023, aunque aún lejos de los picos de 2016 -2017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32EED9C-2E69-4834-BAE0-4D65C00E2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22973"/>
              </p:ext>
            </p:extLst>
          </p:nvPr>
        </p:nvGraphicFramePr>
        <p:xfrm>
          <a:off x="47722" y="2087265"/>
          <a:ext cx="9617435" cy="447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8054327"/>
      </p:ext>
    </p:extLst>
  </p:cSld>
  <p:clrMapOvr>
    <a:masterClrMapping/>
  </p:clrMapOvr>
  <p:transition spd="med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0DA5-5E99-042E-9A4E-9792DF74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CDF119C-CE25-7432-5D5E-2270853C8EA2}"/>
              </a:ext>
            </a:extLst>
          </p:cNvPr>
          <p:cNvGrpSpPr/>
          <p:nvPr/>
        </p:nvGrpSpPr>
        <p:grpSpPr>
          <a:xfrm>
            <a:off x="-1" y="1387392"/>
            <a:ext cx="10954693" cy="493167"/>
            <a:chOff x="-38100" y="2795944"/>
            <a:chExt cx="6023610" cy="156802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5810CF9-ECA5-C67C-8288-101AA0932606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91ADF1B-6FC1-2069-4F03-A332AB6EAF64}"/>
                </a:ext>
              </a:extLst>
            </p:cNvPr>
            <p:cNvSpPr txBox="1"/>
            <p:nvPr/>
          </p:nvSpPr>
          <p:spPr>
            <a:xfrm>
              <a:off x="111257" y="2795944"/>
              <a:ext cx="5789624" cy="1432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COMPARATIVO POR MATERIA 2011-2 A 2025-2 (</a:t>
              </a:r>
              <a:r>
                <a:rPr lang="es-CO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MATEMÁTICAS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)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96672DB7-65C9-2B9D-6E67-63FEA724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A32C533-3AE9-EC19-F95B-90BCF82733B9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D5E07F0-3D41-6B6F-93D5-D9595AB1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8D5786B-1C4C-6D5F-C62D-C238B7CF9E35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BB5FE0F1-D2F8-E063-6C7F-402E4A245AC1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D366C6-756F-1F01-7632-8B32E9818D11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92CE20-C32B-8F45-6029-FBCC94947DE0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5CF65389-31E3-BD7B-7943-AA7FF4D93842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1749B1-2B42-978B-C87B-3B42DE27D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0"/>
          <a:stretch>
            <a:fillRect/>
          </a:stretch>
        </p:blipFill>
        <p:spPr>
          <a:xfrm>
            <a:off x="1232971" y="2040393"/>
            <a:ext cx="8078327" cy="46679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132B84-1330-A731-1EC5-88B076F891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4678"/>
          <a:stretch>
            <a:fillRect/>
          </a:stretch>
        </p:blipFill>
        <p:spPr>
          <a:xfrm>
            <a:off x="9832765" y="2341457"/>
            <a:ext cx="1718005" cy="2898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9B86C03-1C1D-A31D-93D7-3DF85E37C3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476" r="37202"/>
          <a:stretch>
            <a:fillRect/>
          </a:stretch>
        </p:blipFill>
        <p:spPr>
          <a:xfrm>
            <a:off x="9842077" y="2746693"/>
            <a:ext cx="1718005" cy="2898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7EC349-5EB8-7BCD-FE35-90A47F1B47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657" t="-5136" r="21" b="5136"/>
          <a:stretch>
            <a:fillRect/>
          </a:stretch>
        </p:blipFill>
        <p:spPr>
          <a:xfrm>
            <a:off x="9842077" y="3181537"/>
            <a:ext cx="1718005" cy="28989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245CD2-7A4A-D37D-27BA-CEDD3C4B2C5F}"/>
              </a:ext>
            </a:extLst>
          </p:cNvPr>
          <p:cNvSpPr txBox="1"/>
          <p:nvPr/>
        </p:nvSpPr>
        <p:spPr>
          <a:xfrm>
            <a:off x="9832765" y="3740559"/>
            <a:ext cx="2100951" cy="1598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Tendencia positiva. Se ha logrado superar el promedio teórico después de varios periodos por debajo.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130555"/>
      </p:ext>
    </p:extLst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7768-07E7-C790-6A18-EE3A10E6F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EBE1FA4-2A7D-8282-A1EA-F9F4EF96BCA9}"/>
              </a:ext>
            </a:extLst>
          </p:cNvPr>
          <p:cNvGrpSpPr/>
          <p:nvPr/>
        </p:nvGrpSpPr>
        <p:grpSpPr>
          <a:xfrm>
            <a:off x="-1" y="1387392"/>
            <a:ext cx="10954693" cy="493167"/>
            <a:chOff x="-38100" y="2795944"/>
            <a:chExt cx="6023610" cy="156802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9DC9FAF-0B91-663B-45C9-085909FFFADA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96924D8-C650-AEF3-34E8-9841378788E2}"/>
                </a:ext>
              </a:extLst>
            </p:cNvPr>
            <p:cNvSpPr txBox="1"/>
            <p:nvPr/>
          </p:nvSpPr>
          <p:spPr>
            <a:xfrm>
              <a:off x="111257" y="2795944"/>
              <a:ext cx="5789624" cy="1432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COMPARATIVO POR MATERIA 2011-2 A 2024-2 (</a:t>
              </a:r>
              <a:r>
                <a:rPr lang="es-CO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LECTURA CRÍTICA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)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54BD2878-E896-FD61-71F8-92A8908A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5DE4C74-0D98-8EBE-A68B-1C868D87B3C6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C7108E8-DAD6-B20E-AACF-91A37BB3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6EE9471-5B65-81C8-9C1C-7EC4464EACF9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FFDBEF46-2E21-4D25-7FB9-8CDAC5B9034A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113623-A495-8B96-0635-019924A45C90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9B185C-A8B4-7B1A-BAC7-4D54455B4855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42699AC4-9B4B-1740-0A09-CB0200E12E05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901E4E-EA88-FBF4-2973-057C40B15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10" y="1899000"/>
            <a:ext cx="7997228" cy="4626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3FBB21-2A9D-0349-69FD-0DFA2588A2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4658" b="3655"/>
          <a:stretch>
            <a:fillRect/>
          </a:stretch>
        </p:blipFill>
        <p:spPr>
          <a:xfrm>
            <a:off x="9523269" y="2298752"/>
            <a:ext cx="1872765" cy="3568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273C29-0D36-AFBC-72A0-F197DC75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342" t="3655" r="37316"/>
          <a:stretch>
            <a:fillRect/>
          </a:stretch>
        </p:blipFill>
        <p:spPr>
          <a:xfrm>
            <a:off x="9524226" y="2834800"/>
            <a:ext cx="1872765" cy="3568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7C881E-6C65-807E-EF95-5866174022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389" r="269" b="3655"/>
          <a:stretch>
            <a:fillRect/>
          </a:stretch>
        </p:blipFill>
        <p:spPr>
          <a:xfrm>
            <a:off x="9568967" y="3370848"/>
            <a:ext cx="1872765" cy="35687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3808503-D10B-6CA8-AE0A-221D1C28BB92}"/>
              </a:ext>
            </a:extLst>
          </p:cNvPr>
          <p:cNvSpPr txBox="1"/>
          <p:nvPr/>
        </p:nvSpPr>
        <p:spPr>
          <a:xfrm>
            <a:off x="9568967" y="4009439"/>
            <a:ext cx="2100951" cy="1291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Comportamiento estable. Se mantiene cerca de la línea del promedio teórico.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30476"/>
      </p:ext>
    </p:extLst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52A0-B23A-3F96-FF30-42864959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EEB0CC7-4C52-DF93-86BC-FB1713EF4155}"/>
              </a:ext>
            </a:extLst>
          </p:cNvPr>
          <p:cNvGrpSpPr/>
          <p:nvPr/>
        </p:nvGrpSpPr>
        <p:grpSpPr>
          <a:xfrm>
            <a:off x="-1" y="1387392"/>
            <a:ext cx="10954693" cy="493167"/>
            <a:chOff x="-38100" y="2795944"/>
            <a:chExt cx="6023610" cy="156802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5E253F4-7F19-1A0A-DD96-4995C9C31BE5}"/>
                </a:ext>
              </a:extLst>
            </p:cNvPr>
            <p:cNvSpPr/>
            <p:nvPr/>
          </p:nvSpPr>
          <p:spPr>
            <a:xfrm>
              <a:off x="-38100" y="2854577"/>
              <a:ext cx="6023610" cy="15093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思源宋体" panose="02020400000000000000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DD2A515-CABB-206C-0993-8CFCDB8C357E}"/>
                </a:ext>
              </a:extLst>
            </p:cNvPr>
            <p:cNvSpPr txBox="1"/>
            <p:nvPr/>
          </p:nvSpPr>
          <p:spPr>
            <a:xfrm>
              <a:off x="111257" y="2795944"/>
              <a:ext cx="5789624" cy="1432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COMPARATIVO POR MATERIA 2011-2 A 2025-2 (</a:t>
              </a:r>
              <a:r>
                <a:rPr lang="es-CO" altLang="en-US" sz="2400" b="1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SOCIALES Y CC</a:t>
              </a:r>
              <a:r>
                <a:rPr lang="es-CO" altLang="en-US" sz="2400" dirty="0">
                  <a:solidFill>
                    <a:schemeClr val="bg1"/>
                  </a:solidFill>
                  <a:latin typeface="Arya"/>
                  <a:ea typeface="Arya"/>
                  <a:cs typeface="思源宋体" panose="02020400000000000000" charset="-122"/>
                </a:rPr>
                <a:t>)</a:t>
              </a:r>
            </a:p>
          </p:txBody>
        </p:sp>
      </p:grpSp>
      <p:pic>
        <p:nvPicPr>
          <p:cNvPr id="6" name="Imagen 2" descr="I">
            <a:extLst>
              <a:ext uri="{FF2B5EF4-FFF2-40B4-BE49-F238E27FC236}">
                <a16:creationId xmlns:a16="http://schemas.microsoft.com/office/drawing/2014/main" id="{75301480-80C0-B48D-3050-FECAB82E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3" y="163902"/>
            <a:ext cx="808367" cy="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9190A9E-B9E1-521F-18E5-FFC142AC7B60}"/>
              </a:ext>
            </a:extLst>
          </p:cNvPr>
          <p:cNvGrpSpPr/>
          <p:nvPr/>
        </p:nvGrpSpPr>
        <p:grpSpPr>
          <a:xfrm>
            <a:off x="10783019" y="60385"/>
            <a:ext cx="1285336" cy="884550"/>
            <a:chOff x="10130876" y="141517"/>
            <a:chExt cx="1754038" cy="11944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C17815A-FB2E-C572-27B8-7BC6AE1BE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154" y="141517"/>
              <a:ext cx="1057275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585C226-E41A-5F43-5018-05420806ACFC}"/>
                </a:ext>
              </a:extLst>
            </p:cNvPr>
            <p:cNvSpPr txBox="1"/>
            <p:nvPr/>
          </p:nvSpPr>
          <p:spPr>
            <a:xfrm>
              <a:off x="10130876" y="1058918"/>
              <a:ext cx="1754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_tradnl" sz="1200" dirty="0">
                  <a:solidFill>
                    <a:srgbClr val="FF0000"/>
                  </a:solidFill>
                  <a:effectLst/>
                </a:rPr>
                <a:t>Municipio de Toledo</a:t>
              </a:r>
              <a:endParaRPr lang="es-CO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109">
            <a:extLst>
              <a:ext uri="{FF2B5EF4-FFF2-40B4-BE49-F238E27FC236}">
                <a16:creationId xmlns:a16="http://schemas.microsoft.com/office/drawing/2014/main" id="{EB3E5E82-7A5C-1C77-6E7D-69AF0500E024}"/>
              </a:ext>
            </a:extLst>
          </p:cNvPr>
          <p:cNvSpPr txBox="1"/>
          <p:nvPr/>
        </p:nvSpPr>
        <p:spPr>
          <a:xfrm>
            <a:off x="1406861" y="77638"/>
            <a:ext cx="9125992" cy="10351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s-CO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INSTITUCIÓN EDUCATIVA SAMORE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74F698-915A-6D60-B2E0-B8FB3A552E93}"/>
              </a:ext>
            </a:extLst>
          </p:cNvPr>
          <p:cNvSpPr txBox="1"/>
          <p:nvPr/>
        </p:nvSpPr>
        <p:spPr>
          <a:xfrm>
            <a:off x="4071667" y="630854"/>
            <a:ext cx="4175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 de creación </a:t>
            </a:r>
            <a:r>
              <a:rPr lang="es-MX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017 del 3 de diciembre de 1973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MX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Legalización de Estudios N° 007583 del 17 de octubre de 2024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806065" algn="ctr"/>
                <a:tab pos="5612130" algn="r"/>
              </a:tabLst>
            </a:pPr>
            <a:r>
              <a:rPr lang="es-ES_tradnl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Toledo Norte de Santander</a:t>
            </a:r>
            <a:endParaRPr lang="es-CO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D7BB87-5D52-73BA-6130-3F684387AF17}"/>
              </a:ext>
            </a:extLst>
          </p:cNvPr>
          <p:cNvSpPr txBox="1"/>
          <p:nvPr/>
        </p:nvSpPr>
        <p:spPr>
          <a:xfrm>
            <a:off x="3864634" y="412710"/>
            <a:ext cx="4304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altLang="en-US" sz="1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ya"/>
                <a:ea typeface="Arya"/>
                <a:cs typeface="思源宋体 Heavy" panose="02020900000000000000" charset="-122"/>
              </a:rPr>
              <a:t>DANE: 254820000384-01                NIT 807008467-1</a:t>
            </a:r>
          </a:p>
        </p:txBody>
      </p:sp>
      <p:sp>
        <p:nvSpPr>
          <p:cNvPr id="5" name="矩形 105">
            <a:extLst>
              <a:ext uri="{FF2B5EF4-FFF2-40B4-BE49-F238E27FC236}">
                <a16:creationId xmlns:a16="http://schemas.microsoft.com/office/drawing/2014/main" id="{C6206A49-28AF-D24F-099C-B75BC8975D66}"/>
              </a:ext>
            </a:extLst>
          </p:cNvPr>
          <p:cNvSpPr/>
          <p:nvPr/>
        </p:nvSpPr>
        <p:spPr>
          <a:xfrm>
            <a:off x="10189029" y="6478922"/>
            <a:ext cx="2017486" cy="356870"/>
          </a:xfrm>
          <a:prstGeom prst="rect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zh-CN" dirty="0">
                <a:cs typeface="思源宋体" panose="02020400000000000000" charset="-122"/>
              </a:rPr>
              <a:t>Fuente: </a:t>
            </a:r>
            <a:r>
              <a:rPr lang="es-CO" altLang="zh-CN" b="1" dirty="0">
                <a:cs typeface="思源宋体" panose="02020400000000000000" charset="-122"/>
              </a:rPr>
              <a:t>ICFES</a:t>
            </a:r>
            <a:endParaRPr lang="zh-CN" altLang="en-US" b="1" dirty="0">
              <a:cs typeface="思源宋体" panose="02020400000000000000" charset="-122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C12AFF-70BB-A65F-283A-BFBC36AAD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523"/>
          <a:stretch>
            <a:fillRect/>
          </a:stretch>
        </p:blipFill>
        <p:spPr>
          <a:xfrm>
            <a:off x="9508945" y="2431477"/>
            <a:ext cx="1739063" cy="283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5B6B170-2105-4F9E-6CD7-58957653D4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62" r="37262"/>
          <a:stretch>
            <a:fillRect/>
          </a:stretch>
        </p:blipFill>
        <p:spPr>
          <a:xfrm>
            <a:off x="9508945" y="2853505"/>
            <a:ext cx="1739063" cy="2830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88E970-DDB1-BF42-840D-DCDA9386E1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260" r="-736"/>
          <a:stretch>
            <a:fillRect/>
          </a:stretch>
        </p:blipFill>
        <p:spPr>
          <a:xfrm>
            <a:off x="9508944" y="3265420"/>
            <a:ext cx="1739063" cy="28302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7043F1A-FBEE-99DE-8809-C1C95FEAA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02" y="2040393"/>
            <a:ext cx="7877503" cy="454156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049A340-6475-3742-ADC6-CB1417F8A82D}"/>
              </a:ext>
            </a:extLst>
          </p:cNvPr>
          <p:cNvSpPr txBox="1"/>
          <p:nvPr/>
        </p:nvSpPr>
        <p:spPr>
          <a:xfrm>
            <a:off x="9568967" y="4009439"/>
            <a:ext cx="2100951" cy="1598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/>
              <a:t>Alerta!</a:t>
            </a:r>
          </a:p>
          <a:p>
            <a:pPr algn="just">
              <a:lnSpc>
                <a:spcPct val="150000"/>
              </a:lnSpc>
            </a:pPr>
            <a:r>
              <a:rPr lang="es-ES" sz="1200" dirty="0"/>
              <a:t>Es de los promedios más bajos en años recientes, cayendo lejos del promedio teórico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216647"/>
      </p:ext>
    </p:extLst>
  </p:cSld>
  <p:clrMapOvr>
    <a:masterClrMapping/>
  </p:clrMapOvr>
  <p:transition spd="med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自定义 9">
      <a:majorFont>
        <a:latin typeface="思源宋体"/>
        <a:ea typeface="思源宋体"/>
        <a:cs typeface="Arial"/>
      </a:majorFont>
      <a:minorFont>
        <a:latin typeface="思源宋体"/>
        <a:ea typeface="思源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思源宋体"/>
        <a:cs typeface="Arial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思源宋体"/>
        <a:cs typeface="Arial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1232</Words>
  <Application>Microsoft Office PowerPoint</Application>
  <PresentationFormat>Panorámica</PresentationFormat>
  <Paragraphs>280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Aptos Narrow</vt:lpstr>
      <vt:lpstr>Arial</vt:lpstr>
      <vt:lpstr>Arya</vt:lpstr>
      <vt:lpstr>Cambria Math</vt:lpstr>
      <vt:lpstr>Eras Bold ITC</vt:lpstr>
      <vt:lpstr>Roboto</vt:lpstr>
      <vt:lpstr>Times New Roman</vt:lpstr>
      <vt:lpstr>Wingdings</vt:lpstr>
      <vt:lpstr>思源宋体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Mauricio florez</cp:lastModifiedBy>
  <cp:revision>335</cp:revision>
  <dcterms:created xsi:type="dcterms:W3CDTF">2019-06-19T02:08:00Z</dcterms:created>
  <dcterms:modified xsi:type="dcterms:W3CDTF">2025-12-04T18:18:44Z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34A87A8623BA4D7C8FEEAA3B5DA9FDE1</vt:lpwstr>
  </property>
  <property fmtid="{D5CDD505-2E9C-101B-9397-08002B2CF9AE}" pid="3" name="KSOProductBuildVer">
    <vt:lpwstr>2052-11.1.0.10314</vt:lpwstr>
  </property>
  <property fmtid="{D5CDD505-2E9C-101B-9397-08002B2CF9AE}" pid="4" name="KSOSaveFontToCloudKey">
    <vt:lpwstr>212913176_cloud</vt:lpwstr>
  </property>
</Properties>
</file>