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7" r:id="rId3"/>
    <p:sldId id="256" r:id="rId4"/>
    <p:sldId id="259" r:id="rId5"/>
    <p:sldId id="276" r:id="rId6"/>
    <p:sldId id="268" r:id="rId7"/>
    <p:sldId id="271" r:id="rId8"/>
    <p:sldId id="278" r:id="rId9"/>
    <p:sldId id="279" r:id="rId10"/>
    <p:sldId id="272" r:id="rId11"/>
    <p:sldId id="275" r:id="rId12"/>
    <p:sldId id="258" r:id="rId13"/>
    <p:sldId id="280" r:id="rId14"/>
    <p:sldId id="273" r:id="rId15"/>
    <p:sldId id="274" r:id="rId16"/>
    <p:sldId id="261" r:id="rId17"/>
    <p:sldId id="260" r:id="rId18"/>
    <p:sldId id="266" r:id="rId19"/>
    <p:sldId id="264" r:id="rId20"/>
    <p:sldId id="263" r:id="rId21"/>
    <p:sldId id="265" r:id="rId22"/>
  </p:sldIdLst>
  <p:sldSz cx="18288000" cy="10287000"/>
  <p:notesSz cx="6858000" cy="9144000"/>
  <p:embeddedFontLst>
    <p:embeddedFont>
      <p:font typeface="Atkinson Hyperlegible" panose="020B0604020202020204" charset="0"/>
      <p:regular r:id="rId23"/>
    </p:embeddedFont>
    <p:embeddedFont>
      <p:font typeface="Atkinson Hyperlegible Bol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Neue Machina Ultra-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62E7E-446C-496A-B335-AE14BDB6EB1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6996B8C-BB48-4DC7-A47D-E5E50CE4866E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dirty="0"/>
            <a:t>AUTOEVALUACION Y PMI</a:t>
          </a:r>
          <a:endParaRPr lang="es-CO" dirty="0"/>
        </a:p>
      </dgm:t>
    </dgm:pt>
    <dgm:pt modelId="{8A238BD5-EEA5-40C6-A16A-629A5B57A520}" type="parTrans" cxnId="{603B0ED0-A250-48F7-AEB6-2A48DB6338AD}">
      <dgm:prSet/>
      <dgm:spPr/>
      <dgm:t>
        <a:bodyPr/>
        <a:lstStyle/>
        <a:p>
          <a:endParaRPr lang="es-CO"/>
        </a:p>
      </dgm:t>
    </dgm:pt>
    <dgm:pt modelId="{CDB3F70C-FBE1-4A5F-B730-EA193C2B6C1E}" type="sibTrans" cxnId="{603B0ED0-A250-48F7-AEB6-2A48DB6338AD}">
      <dgm:prSet/>
      <dgm:spPr/>
      <dgm:t>
        <a:bodyPr/>
        <a:lstStyle/>
        <a:p>
          <a:endParaRPr lang="es-CO"/>
        </a:p>
      </dgm:t>
    </dgm:pt>
    <dgm:pt modelId="{846A267D-C5C7-442E-8B6C-3783F59BEB49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/>
            <a:t>ENFOQUE METOOLOGICO ESTABLECIDO</a:t>
          </a:r>
          <a:endParaRPr lang="es-CO" dirty="0"/>
        </a:p>
      </dgm:t>
    </dgm:pt>
    <dgm:pt modelId="{708829ED-667B-4D3F-B21D-1D29C55E5B55}" type="parTrans" cxnId="{6DBFD979-7059-44D8-A5E6-C8B0995766E7}">
      <dgm:prSet/>
      <dgm:spPr/>
      <dgm:t>
        <a:bodyPr/>
        <a:lstStyle/>
        <a:p>
          <a:endParaRPr lang="es-CO"/>
        </a:p>
      </dgm:t>
    </dgm:pt>
    <dgm:pt modelId="{FE467080-89FA-43BB-BDC7-164E610FFEFC}" type="sibTrans" cxnId="{6DBFD979-7059-44D8-A5E6-C8B0995766E7}">
      <dgm:prSet/>
      <dgm:spPr/>
      <dgm:t>
        <a:bodyPr/>
        <a:lstStyle/>
        <a:p>
          <a:endParaRPr lang="es-CO"/>
        </a:p>
      </dgm:t>
    </dgm:pt>
    <dgm:pt modelId="{D15713BF-C5C2-411C-AD0D-21727024E627}">
      <dgm:prSet phldrT="[Texto]"/>
      <dgm:spPr>
        <a:solidFill>
          <a:schemeClr val="accent2"/>
        </a:solidFill>
      </dgm:spPr>
      <dgm:t>
        <a:bodyPr/>
        <a:lstStyle/>
        <a:p>
          <a:r>
            <a:rPr lang="es-MX" dirty="0"/>
            <a:t>RESULTADOS ACADEMICOS SISTEMATIZADOS </a:t>
          </a:r>
          <a:endParaRPr lang="es-CO" dirty="0"/>
        </a:p>
      </dgm:t>
    </dgm:pt>
    <dgm:pt modelId="{722C16B4-C261-4481-98EB-24A8944C11E5}" type="parTrans" cxnId="{281100A8-BA46-4CFD-B7E9-1B7E9BCC7759}">
      <dgm:prSet/>
      <dgm:spPr/>
      <dgm:t>
        <a:bodyPr/>
        <a:lstStyle/>
        <a:p>
          <a:endParaRPr lang="es-CO"/>
        </a:p>
      </dgm:t>
    </dgm:pt>
    <dgm:pt modelId="{D0EDEC09-DE33-4B52-81FF-3365EC116948}" type="sibTrans" cxnId="{281100A8-BA46-4CFD-B7E9-1B7E9BCC7759}">
      <dgm:prSet/>
      <dgm:spPr/>
      <dgm:t>
        <a:bodyPr/>
        <a:lstStyle/>
        <a:p>
          <a:endParaRPr lang="es-CO"/>
        </a:p>
      </dgm:t>
    </dgm:pt>
    <dgm:pt modelId="{355F7524-3EAC-4A06-AB71-ED51D55B94AC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/>
            <a:t>PLANES DE ESTUDIO SISTEMATIZADOS</a:t>
          </a:r>
          <a:endParaRPr lang="es-CO" dirty="0"/>
        </a:p>
      </dgm:t>
    </dgm:pt>
    <dgm:pt modelId="{99C7203E-594E-4D67-B7F0-1381E17E13BE}" type="parTrans" cxnId="{49DA8A39-3DFD-4B9B-A827-57703DE1FEE1}">
      <dgm:prSet/>
      <dgm:spPr/>
      <dgm:t>
        <a:bodyPr/>
        <a:lstStyle/>
        <a:p>
          <a:endParaRPr lang="es-CO"/>
        </a:p>
      </dgm:t>
    </dgm:pt>
    <dgm:pt modelId="{475296D9-34DD-4B53-89CA-4DFEC45BAEC7}" type="sibTrans" cxnId="{49DA8A39-3DFD-4B9B-A827-57703DE1FEE1}">
      <dgm:prSet/>
      <dgm:spPr/>
      <dgm:t>
        <a:bodyPr/>
        <a:lstStyle/>
        <a:p>
          <a:endParaRPr lang="es-CO"/>
        </a:p>
      </dgm:t>
    </dgm:pt>
    <dgm:pt modelId="{002286C8-83B8-49B4-AD7E-BA5817C9CF96}">
      <dgm:prSet phldrT="[Texto]"/>
      <dgm:spPr>
        <a:solidFill>
          <a:schemeClr val="accent4"/>
        </a:solidFill>
      </dgm:spPr>
      <dgm:t>
        <a:bodyPr/>
        <a:lstStyle/>
        <a:p>
          <a:r>
            <a:rPr lang="es-MX" dirty="0"/>
            <a:t>BASE DE DATOS DE EGRESADOS </a:t>
          </a:r>
          <a:endParaRPr lang="es-CO" dirty="0"/>
        </a:p>
      </dgm:t>
    </dgm:pt>
    <dgm:pt modelId="{DDC5FE0A-0187-416E-AB61-06FCD70A8C64}" type="parTrans" cxnId="{C5C8ACBF-1FC0-4E25-894A-0E7B36AB94FA}">
      <dgm:prSet/>
      <dgm:spPr/>
      <dgm:t>
        <a:bodyPr/>
        <a:lstStyle/>
        <a:p>
          <a:endParaRPr lang="es-CO"/>
        </a:p>
      </dgm:t>
    </dgm:pt>
    <dgm:pt modelId="{C3B1FBA6-4C42-441E-A5EE-81ABAFC1103E}" type="sibTrans" cxnId="{C5C8ACBF-1FC0-4E25-894A-0E7B36AB94FA}">
      <dgm:prSet/>
      <dgm:spPr/>
      <dgm:t>
        <a:bodyPr/>
        <a:lstStyle/>
        <a:p>
          <a:endParaRPr lang="es-CO"/>
        </a:p>
      </dgm:t>
    </dgm:pt>
    <dgm:pt modelId="{A4235437-534D-45BB-8A06-640B5EDBDB19}" type="pres">
      <dgm:prSet presAssocID="{D4862E7E-446C-496A-B335-AE14BDB6EB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DE95BA-E102-4A9C-B8E8-635BA65C416F}" type="pres">
      <dgm:prSet presAssocID="{26996B8C-BB48-4DC7-A47D-E5E50CE4866E}" presName="centerShape" presStyleLbl="node0" presStyleIdx="0" presStyleCnt="1" custLinFactNeighborX="178" custLinFactNeighborY="-236"/>
      <dgm:spPr/>
    </dgm:pt>
    <dgm:pt modelId="{C4729093-B9B6-47E0-934D-45FE8E60C8F4}" type="pres">
      <dgm:prSet presAssocID="{846A267D-C5C7-442E-8B6C-3783F59BEB49}" presName="node" presStyleLbl="node1" presStyleIdx="0" presStyleCnt="4">
        <dgm:presLayoutVars>
          <dgm:bulletEnabled val="1"/>
        </dgm:presLayoutVars>
      </dgm:prSet>
      <dgm:spPr/>
    </dgm:pt>
    <dgm:pt modelId="{7FF8E770-A914-4CE7-A8CA-41260B0E55F6}" type="pres">
      <dgm:prSet presAssocID="{846A267D-C5C7-442E-8B6C-3783F59BEB49}" presName="dummy" presStyleCnt="0"/>
      <dgm:spPr/>
    </dgm:pt>
    <dgm:pt modelId="{DD14496C-C5D3-41FE-8FB7-439684C13813}" type="pres">
      <dgm:prSet presAssocID="{FE467080-89FA-43BB-BDC7-164E610FFEFC}" presName="sibTrans" presStyleLbl="sibTrans2D1" presStyleIdx="0" presStyleCnt="4"/>
      <dgm:spPr/>
    </dgm:pt>
    <dgm:pt modelId="{F0A5D0D7-A94F-4826-8FC5-8DA71646FE56}" type="pres">
      <dgm:prSet presAssocID="{D15713BF-C5C2-411C-AD0D-21727024E627}" presName="node" presStyleLbl="node1" presStyleIdx="1" presStyleCnt="4" custScaleX="105236" custScaleY="94673">
        <dgm:presLayoutVars>
          <dgm:bulletEnabled val="1"/>
        </dgm:presLayoutVars>
      </dgm:prSet>
      <dgm:spPr/>
    </dgm:pt>
    <dgm:pt modelId="{CC07D211-0A48-4368-B71C-08ADCFDE0CD8}" type="pres">
      <dgm:prSet presAssocID="{D15713BF-C5C2-411C-AD0D-21727024E627}" presName="dummy" presStyleCnt="0"/>
      <dgm:spPr/>
    </dgm:pt>
    <dgm:pt modelId="{EEC16E75-1300-4A4D-BC80-36E8303F3EFC}" type="pres">
      <dgm:prSet presAssocID="{D0EDEC09-DE33-4B52-81FF-3365EC116948}" presName="sibTrans" presStyleLbl="sibTrans2D1" presStyleIdx="1" presStyleCnt="4"/>
      <dgm:spPr/>
    </dgm:pt>
    <dgm:pt modelId="{E267CD57-4C12-413A-A6D0-09666AE5E331}" type="pres">
      <dgm:prSet presAssocID="{355F7524-3EAC-4A06-AB71-ED51D55B94AC}" presName="node" presStyleLbl="node1" presStyleIdx="2" presStyleCnt="4" custScaleX="103760">
        <dgm:presLayoutVars>
          <dgm:bulletEnabled val="1"/>
        </dgm:presLayoutVars>
      </dgm:prSet>
      <dgm:spPr/>
    </dgm:pt>
    <dgm:pt modelId="{F9655794-4984-4CF9-BD58-6A55CB50030E}" type="pres">
      <dgm:prSet presAssocID="{355F7524-3EAC-4A06-AB71-ED51D55B94AC}" presName="dummy" presStyleCnt="0"/>
      <dgm:spPr/>
    </dgm:pt>
    <dgm:pt modelId="{B957C76A-096C-4FA4-BB6C-B58E0621F0A4}" type="pres">
      <dgm:prSet presAssocID="{475296D9-34DD-4B53-89CA-4DFEC45BAEC7}" presName="sibTrans" presStyleLbl="sibTrans2D1" presStyleIdx="2" presStyleCnt="4"/>
      <dgm:spPr/>
    </dgm:pt>
    <dgm:pt modelId="{92A1AC87-3069-4CD8-948D-4B2FDF370D27}" type="pres">
      <dgm:prSet presAssocID="{002286C8-83B8-49B4-AD7E-BA5817C9CF96}" presName="node" presStyleLbl="node1" presStyleIdx="3" presStyleCnt="4" custRadScaleRad="100000" custRadScaleInc="-304">
        <dgm:presLayoutVars>
          <dgm:bulletEnabled val="1"/>
        </dgm:presLayoutVars>
      </dgm:prSet>
      <dgm:spPr/>
    </dgm:pt>
    <dgm:pt modelId="{38B5FDED-25EE-489F-BE39-EF45E8FF3E61}" type="pres">
      <dgm:prSet presAssocID="{002286C8-83B8-49B4-AD7E-BA5817C9CF96}" presName="dummy" presStyleCnt="0"/>
      <dgm:spPr/>
    </dgm:pt>
    <dgm:pt modelId="{F023406E-DD22-4988-BABA-DA84B3E0F540}" type="pres">
      <dgm:prSet presAssocID="{C3B1FBA6-4C42-441E-A5EE-81ABAFC1103E}" presName="sibTrans" presStyleLbl="sibTrans2D1" presStyleIdx="3" presStyleCnt="4"/>
      <dgm:spPr/>
    </dgm:pt>
  </dgm:ptLst>
  <dgm:cxnLst>
    <dgm:cxn modelId="{A7B43112-689D-4E60-BBC2-E42956088C23}" type="presOf" srcId="{D4862E7E-446C-496A-B335-AE14BDB6EB1E}" destId="{A4235437-534D-45BB-8A06-640B5EDBDB19}" srcOrd="0" destOrd="0" presId="urn:microsoft.com/office/officeart/2005/8/layout/radial6"/>
    <dgm:cxn modelId="{97C8B824-312E-42B8-99D3-5F7DA1D64F8A}" type="presOf" srcId="{002286C8-83B8-49B4-AD7E-BA5817C9CF96}" destId="{92A1AC87-3069-4CD8-948D-4B2FDF370D27}" srcOrd="0" destOrd="0" presId="urn:microsoft.com/office/officeart/2005/8/layout/radial6"/>
    <dgm:cxn modelId="{49DA8A39-3DFD-4B9B-A827-57703DE1FEE1}" srcId="{26996B8C-BB48-4DC7-A47D-E5E50CE4866E}" destId="{355F7524-3EAC-4A06-AB71-ED51D55B94AC}" srcOrd="2" destOrd="0" parTransId="{99C7203E-594E-4D67-B7F0-1381E17E13BE}" sibTransId="{475296D9-34DD-4B53-89CA-4DFEC45BAEC7}"/>
    <dgm:cxn modelId="{53772449-1B3D-41CF-A534-788A48F32A9A}" type="presOf" srcId="{475296D9-34DD-4B53-89CA-4DFEC45BAEC7}" destId="{B957C76A-096C-4FA4-BB6C-B58E0621F0A4}" srcOrd="0" destOrd="0" presId="urn:microsoft.com/office/officeart/2005/8/layout/radial6"/>
    <dgm:cxn modelId="{3F41754C-B8E6-4CF9-AAC2-61E1ABC82209}" type="presOf" srcId="{FE467080-89FA-43BB-BDC7-164E610FFEFC}" destId="{DD14496C-C5D3-41FE-8FB7-439684C13813}" srcOrd="0" destOrd="0" presId="urn:microsoft.com/office/officeart/2005/8/layout/radial6"/>
    <dgm:cxn modelId="{1D6C3459-914B-4240-8E36-1EE0608EAB41}" type="presOf" srcId="{C3B1FBA6-4C42-441E-A5EE-81ABAFC1103E}" destId="{F023406E-DD22-4988-BABA-DA84B3E0F540}" srcOrd="0" destOrd="0" presId="urn:microsoft.com/office/officeart/2005/8/layout/radial6"/>
    <dgm:cxn modelId="{6DBFD979-7059-44D8-A5E6-C8B0995766E7}" srcId="{26996B8C-BB48-4DC7-A47D-E5E50CE4866E}" destId="{846A267D-C5C7-442E-8B6C-3783F59BEB49}" srcOrd="0" destOrd="0" parTransId="{708829ED-667B-4D3F-B21D-1D29C55E5B55}" sibTransId="{FE467080-89FA-43BB-BDC7-164E610FFEFC}"/>
    <dgm:cxn modelId="{281100A8-BA46-4CFD-B7E9-1B7E9BCC7759}" srcId="{26996B8C-BB48-4DC7-A47D-E5E50CE4866E}" destId="{D15713BF-C5C2-411C-AD0D-21727024E627}" srcOrd="1" destOrd="0" parTransId="{722C16B4-C261-4481-98EB-24A8944C11E5}" sibTransId="{D0EDEC09-DE33-4B52-81FF-3365EC116948}"/>
    <dgm:cxn modelId="{55DE66B0-2564-42E6-9FAA-8245C37BAB4B}" type="presOf" srcId="{846A267D-C5C7-442E-8B6C-3783F59BEB49}" destId="{C4729093-B9B6-47E0-934D-45FE8E60C8F4}" srcOrd="0" destOrd="0" presId="urn:microsoft.com/office/officeart/2005/8/layout/radial6"/>
    <dgm:cxn modelId="{B5419FB5-9C2A-4B45-8497-9B996317BC1F}" type="presOf" srcId="{26996B8C-BB48-4DC7-A47D-E5E50CE4866E}" destId="{7EDE95BA-E102-4A9C-B8E8-635BA65C416F}" srcOrd="0" destOrd="0" presId="urn:microsoft.com/office/officeart/2005/8/layout/radial6"/>
    <dgm:cxn modelId="{C5C8ACBF-1FC0-4E25-894A-0E7B36AB94FA}" srcId="{26996B8C-BB48-4DC7-A47D-E5E50CE4866E}" destId="{002286C8-83B8-49B4-AD7E-BA5817C9CF96}" srcOrd="3" destOrd="0" parTransId="{DDC5FE0A-0187-416E-AB61-06FCD70A8C64}" sibTransId="{C3B1FBA6-4C42-441E-A5EE-81ABAFC1103E}"/>
    <dgm:cxn modelId="{603B0ED0-A250-48F7-AEB6-2A48DB6338AD}" srcId="{D4862E7E-446C-496A-B335-AE14BDB6EB1E}" destId="{26996B8C-BB48-4DC7-A47D-E5E50CE4866E}" srcOrd="0" destOrd="0" parTransId="{8A238BD5-EEA5-40C6-A16A-629A5B57A520}" sibTransId="{CDB3F70C-FBE1-4A5F-B730-EA193C2B6C1E}"/>
    <dgm:cxn modelId="{01A3DCD9-687C-4FE7-B2C7-1090FA0E39E3}" type="presOf" srcId="{D15713BF-C5C2-411C-AD0D-21727024E627}" destId="{F0A5D0D7-A94F-4826-8FC5-8DA71646FE56}" srcOrd="0" destOrd="0" presId="urn:microsoft.com/office/officeart/2005/8/layout/radial6"/>
    <dgm:cxn modelId="{69AE42ED-4278-4516-BFB4-C05EB51AE79B}" type="presOf" srcId="{355F7524-3EAC-4A06-AB71-ED51D55B94AC}" destId="{E267CD57-4C12-413A-A6D0-09666AE5E331}" srcOrd="0" destOrd="0" presId="urn:microsoft.com/office/officeart/2005/8/layout/radial6"/>
    <dgm:cxn modelId="{B4645CFB-A621-4978-9145-9B9390576B1C}" type="presOf" srcId="{D0EDEC09-DE33-4B52-81FF-3365EC116948}" destId="{EEC16E75-1300-4A4D-BC80-36E8303F3EFC}" srcOrd="0" destOrd="0" presId="urn:microsoft.com/office/officeart/2005/8/layout/radial6"/>
    <dgm:cxn modelId="{BFE80FAD-C75D-491C-B903-7B5D6117825E}" type="presParOf" srcId="{A4235437-534D-45BB-8A06-640B5EDBDB19}" destId="{7EDE95BA-E102-4A9C-B8E8-635BA65C416F}" srcOrd="0" destOrd="0" presId="urn:microsoft.com/office/officeart/2005/8/layout/radial6"/>
    <dgm:cxn modelId="{539CA21E-1F97-4AC9-AAA2-5F1F64542DAB}" type="presParOf" srcId="{A4235437-534D-45BB-8A06-640B5EDBDB19}" destId="{C4729093-B9B6-47E0-934D-45FE8E60C8F4}" srcOrd="1" destOrd="0" presId="urn:microsoft.com/office/officeart/2005/8/layout/radial6"/>
    <dgm:cxn modelId="{5392554A-7407-47B2-AE51-853BBB7B44E9}" type="presParOf" srcId="{A4235437-534D-45BB-8A06-640B5EDBDB19}" destId="{7FF8E770-A914-4CE7-A8CA-41260B0E55F6}" srcOrd="2" destOrd="0" presId="urn:microsoft.com/office/officeart/2005/8/layout/radial6"/>
    <dgm:cxn modelId="{BD94158D-F6B9-4E89-A849-61C36D5DE6BC}" type="presParOf" srcId="{A4235437-534D-45BB-8A06-640B5EDBDB19}" destId="{DD14496C-C5D3-41FE-8FB7-439684C13813}" srcOrd="3" destOrd="0" presId="urn:microsoft.com/office/officeart/2005/8/layout/radial6"/>
    <dgm:cxn modelId="{90BB302D-59FE-48F0-9058-AB5811447A13}" type="presParOf" srcId="{A4235437-534D-45BB-8A06-640B5EDBDB19}" destId="{F0A5D0D7-A94F-4826-8FC5-8DA71646FE56}" srcOrd="4" destOrd="0" presId="urn:microsoft.com/office/officeart/2005/8/layout/radial6"/>
    <dgm:cxn modelId="{F76B8D63-88B1-4B01-8E7A-78054C47A44B}" type="presParOf" srcId="{A4235437-534D-45BB-8A06-640B5EDBDB19}" destId="{CC07D211-0A48-4368-B71C-08ADCFDE0CD8}" srcOrd="5" destOrd="0" presId="urn:microsoft.com/office/officeart/2005/8/layout/radial6"/>
    <dgm:cxn modelId="{D0D7A5A0-BB24-418E-84A4-1C5AC872E537}" type="presParOf" srcId="{A4235437-534D-45BB-8A06-640B5EDBDB19}" destId="{EEC16E75-1300-4A4D-BC80-36E8303F3EFC}" srcOrd="6" destOrd="0" presId="urn:microsoft.com/office/officeart/2005/8/layout/radial6"/>
    <dgm:cxn modelId="{9CCD0067-3C40-46EB-8B0A-29233C5D74FC}" type="presParOf" srcId="{A4235437-534D-45BB-8A06-640B5EDBDB19}" destId="{E267CD57-4C12-413A-A6D0-09666AE5E331}" srcOrd="7" destOrd="0" presId="urn:microsoft.com/office/officeart/2005/8/layout/radial6"/>
    <dgm:cxn modelId="{CB093D6B-EF08-4A4F-9272-CF2E8F6003DF}" type="presParOf" srcId="{A4235437-534D-45BB-8A06-640B5EDBDB19}" destId="{F9655794-4984-4CF9-BD58-6A55CB50030E}" srcOrd="8" destOrd="0" presId="urn:microsoft.com/office/officeart/2005/8/layout/radial6"/>
    <dgm:cxn modelId="{8A379221-E7B0-46EB-AB19-73863ABAB6F5}" type="presParOf" srcId="{A4235437-534D-45BB-8A06-640B5EDBDB19}" destId="{B957C76A-096C-4FA4-BB6C-B58E0621F0A4}" srcOrd="9" destOrd="0" presId="urn:microsoft.com/office/officeart/2005/8/layout/radial6"/>
    <dgm:cxn modelId="{DD91AE9B-35C1-4D17-8E7D-FF575CDD23CA}" type="presParOf" srcId="{A4235437-534D-45BB-8A06-640B5EDBDB19}" destId="{92A1AC87-3069-4CD8-948D-4B2FDF370D27}" srcOrd="10" destOrd="0" presId="urn:microsoft.com/office/officeart/2005/8/layout/radial6"/>
    <dgm:cxn modelId="{2543766C-908F-42A4-9950-E8E768067062}" type="presParOf" srcId="{A4235437-534D-45BB-8A06-640B5EDBDB19}" destId="{38B5FDED-25EE-489F-BE39-EF45E8FF3E61}" srcOrd="11" destOrd="0" presId="urn:microsoft.com/office/officeart/2005/8/layout/radial6"/>
    <dgm:cxn modelId="{428DCF47-2DA9-4DD4-B9CB-2103FC50FFC0}" type="presParOf" srcId="{A4235437-534D-45BB-8A06-640B5EDBDB19}" destId="{F023406E-DD22-4988-BABA-DA84B3E0F54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3406E-DD22-4988-BABA-DA84B3E0F540}">
      <dsp:nvSpPr>
        <dsp:cNvPr id="0" name=""/>
        <dsp:cNvSpPr/>
      </dsp:nvSpPr>
      <dsp:spPr>
        <a:xfrm>
          <a:off x="2700749" y="926472"/>
          <a:ext cx="6169065" cy="6169065"/>
        </a:xfrm>
        <a:prstGeom prst="blockArc">
          <a:avLst>
            <a:gd name="adj1" fmla="val 10794528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7C76A-096C-4FA4-BB6C-B58E0621F0A4}">
      <dsp:nvSpPr>
        <dsp:cNvPr id="0" name=""/>
        <dsp:cNvSpPr/>
      </dsp:nvSpPr>
      <dsp:spPr>
        <a:xfrm>
          <a:off x="2700749" y="926472"/>
          <a:ext cx="6169065" cy="6169065"/>
        </a:xfrm>
        <a:prstGeom prst="blockArc">
          <a:avLst>
            <a:gd name="adj1" fmla="val 5400000"/>
            <a:gd name="adj2" fmla="val 1079452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16E75-1300-4A4D-BC80-36E8303F3EFC}">
      <dsp:nvSpPr>
        <dsp:cNvPr id="0" name=""/>
        <dsp:cNvSpPr/>
      </dsp:nvSpPr>
      <dsp:spPr>
        <a:xfrm>
          <a:off x="2700749" y="926472"/>
          <a:ext cx="6169065" cy="6169065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4496C-C5D3-41FE-8FB7-439684C13813}">
      <dsp:nvSpPr>
        <dsp:cNvPr id="0" name=""/>
        <dsp:cNvSpPr/>
      </dsp:nvSpPr>
      <dsp:spPr>
        <a:xfrm>
          <a:off x="2700749" y="926472"/>
          <a:ext cx="6169065" cy="6169065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E95BA-E102-4A9C-B8E8-635BA65C416F}">
      <dsp:nvSpPr>
        <dsp:cNvPr id="0" name=""/>
        <dsp:cNvSpPr/>
      </dsp:nvSpPr>
      <dsp:spPr>
        <a:xfrm>
          <a:off x="4375813" y="2576588"/>
          <a:ext cx="2840390" cy="284039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AUTOEVALUACION Y PMI</a:t>
          </a:r>
          <a:endParaRPr lang="es-CO" sz="2000" kern="1200" dirty="0"/>
        </a:p>
      </dsp:txBody>
      <dsp:txXfrm>
        <a:off x="4791778" y="2992553"/>
        <a:ext cx="2008460" cy="2008460"/>
      </dsp:txXfrm>
    </dsp:sp>
    <dsp:sp modelId="{C4729093-B9B6-47E0-934D-45FE8E60C8F4}">
      <dsp:nvSpPr>
        <dsp:cNvPr id="0" name=""/>
        <dsp:cNvSpPr/>
      </dsp:nvSpPr>
      <dsp:spPr>
        <a:xfrm>
          <a:off x="4791145" y="3913"/>
          <a:ext cx="1988273" cy="1988273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ENFOQUE METOOLOGICO ESTABLECIDO</a:t>
          </a:r>
          <a:endParaRPr lang="es-CO" sz="1500" kern="1200" dirty="0"/>
        </a:p>
      </dsp:txBody>
      <dsp:txXfrm>
        <a:off x="5082321" y="295089"/>
        <a:ext cx="1405921" cy="1405921"/>
      </dsp:txXfrm>
    </dsp:sp>
    <dsp:sp modelId="{F0A5D0D7-A94F-4826-8FC5-8DA71646FE56}">
      <dsp:nvSpPr>
        <dsp:cNvPr id="0" name=""/>
        <dsp:cNvSpPr/>
      </dsp:nvSpPr>
      <dsp:spPr>
        <a:xfrm>
          <a:off x="7752047" y="3069825"/>
          <a:ext cx="2092379" cy="188235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RESULTADOS ACADEMICOS SISTEMATIZADOS </a:t>
          </a:r>
          <a:endParaRPr lang="es-CO" sz="1500" kern="1200" dirty="0"/>
        </a:p>
      </dsp:txBody>
      <dsp:txXfrm>
        <a:off x="8058469" y="3345490"/>
        <a:ext cx="1479535" cy="1331028"/>
      </dsp:txXfrm>
    </dsp:sp>
    <dsp:sp modelId="{E267CD57-4C12-413A-A6D0-09666AE5E331}">
      <dsp:nvSpPr>
        <dsp:cNvPr id="0" name=""/>
        <dsp:cNvSpPr/>
      </dsp:nvSpPr>
      <dsp:spPr>
        <a:xfrm>
          <a:off x="4753766" y="6029822"/>
          <a:ext cx="2063032" cy="198827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PLANES DE ESTUDIO SISTEMATIZADOS</a:t>
          </a:r>
          <a:endParaRPr lang="es-CO" sz="1500" kern="1200" dirty="0"/>
        </a:p>
      </dsp:txBody>
      <dsp:txXfrm>
        <a:off x="5055890" y="6320998"/>
        <a:ext cx="1458784" cy="1405921"/>
      </dsp:txXfrm>
    </dsp:sp>
    <dsp:sp modelId="{92A1AC87-3069-4CD8-948D-4B2FDF370D27}">
      <dsp:nvSpPr>
        <dsp:cNvPr id="0" name=""/>
        <dsp:cNvSpPr/>
      </dsp:nvSpPr>
      <dsp:spPr>
        <a:xfrm>
          <a:off x="1778194" y="3021664"/>
          <a:ext cx="1988273" cy="1988273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BASE DE DATOS DE EGRESADOS </a:t>
          </a:r>
          <a:endParaRPr lang="es-CO" sz="1500" kern="1200" dirty="0"/>
        </a:p>
      </dsp:txBody>
      <dsp:txXfrm>
        <a:off x="2069370" y="3312840"/>
        <a:ext cx="1405921" cy="1405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sv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diagramData" Target="../diagrams/data1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015405" y="5419081"/>
            <a:ext cx="727447" cy="72744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 flipH="1" flipV="1">
            <a:off x="1128404" y="-1212953"/>
            <a:ext cx="7228897" cy="9485704"/>
          </a:xfrm>
          <a:custGeom>
            <a:avLst/>
            <a:gdLst/>
            <a:ahLst/>
            <a:cxnLst/>
            <a:rect l="l" t="t" r="r" b="b"/>
            <a:pathLst>
              <a:path w="7228897" h="9485704">
                <a:moveTo>
                  <a:pt x="7228896" y="9485704"/>
                </a:moveTo>
                <a:lnTo>
                  <a:pt x="0" y="9485704"/>
                </a:lnTo>
                <a:lnTo>
                  <a:pt x="0" y="0"/>
                </a:lnTo>
                <a:lnTo>
                  <a:pt x="7228896" y="0"/>
                </a:lnTo>
                <a:lnTo>
                  <a:pt x="7228896" y="94857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8915400" y="1185189"/>
            <a:ext cx="7773596" cy="1642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36"/>
              </a:lnSpc>
            </a:pPr>
            <a:r>
              <a:rPr lang="en-US" sz="7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ÁREAS DE GESTIÓN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96412" y="9042023"/>
            <a:ext cx="7801304" cy="432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95"/>
              </a:lnSpc>
            </a:pPr>
            <a:r>
              <a:rPr lang="en-US" sz="3200" b="1" dirty="0">
                <a:solidFill>
                  <a:srgbClr val="055C9D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“En la </a:t>
            </a:r>
            <a:r>
              <a:rPr lang="es-CO" sz="3200" b="1" noProof="1">
                <a:solidFill>
                  <a:srgbClr val="055C9D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ruta</a:t>
            </a:r>
            <a:r>
              <a:rPr lang="en-US" sz="3200" b="1" dirty="0">
                <a:solidFill>
                  <a:srgbClr val="055C9D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del mejoramiento continuo”</a:t>
            </a:r>
            <a:r>
              <a:rPr lang="en-US" sz="2354" b="1" dirty="0">
                <a:solidFill>
                  <a:srgbClr val="055C9D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. </a:t>
            </a:r>
          </a:p>
        </p:txBody>
      </p:sp>
      <p:sp>
        <p:nvSpPr>
          <p:cNvPr id="20" name="Freeform 20"/>
          <p:cNvSpPr/>
          <p:nvPr/>
        </p:nvSpPr>
        <p:spPr>
          <a:xfrm rot="-5400000" flipV="1">
            <a:off x="1804363" y="7559540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3047771"/>
                </a:moveTo>
                <a:lnTo>
                  <a:pt x="1075032" y="3047771"/>
                </a:lnTo>
                <a:lnTo>
                  <a:pt x="1075032" y="0"/>
                </a:lnTo>
                <a:lnTo>
                  <a:pt x="0" y="0"/>
                </a:lnTo>
                <a:lnTo>
                  <a:pt x="0" y="304777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056906F2-1F37-E0EF-D33A-03E4DCADECD3}"/>
              </a:ext>
            </a:extLst>
          </p:cNvPr>
          <p:cNvSpPr/>
          <p:nvPr/>
        </p:nvSpPr>
        <p:spPr>
          <a:xfrm>
            <a:off x="12367053" y="2917355"/>
            <a:ext cx="4321943" cy="5696799"/>
          </a:xfrm>
          <a:custGeom>
            <a:avLst/>
            <a:gdLst/>
            <a:ahLst/>
            <a:cxnLst/>
            <a:rect l="l" t="t" r="r" b="b"/>
            <a:pathLst>
              <a:path w="2265874" h="3040206">
                <a:moveTo>
                  <a:pt x="0" y="0"/>
                </a:moveTo>
                <a:lnTo>
                  <a:pt x="2265874" y="0"/>
                </a:lnTo>
                <a:lnTo>
                  <a:pt x="2265874" y="3040206"/>
                </a:lnTo>
                <a:lnTo>
                  <a:pt x="0" y="30402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796220" y="3345824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5374881" y="0"/>
                </a:moveTo>
                <a:lnTo>
                  <a:pt x="0" y="0"/>
                </a:lnTo>
                <a:lnTo>
                  <a:pt x="0" y="7052879"/>
                </a:lnTo>
                <a:lnTo>
                  <a:pt x="5374881" y="7052879"/>
                </a:lnTo>
                <a:lnTo>
                  <a:pt x="53748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0" y="0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7052879"/>
                </a:moveTo>
                <a:lnTo>
                  <a:pt x="5374881" y="7052879"/>
                </a:lnTo>
                <a:lnTo>
                  <a:pt x="5374881" y="0"/>
                </a:lnTo>
                <a:lnTo>
                  <a:pt x="0" y="0"/>
                </a:lnTo>
                <a:lnTo>
                  <a:pt x="0" y="7052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932728" y="180926"/>
            <a:ext cx="2265874" cy="3040206"/>
          </a:xfrm>
          <a:custGeom>
            <a:avLst/>
            <a:gdLst/>
            <a:ahLst/>
            <a:cxnLst/>
            <a:rect l="l" t="t" r="r" b="b"/>
            <a:pathLst>
              <a:path w="2265874" h="3040206">
                <a:moveTo>
                  <a:pt x="0" y="0"/>
                </a:moveTo>
                <a:lnTo>
                  <a:pt x="2265874" y="0"/>
                </a:lnTo>
                <a:lnTo>
                  <a:pt x="2265874" y="3040206"/>
                </a:lnTo>
                <a:lnTo>
                  <a:pt x="0" y="3040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51813" y="7367054"/>
            <a:ext cx="2644454" cy="39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1"/>
              </a:lnSpc>
            </a:pPr>
            <a:r>
              <a:rPr lang="en-US" sz="2800" b="1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Integrantes</a:t>
            </a:r>
            <a:r>
              <a:rPr lang="en-US" sz="2229" b="1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58740" y="7849010"/>
            <a:ext cx="5117602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Consuelo Cristancho </a:t>
            </a:r>
          </a:p>
          <a:p>
            <a:pPr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Luis Ramón Leal</a:t>
            </a:r>
          </a:p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José Joaquín Rojas (rector) </a:t>
            </a:r>
          </a:p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Fabian Zaraza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74040" y="3880231"/>
            <a:ext cx="1021080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94"/>
              </a:lnSpc>
            </a:pPr>
            <a:r>
              <a:rPr lang="en-US" sz="60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Gestión Administrativa</a:t>
            </a:r>
          </a:p>
          <a:p>
            <a:pPr>
              <a:lnSpc>
                <a:spcPts val="8694"/>
              </a:lnSpc>
            </a:pPr>
            <a:r>
              <a:rPr lang="en-US" sz="60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y Financiera 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9532AE-1739-A05E-8D0B-7FF06D1A80D5}"/>
              </a:ext>
            </a:extLst>
          </p:cNvPr>
          <p:cNvGrpSpPr/>
          <p:nvPr/>
        </p:nvGrpSpPr>
        <p:grpSpPr>
          <a:xfrm>
            <a:off x="3996376" y="4146524"/>
            <a:ext cx="651035" cy="651035"/>
            <a:chOff x="3996376" y="4146524"/>
            <a:chExt cx="651035" cy="651035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28B720D5-92F7-60FD-AE67-97558C1D71A7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0A64F25-D745-5C1D-0F0D-0F7505435807}"/>
                </a:ext>
              </a:extLst>
            </p:cNvPr>
            <p:cNvGrpSpPr/>
            <p:nvPr/>
          </p:nvGrpSpPr>
          <p:grpSpPr>
            <a:xfrm>
              <a:off x="4109091" y="4254680"/>
              <a:ext cx="451758" cy="442772"/>
              <a:chOff x="12600304" y="1986263"/>
              <a:chExt cx="2350355" cy="2298939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FD022A67-D0D9-30CA-BBBA-F173B363CCDE}"/>
                  </a:ext>
                </a:extLst>
              </p:cNvPr>
              <p:cNvSpPr/>
              <p:nvPr/>
            </p:nvSpPr>
            <p:spPr>
              <a:xfrm>
                <a:off x="12600304" y="1986263"/>
                <a:ext cx="2350355" cy="2298939"/>
              </a:xfrm>
              <a:prstGeom prst="ellipse">
                <a:avLst/>
              </a:prstGeom>
              <a:solidFill>
                <a:srgbClr val="B686D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01220514-D261-E3DE-9BBA-8D2C0B477F0C}"/>
                  </a:ext>
                </a:extLst>
              </p:cNvPr>
              <p:cNvSpPr/>
              <p:nvPr/>
            </p:nvSpPr>
            <p:spPr>
              <a:xfrm>
                <a:off x="12725543" y="2111372"/>
                <a:ext cx="2087478" cy="2021104"/>
              </a:xfrm>
              <a:prstGeom prst="ellipse">
                <a:avLst/>
              </a:prstGeom>
              <a:solidFill>
                <a:srgbClr val="B686DA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335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0800000" flipV="1">
            <a:off x="3528370" y="4253208"/>
            <a:ext cx="4337831" cy="5692070"/>
          </a:xfrm>
          <a:custGeom>
            <a:avLst/>
            <a:gdLst/>
            <a:ahLst/>
            <a:cxnLst/>
            <a:rect l="l" t="t" r="r" b="b"/>
            <a:pathLst>
              <a:path w="4337831" h="5692070">
                <a:moveTo>
                  <a:pt x="0" y="5692070"/>
                </a:moveTo>
                <a:lnTo>
                  <a:pt x="4337832" y="5692070"/>
                </a:lnTo>
                <a:lnTo>
                  <a:pt x="4337832" y="0"/>
                </a:lnTo>
                <a:lnTo>
                  <a:pt x="0" y="0"/>
                </a:lnTo>
                <a:lnTo>
                  <a:pt x="0" y="56920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H="1" flipV="1">
            <a:off x="-1169720" y="2456612"/>
            <a:ext cx="5967408" cy="7830388"/>
          </a:xfrm>
          <a:custGeom>
            <a:avLst/>
            <a:gdLst/>
            <a:ahLst/>
            <a:cxnLst/>
            <a:rect l="l" t="t" r="r" b="b"/>
            <a:pathLst>
              <a:path w="5967408" h="7830388">
                <a:moveTo>
                  <a:pt x="5967408" y="7830388"/>
                </a:moveTo>
                <a:lnTo>
                  <a:pt x="0" y="7830388"/>
                </a:lnTo>
                <a:lnTo>
                  <a:pt x="0" y="0"/>
                </a:lnTo>
                <a:lnTo>
                  <a:pt x="5967408" y="0"/>
                </a:lnTo>
                <a:lnTo>
                  <a:pt x="5967408" y="78303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5" name="Group 5"/>
          <p:cNvGrpSpPr/>
          <p:nvPr/>
        </p:nvGrpSpPr>
        <p:grpSpPr>
          <a:xfrm>
            <a:off x="1297150" y="3108004"/>
            <a:ext cx="4609924" cy="5364275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7604" tIns="57604" rIns="57604" bIns="57604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 flipV="1">
            <a:off x="1466968" y="-517202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3047772"/>
                </a:moveTo>
                <a:lnTo>
                  <a:pt x="1075032" y="3047772"/>
                </a:lnTo>
                <a:lnTo>
                  <a:pt x="1075032" y="0"/>
                </a:lnTo>
                <a:lnTo>
                  <a:pt x="0" y="0"/>
                </a:lnTo>
                <a:lnTo>
                  <a:pt x="0" y="30477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62888" y="3859082"/>
            <a:ext cx="2878448" cy="3862119"/>
          </a:xfrm>
          <a:custGeom>
            <a:avLst/>
            <a:gdLst/>
            <a:ahLst/>
            <a:cxnLst/>
            <a:rect l="l" t="t" r="r" b="b"/>
            <a:pathLst>
              <a:path w="2878448" h="3862119">
                <a:moveTo>
                  <a:pt x="0" y="0"/>
                </a:moveTo>
                <a:lnTo>
                  <a:pt x="2878448" y="0"/>
                </a:lnTo>
                <a:lnTo>
                  <a:pt x="2878448" y="3862118"/>
                </a:lnTo>
                <a:lnTo>
                  <a:pt x="0" y="38621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5E1E76-67E3-C92F-9911-1ABA22B8362E}"/>
              </a:ext>
            </a:extLst>
          </p:cNvPr>
          <p:cNvSpPr txBox="1"/>
          <p:nvPr/>
        </p:nvSpPr>
        <p:spPr>
          <a:xfrm>
            <a:off x="8459800" y="3859082"/>
            <a:ext cx="91210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Century Gothic" panose="020B0502020202020204" pitchFamily="34" charset="0"/>
              </a:rPr>
              <a:t>Esta gestión se encarga de todos los procesos de apoyo a la gestión académica, la administración de la planta física, los recursos y los servicios, junto al apoyo financiero y contable. </a:t>
            </a:r>
            <a:endParaRPr lang="es-CO" sz="3600" dirty="0"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A7AA6E9-AE23-3A67-3200-F87307137921}"/>
              </a:ext>
            </a:extLst>
          </p:cNvPr>
          <p:cNvGrpSpPr/>
          <p:nvPr/>
        </p:nvGrpSpPr>
        <p:grpSpPr>
          <a:xfrm>
            <a:off x="5255403" y="1309487"/>
            <a:ext cx="651035" cy="651035"/>
            <a:chOff x="3996376" y="4146524"/>
            <a:chExt cx="651035" cy="651035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C4BF8B6E-B9F6-AE73-D4AE-9DD5AAEE2D57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7A8D66F-2EE8-FD77-6722-C7CFF7E02136}"/>
                </a:ext>
              </a:extLst>
            </p:cNvPr>
            <p:cNvGrpSpPr/>
            <p:nvPr/>
          </p:nvGrpSpPr>
          <p:grpSpPr>
            <a:xfrm>
              <a:off x="4109091" y="4254680"/>
              <a:ext cx="451758" cy="442772"/>
              <a:chOff x="12600304" y="1986263"/>
              <a:chExt cx="2350355" cy="2298939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E8A1F409-28C9-8CA4-3CB0-420BC7C8422B}"/>
                  </a:ext>
                </a:extLst>
              </p:cNvPr>
              <p:cNvSpPr/>
              <p:nvPr/>
            </p:nvSpPr>
            <p:spPr>
              <a:xfrm>
                <a:off x="12600304" y="1986263"/>
                <a:ext cx="2350355" cy="2298939"/>
              </a:xfrm>
              <a:prstGeom prst="ellipse">
                <a:avLst/>
              </a:prstGeom>
              <a:solidFill>
                <a:srgbClr val="B686D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120E364B-F694-53B5-67F7-40C2DDBF8B91}"/>
                  </a:ext>
                </a:extLst>
              </p:cNvPr>
              <p:cNvSpPr/>
              <p:nvPr/>
            </p:nvSpPr>
            <p:spPr>
              <a:xfrm>
                <a:off x="12725543" y="2111372"/>
                <a:ext cx="2087478" cy="2021104"/>
              </a:xfrm>
              <a:prstGeom prst="ellipse">
                <a:avLst/>
              </a:prstGeom>
              <a:solidFill>
                <a:srgbClr val="B686DA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sp>
        <p:nvSpPr>
          <p:cNvPr id="17" name="TextBox 12">
            <a:extLst>
              <a:ext uri="{FF2B5EF4-FFF2-40B4-BE49-F238E27FC236}">
                <a16:creationId xmlns:a16="http://schemas.microsoft.com/office/drawing/2014/main" id="{E8349737-F6F0-651D-6EFA-47C6B268FE2D}"/>
              </a:ext>
            </a:extLst>
          </p:cNvPr>
          <p:cNvSpPr txBox="1"/>
          <p:nvPr/>
        </p:nvSpPr>
        <p:spPr>
          <a:xfrm>
            <a:off x="6019153" y="1338357"/>
            <a:ext cx="11927639" cy="1118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52"/>
              </a:lnSpc>
            </a:pPr>
            <a:r>
              <a:rPr lang="en-US" sz="4832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¿ Qué es la Gestión Administrativa </a:t>
            </a:r>
          </a:p>
          <a:p>
            <a:pPr algn="ctr">
              <a:lnSpc>
                <a:spcPts val="4252"/>
              </a:lnSpc>
            </a:pPr>
            <a:r>
              <a:rPr lang="en-US" sz="4832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y Financiera?</a:t>
            </a:r>
          </a:p>
        </p:txBody>
      </p:sp>
    </p:spTree>
    <p:extLst>
      <p:ext uri="{BB962C8B-B14F-4D97-AF65-F5344CB8AC3E}">
        <p14:creationId xmlns:p14="http://schemas.microsoft.com/office/powerpoint/2010/main" val="406893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3C81343-45F3-8FB3-8980-31F7CA38805E}"/>
              </a:ext>
            </a:extLst>
          </p:cNvPr>
          <p:cNvSpPr/>
          <p:nvPr/>
        </p:nvSpPr>
        <p:spPr>
          <a:xfrm>
            <a:off x="5464054" y="3502835"/>
            <a:ext cx="5228997" cy="4738612"/>
          </a:xfrm>
          <a:prstGeom prst="ellipse">
            <a:avLst/>
          </a:prstGeom>
          <a:ln w="349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Freeform 2"/>
          <p:cNvSpPr/>
          <p:nvPr/>
        </p:nvSpPr>
        <p:spPr>
          <a:xfrm rot="-10800000">
            <a:off x="12017690" y="-3292162"/>
            <a:ext cx="6784189" cy="8902162"/>
          </a:xfrm>
          <a:custGeom>
            <a:avLst/>
            <a:gdLst/>
            <a:ahLst/>
            <a:cxnLst/>
            <a:rect l="l" t="t" r="r" b="b"/>
            <a:pathLst>
              <a:path w="6784189" h="8902162">
                <a:moveTo>
                  <a:pt x="0" y="0"/>
                </a:moveTo>
                <a:lnTo>
                  <a:pt x="6784190" y="0"/>
                </a:lnTo>
                <a:lnTo>
                  <a:pt x="6784190" y="8902162"/>
                </a:lnTo>
                <a:lnTo>
                  <a:pt x="0" y="8902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6935114" y="6210528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0"/>
                </a:moveTo>
                <a:lnTo>
                  <a:pt x="1075032" y="0"/>
                </a:lnTo>
                <a:lnTo>
                  <a:pt x="1075032" y="3047772"/>
                </a:lnTo>
                <a:lnTo>
                  <a:pt x="0" y="3047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8134" y="7644307"/>
            <a:ext cx="1672166" cy="2243607"/>
          </a:xfrm>
          <a:custGeom>
            <a:avLst/>
            <a:gdLst/>
            <a:ahLst/>
            <a:cxnLst/>
            <a:rect l="l" t="t" r="r" b="b"/>
            <a:pathLst>
              <a:path w="1672166" h="2243607">
                <a:moveTo>
                  <a:pt x="0" y="0"/>
                </a:moveTo>
                <a:lnTo>
                  <a:pt x="1672167" y="0"/>
                </a:lnTo>
                <a:lnTo>
                  <a:pt x="1672167" y="2243607"/>
                </a:lnTo>
                <a:lnTo>
                  <a:pt x="0" y="2243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36DF16B-2291-124A-474D-9871939B28EC}"/>
              </a:ext>
            </a:extLst>
          </p:cNvPr>
          <p:cNvSpPr txBox="1"/>
          <p:nvPr/>
        </p:nvSpPr>
        <p:spPr>
          <a:xfrm>
            <a:off x="2174256" y="952500"/>
            <a:ext cx="11922743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483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Avances  de la Gestión A. y F.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7CCA55E-F175-137B-B6EF-470B14316943}"/>
              </a:ext>
            </a:extLst>
          </p:cNvPr>
          <p:cNvGrpSpPr/>
          <p:nvPr/>
        </p:nvGrpSpPr>
        <p:grpSpPr>
          <a:xfrm>
            <a:off x="4133850" y="2139713"/>
            <a:ext cx="7902890" cy="7541102"/>
            <a:chOff x="5558056" y="2715792"/>
            <a:chExt cx="4473498" cy="458711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386DFB81-D975-5283-FCC4-21B1A8A5D8E5}"/>
                </a:ext>
              </a:extLst>
            </p:cNvPr>
            <p:cNvGrpSpPr/>
            <p:nvPr/>
          </p:nvGrpSpPr>
          <p:grpSpPr>
            <a:xfrm>
              <a:off x="7121995" y="2715792"/>
              <a:ext cx="1418837" cy="1404151"/>
              <a:chOff x="1007400" y="2636424"/>
              <a:chExt cx="1307794" cy="1348783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52CCC77-CE87-3E85-D16E-298DBBF4DB2F}"/>
                  </a:ext>
                </a:extLst>
              </p:cNvPr>
              <p:cNvSpPr/>
              <p:nvPr/>
            </p:nvSpPr>
            <p:spPr>
              <a:xfrm>
                <a:off x="1007400" y="2636424"/>
                <a:ext cx="1307794" cy="134878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360C1B1-17A9-991A-23CB-E50CDD096BAD}"/>
                  </a:ext>
                </a:extLst>
              </p:cNvPr>
              <p:cNvSpPr txBox="1"/>
              <p:nvPr/>
            </p:nvSpPr>
            <p:spPr>
              <a:xfrm>
                <a:off x="1354167" y="2994708"/>
                <a:ext cx="630622" cy="612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2000" dirty="0"/>
                  <a:t>Proceso </a:t>
                </a:r>
              </a:p>
              <a:p>
                <a:pPr algn="ctr"/>
                <a:r>
                  <a:rPr lang="es-CO" sz="2000" dirty="0"/>
                  <a:t>de </a:t>
                </a:r>
              </a:p>
              <a:p>
                <a:pPr algn="ctr"/>
                <a:r>
                  <a:rPr lang="es-CO" sz="2000" dirty="0"/>
                  <a:t>matrícula</a:t>
                </a: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6521039-B1A2-C579-238D-E0D653A614E9}"/>
                </a:ext>
              </a:extLst>
            </p:cNvPr>
            <p:cNvGrpSpPr/>
            <p:nvPr/>
          </p:nvGrpSpPr>
          <p:grpSpPr>
            <a:xfrm>
              <a:off x="8637263" y="5114586"/>
              <a:ext cx="1394291" cy="1441685"/>
              <a:chOff x="6640403" y="2865017"/>
              <a:chExt cx="1700818" cy="1568178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A34F4AF7-62CB-128B-34E9-8B2DB3897A6F}"/>
                  </a:ext>
                </a:extLst>
              </p:cNvPr>
              <p:cNvSpPr/>
              <p:nvPr/>
            </p:nvSpPr>
            <p:spPr>
              <a:xfrm>
                <a:off x="6640403" y="2865017"/>
                <a:ext cx="1700818" cy="156817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356E905C-7D21-6C55-2C05-B71C9DA955C3}"/>
                  </a:ext>
                </a:extLst>
              </p:cNvPr>
              <p:cNvSpPr txBox="1"/>
              <p:nvPr/>
            </p:nvSpPr>
            <p:spPr>
              <a:xfrm>
                <a:off x="7195434" y="3307921"/>
                <a:ext cx="638445" cy="4830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2000" dirty="0"/>
                  <a:t>Planta </a:t>
                </a:r>
              </a:p>
              <a:p>
                <a:pPr algn="ctr"/>
                <a:r>
                  <a:rPr lang="es-CO" sz="2000" dirty="0"/>
                  <a:t>física</a:t>
                </a: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82D0BF9-72B8-BAAE-EFB1-FBC0734663FD}"/>
                </a:ext>
              </a:extLst>
            </p:cNvPr>
            <p:cNvGrpSpPr/>
            <p:nvPr/>
          </p:nvGrpSpPr>
          <p:grpSpPr>
            <a:xfrm>
              <a:off x="8637263" y="3495783"/>
              <a:ext cx="1394291" cy="1403967"/>
              <a:chOff x="974775" y="2772544"/>
              <a:chExt cx="1307794" cy="1348783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09F6CD1E-0271-B810-021A-5B98DDCA06B1}"/>
                  </a:ext>
                </a:extLst>
              </p:cNvPr>
              <p:cNvSpPr/>
              <p:nvPr/>
            </p:nvSpPr>
            <p:spPr>
              <a:xfrm>
                <a:off x="974775" y="2772544"/>
                <a:ext cx="1307794" cy="134878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F182D17-7705-2E26-4EEF-2B6FFB4E7F83}"/>
                  </a:ext>
                </a:extLst>
              </p:cNvPr>
              <p:cNvSpPr txBox="1"/>
              <p:nvPr/>
            </p:nvSpPr>
            <p:spPr>
              <a:xfrm>
                <a:off x="1288002" y="3168983"/>
                <a:ext cx="715252" cy="426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2000" dirty="0"/>
                  <a:t>Archivo </a:t>
                </a:r>
              </a:p>
              <a:p>
                <a:pPr algn="ctr"/>
                <a:r>
                  <a:rPr lang="es-CO" sz="2000" dirty="0"/>
                  <a:t>académico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2A3769D-E160-5FC9-4A53-7B634B995330}"/>
                </a:ext>
              </a:extLst>
            </p:cNvPr>
            <p:cNvGrpSpPr/>
            <p:nvPr/>
          </p:nvGrpSpPr>
          <p:grpSpPr>
            <a:xfrm>
              <a:off x="5558056" y="5094040"/>
              <a:ext cx="1418837" cy="1439312"/>
              <a:chOff x="5216598" y="4247898"/>
              <a:chExt cx="1700818" cy="1568178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6BECB11F-29D5-DA6B-5FE5-DC0F38290B09}"/>
                  </a:ext>
                </a:extLst>
              </p:cNvPr>
              <p:cNvSpPr/>
              <p:nvPr/>
            </p:nvSpPr>
            <p:spPr>
              <a:xfrm>
                <a:off x="5216598" y="4247898"/>
                <a:ext cx="1700818" cy="156817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6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8CF9C69E-DEF4-BFFB-07EB-F844A5C7D3F2}"/>
                  </a:ext>
                </a:extLst>
              </p:cNvPr>
              <p:cNvSpPr txBox="1"/>
              <p:nvPr/>
            </p:nvSpPr>
            <p:spPr>
              <a:xfrm>
                <a:off x="5526114" y="4663020"/>
                <a:ext cx="1081787" cy="86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2000" dirty="0"/>
                  <a:t>Seguimiento </a:t>
                </a:r>
              </a:p>
              <a:p>
                <a:pPr algn="ctr"/>
                <a:r>
                  <a:rPr lang="es-CO" sz="2000" dirty="0"/>
                  <a:t>al uso de </a:t>
                </a:r>
              </a:p>
              <a:p>
                <a:pPr algn="ctr"/>
                <a:r>
                  <a:rPr lang="es-CO" sz="2000" dirty="0"/>
                  <a:t>espacios </a:t>
                </a:r>
              </a:p>
              <a:p>
                <a:pPr algn="ctr"/>
                <a:endParaRPr lang="es-CO" sz="1600" dirty="0"/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411B175-2F0F-4C1C-492D-B776F663956A}"/>
                </a:ext>
              </a:extLst>
            </p:cNvPr>
            <p:cNvGrpSpPr/>
            <p:nvPr/>
          </p:nvGrpSpPr>
          <p:grpSpPr>
            <a:xfrm>
              <a:off x="5625989" y="3481913"/>
              <a:ext cx="1399576" cy="1360008"/>
              <a:chOff x="2068131" y="4417540"/>
              <a:chExt cx="1700818" cy="1568178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7FBFB8FE-8D7E-96D7-CC17-FB4FC2F73169}"/>
                  </a:ext>
                </a:extLst>
              </p:cNvPr>
              <p:cNvSpPr/>
              <p:nvPr/>
            </p:nvSpPr>
            <p:spPr>
              <a:xfrm>
                <a:off x="2068131" y="4417540"/>
                <a:ext cx="1700818" cy="156817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6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A7C07261-6ADD-DD7D-FFC1-C0B38E60B767}"/>
                  </a:ext>
                </a:extLst>
              </p:cNvPr>
              <p:cNvSpPr txBox="1"/>
              <p:nvPr/>
            </p:nvSpPr>
            <p:spPr>
              <a:xfrm>
                <a:off x="2378134" y="4746022"/>
                <a:ext cx="1080812" cy="734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2000" dirty="0"/>
                  <a:t>Perfiles </a:t>
                </a:r>
              </a:p>
              <a:p>
                <a:pPr algn="ctr"/>
                <a:r>
                  <a:rPr lang="es-CO" sz="2000" dirty="0"/>
                  <a:t>Y asignación </a:t>
                </a:r>
              </a:p>
              <a:p>
                <a:pPr algn="ctr"/>
                <a:r>
                  <a:rPr lang="es-CO" sz="2000" dirty="0"/>
                  <a:t>académica</a:t>
                </a: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BC40124-E799-7B59-C854-900525B10CDE}"/>
                </a:ext>
              </a:extLst>
            </p:cNvPr>
            <p:cNvGrpSpPr/>
            <p:nvPr/>
          </p:nvGrpSpPr>
          <p:grpSpPr>
            <a:xfrm>
              <a:off x="7129628" y="5861225"/>
              <a:ext cx="1394290" cy="1441685"/>
              <a:chOff x="4050838" y="4526226"/>
              <a:chExt cx="1394290" cy="1441685"/>
            </a:xfrm>
          </p:grpSpPr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1327888-BCED-C1F1-D994-EB96181B774C}"/>
                  </a:ext>
                </a:extLst>
              </p:cNvPr>
              <p:cNvSpPr/>
              <p:nvPr/>
            </p:nvSpPr>
            <p:spPr>
              <a:xfrm>
                <a:off x="4050838" y="4526226"/>
                <a:ext cx="1394290" cy="144168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6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2422E38-28F8-E9E3-9384-BA0B2EA7E77C}"/>
                  </a:ext>
                </a:extLst>
              </p:cNvPr>
              <p:cNvSpPr txBox="1"/>
              <p:nvPr/>
            </p:nvSpPr>
            <p:spPr>
              <a:xfrm>
                <a:off x="4217004" y="5035407"/>
                <a:ext cx="1131514" cy="444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2000" dirty="0"/>
                  <a:t>Adecuación y</a:t>
                </a:r>
              </a:p>
              <a:p>
                <a:pPr algn="ctr"/>
                <a:r>
                  <a:rPr lang="es-CO" sz="2000" dirty="0"/>
                  <a:t>embellecimiento</a:t>
                </a:r>
              </a:p>
            </p:txBody>
          </p:sp>
        </p:grp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2737E4A-48A0-0F6A-E8C5-FC9142C40EC0}"/>
              </a:ext>
            </a:extLst>
          </p:cNvPr>
          <p:cNvGrpSpPr/>
          <p:nvPr/>
        </p:nvGrpSpPr>
        <p:grpSpPr>
          <a:xfrm>
            <a:off x="2174257" y="1060584"/>
            <a:ext cx="651035" cy="651035"/>
            <a:chOff x="3996376" y="4146524"/>
            <a:chExt cx="651035" cy="651035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98D0270C-81D7-2A81-4A92-D379FBAF8E15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EAF89F8-EDCC-81AE-89A1-B4BBB9BD2A36}"/>
                </a:ext>
              </a:extLst>
            </p:cNvPr>
            <p:cNvGrpSpPr/>
            <p:nvPr/>
          </p:nvGrpSpPr>
          <p:grpSpPr>
            <a:xfrm>
              <a:off x="4109091" y="4254680"/>
              <a:ext cx="451758" cy="442772"/>
              <a:chOff x="12600304" y="1986263"/>
              <a:chExt cx="2350355" cy="2298939"/>
            </a:xfrm>
          </p:grpSpPr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DF350E09-842A-EA1A-53C3-702110B8DAF1}"/>
                  </a:ext>
                </a:extLst>
              </p:cNvPr>
              <p:cNvSpPr/>
              <p:nvPr/>
            </p:nvSpPr>
            <p:spPr>
              <a:xfrm>
                <a:off x="12600304" y="1986263"/>
                <a:ext cx="2350355" cy="2298939"/>
              </a:xfrm>
              <a:prstGeom prst="ellipse">
                <a:avLst/>
              </a:prstGeom>
              <a:solidFill>
                <a:srgbClr val="B686D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4327431E-5A30-86FB-4E6F-70E07FDD74BA}"/>
                  </a:ext>
                </a:extLst>
              </p:cNvPr>
              <p:cNvSpPr/>
              <p:nvPr/>
            </p:nvSpPr>
            <p:spPr>
              <a:xfrm>
                <a:off x="12725543" y="2111372"/>
                <a:ext cx="2087478" cy="2021104"/>
              </a:xfrm>
              <a:prstGeom prst="ellipse">
                <a:avLst/>
              </a:prstGeom>
              <a:solidFill>
                <a:srgbClr val="B686DA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5374881" cy="10315575"/>
            <a:chOff x="0" y="0"/>
            <a:chExt cx="7166509" cy="13754100"/>
          </a:xfrm>
        </p:grpSpPr>
        <p:sp>
          <p:nvSpPr>
            <p:cNvPr id="4" name="Freeform 4"/>
            <p:cNvSpPr/>
            <p:nvPr/>
          </p:nvSpPr>
          <p:spPr>
            <a:xfrm flipH="1">
              <a:off x="0" y="4350261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7166509" y="0"/>
                  </a:moveTo>
                  <a:lnTo>
                    <a:pt x="0" y="0"/>
                  </a:lnTo>
                  <a:lnTo>
                    <a:pt x="0" y="9403839"/>
                  </a:lnTo>
                  <a:lnTo>
                    <a:pt x="7166509" y="9403839"/>
                  </a:lnTo>
                  <a:lnTo>
                    <a:pt x="716650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" name="Freeform 5"/>
            <p:cNvSpPr/>
            <p:nvPr/>
          </p:nvSpPr>
          <p:spPr>
            <a:xfrm flipV="1">
              <a:off x="0" y="0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0" y="9403839"/>
                  </a:moveTo>
                  <a:lnTo>
                    <a:pt x="7166509" y="9403839"/>
                  </a:lnTo>
                  <a:lnTo>
                    <a:pt x="7166509" y="0"/>
                  </a:lnTo>
                  <a:lnTo>
                    <a:pt x="0" y="0"/>
                  </a:lnTo>
                  <a:lnTo>
                    <a:pt x="0" y="940383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6" name="Freeform 6"/>
          <p:cNvSpPr/>
          <p:nvPr/>
        </p:nvSpPr>
        <p:spPr>
          <a:xfrm>
            <a:off x="16721784" y="6210528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0"/>
                </a:moveTo>
                <a:lnTo>
                  <a:pt x="1075032" y="0"/>
                </a:lnTo>
                <a:lnTo>
                  <a:pt x="1075032" y="3047772"/>
                </a:lnTo>
                <a:lnTo>
                  <a:pt x="0" y="3047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807475" y="2319405"/>
            <a:ext cx="803781" cy="690749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85550" y="4819809"/>
            <a:ext cx="803781" cy="690749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15" name="Freeform 8">
            <a:extLst>
              <a:ext uri="{FF2B5EF4-FFF2-40B4-BE49-F238E27FC236}">
                <a16:creationId xmlns:a16="http://schemas.microsoft.com/office/drawing/2014/main" id="{39CC533B-86C5-641D-7C53-A6D7BAE9CD49}"/>
              </a:ext>
            </a:extLst>
          </p:cNvPr>
          <p:cNvSpPr/>
          <p:nvPr/>
        </p:nvSpPr>
        <p:spPr>
          <a:xfrm>
            <a:off x="130628" y="6325762"/>
            <a:ext cx="1795499" cy="2285887"/>
          </a:xfrm>
          <a:custGeom>
            <a:avLst/>
            <a:gdLst/>
            <a:ahLst/>
            <a:cxnLst/>
            <a:rect l="l" t="t" r="r" b="b"/>
            <a:pathLst>
              <a:path w="3478699" h="4667498">
                <a:moveTo>
                  <a:pt x="0" y="0"/>
                </a:moveTo>
                <a:lnTo>
                  <a:pt x="3478699" y="0"/>
                </a:lnTo>
                <a:lnTo>
                  <a:pt x="3478699" y="4667498"/>
                </a:lnTo>
                <a:lnTo>
                  <a:pt x="0" y="4667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A2D1E960-297A-E1A5-8373-FC2DA27A1A1F}"/>
              </a:ext>
            </a:extLst>
          </p:cNvPr>
          <p:cNvSpPr txBox="1"/>
          <p:nvPr/>
        </p:nvSpPr>
        <p:spPr>
          <a:xfrm>
            <a:off x="7585455" y="746949"/>
            <a:ext cx="103632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483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Avances  de la Gestión A. y F.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25BE903-2763-2BAB-852A-88316D1850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012" t="22041" r="20553" b="11409"/>
          <a:stretch/>
        </p:blipFill>
        <p:spPr>
          <a:xfrm>
            <a:off x="6962242" y="1824113"/>
            <a:ext cx="8251358" cy="824715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2A662046-C448-45E6-65F7-EF9E06D13661}"/>
              </a:ext>
            </a:extLst>
          </p:cNvPr>
          <p:cNvGrpSpPr/>
          <p:nvPr/>
        </p:nvGrpSpPr>
        <p:grpSpPr>
          <a:xfrm>
            <a:off x="6806465" y="830277"/>
            <a:ext cx="651035" cy="651035"/>
            <a:chOff x="3996376" y="4146524"/>
            <a:chExt cx="651035" cy="651035"/>
          </a:xfrm>
        </p:grpSpPr>
        <p:sp>
          <p:nvSpPr>
            <p:cNvPr id="21" name="Freeform 2">
              <a:extLst>
                <a:ext uri="{FF2B5EF4-FFF2-40B4-BE49-F238E27FC236}">
                  <a16:creationId xmlns:a16="http://schemas.microsoft.com/office/drawing/2014/main" id="{4833B03C-74C0-F047-D529-33A94EF84F28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A2393CDE-71D8-F8F9-BD89-85187E9D113C}"/>
                </a:ext>
              </a:extLst>
            </p:cNvPr>
            <p:cNvGrpSpPr/>
            <p:nvPr/>
          </p:nvGrpSpPr>
          <p:grpSpPr>
            <a:xfrm>
              <a:off x="4109091" y="4254680"/>
              <a:ext cx="451758" cy="442772"/>
              <a:chOff x="12600304" y="1986263"/>
              <a:chExt cx="2350355" cy="2298939"/>
            </a:xfrm>
          </p:grpSpPr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98A545A1-FCCD-6870-D85B-9B9E66BEA8D6}"/>
                  </a:ext>
                </a:extLst>
              </p:cNvPr>
              <p:cNvSpPr/>
              <p:nvPr/>
            </p:nvSpPr>
            <p:spPr>
              <a:xfrm>
                <a:off x="12600304" y="1986263"/>
                <a:ext cx="2350355" cy="2298939"/>
              </a:xfrm>
              <a:prstGeom prst="ellipse">
                <a:avLst/>
              </a:prstGeom>
              <a:solidFill>
                <a:srgbClr val="B686D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060FF5FE-EFBE-A507-A999-9C5E7E896859}"/>
                  </a:ext>
                </a:extLst>
              </p:cNvPr>
              <p:cNvSpPr/>
              <p:nvPr/>
            </p:nvSpPr>
            <p:spPr>
              <a:xfrm>
                <a:off x="12725543" y="2111372"/>
                <a:ext cx="2087478" cy="2021104"/>
              </a:xfrm>
              <a:prstGeom prst="ellipse">
                <a:avLst/>
              </a:prstGeom>
              <a:solidFill>
                <a:srgbClr val="B686DA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382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796220" y="3345824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5374881" y="0"/>
                </a:moveTo>
                <a:lnTo>
                  <a:pt x="0" y="0"/>
                </a:lnTo>
                <a:lnTo>
                  <a:pt x="0" y="7052879"/>
                </a:lnTo>
                <a:lnTo>
                  <a:pt x="5374881" y="7052879"/>
                </a:lnTo>
                <a:lnTo>
                  <a:pt x="53748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0" y="0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7052879"/>
                </a:moveTo>
                <a:lnTo>
                  <a:pt x="5374881" y="7052879"/>
                </a:lnTo>
                <a:lnTo>
                  <a:pt x="5374881" y="0"/>
                </a:lnTo>
                <a:lnTo>
                  <a:pt x="0" y="0"/>
                </a:lnTo>
                <a:lnTo>
                  <a:pt x="0" y="7052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932728" y="180926"/>
            <a:ext cx="2265874" cy="3040206"/>
          </a:xfrm>
          <a:custGeom>
            <a:avLst/>
            <a:gdLst/>
            <a:ahLst/>
            <a:cxnLst/>
            <a:rect l="l" t="t" r="r" b="b"/>
            <a:pathLst>
              <a:path w="2265874" h="3040206">
                <a:moveTo>
                  <a:pt x="0" y="0"/>
                </a:moveTo>
                <a:lnTo>
                  <a:pt x="2265874" y="0"/>
                </a:lnTo>
                <a:lnTo>
                  <a:pt x="2265874" y="3040206"/>
                </a:lnTo>
                <a:lnTo>
                  <a:pt x="0" y="3040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51813" y="7367054"/>
            <a:ext cx="2644454" cy="39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1"/>
              </a:lnSpc>
            </a:pPr>
            <a:r>
              <a:rPr lang="en-US" sz="2800" b="1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Integrantes</a:t>
            </a:r>
            <a:r>
              <a:rPr lang="en-US" sz="2229" b="1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58740" y="7849010"/>
            <a:ext cx="383266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Patricia Jaimes  </a:t>
            </a:r>
          </a:p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Denis Leal </a:t>
            </a:r>
          </a:p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Jose Nery Leal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08676" y="3958503"/>
            <a:ext cx="9264524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94"/>
              </a:lnSpc>
            </a:pPr>
            <a:r>
              <a:rPr lang="en-US" sz="60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Gestión Comunitaria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1609838-D092-3F18-0F8B-F3329B0F177B}"/>
              </a:ext>
            </a:extLst>
          </p:cNvPr>
          <p:cNvGrpSpPr/>
          <p:nvPr/>
        </p:nvGrpSpPr>
        <p:grpSpPr>
          <a:xfrm>
            <a:off x="3996376" y="4146524"/>
            <a:ext cx="651035" cy="651035"/>
            <a:chOff x="3996376" y="4146524"/>
            <a:chExt cx="651035" cy="651035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28B720D5-92F7-60FD-AE67-97558C1D71A7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4AC690F-C4BC-9BFD-E901-F532F0D97582}"/>
                </a:ext>
              </a:extLst>
            </p:cNvPr>
            <p:cNvGrpSpPr/>
            <p:nvPr/>
          </p:nvGrpSpPr>
          <p:grpSpPr>
            <a:xfrm>
              <a:off x="4106693" y="4221479"/>
              <a:ext cx="422560" cy="498274"/>
              <a:chOff x="13069953" y="1670815"/>
              <a:chExt cx="2350356" cy="2298939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F60EE116-2CC7-EFBE-AF7E-4FA082CF7506}"/>
                  </a:ext>
                </a:extLst>
              </p:cNvPr>
              <p:cNvSpPr/>
              <p:nvPr/>
            </p:nvSpPr>
            <p:spPr>
              <a:xfrm>
                <a:off x="13069953" y="1670815"/>
                <a:ext cx="2350356" cy="2298939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8C8EB821-6E6E-F54A-AD3B-DDE4C9278F7C}"/>
                  </a:ext>
                </a:extLst>
              </p:cNvPr>
              <p:cNvSpPr/>
              <p:nvPr/>
            </p:nvSpPr>
            <p:spPr>
              <a:xfrm>
                <a:off x="13195192" y="1795924"/>
                <a:ext cx="2087479" cy="2021098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603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0800000" flipV="1">
            <a:off x="3528370" y="4253208"/>
            <a:ext cx="4337831" cy="5692070"/>
          </a:xfrm>
          <a:custGeom>
            <a:avLst/>
            <a:gdLst/>
            <a:ahLst/>
            <a:cxnLst/>
            <a:rect l="l" t="t" r="r" b="b"/>
            <a:pathLst>
              <a:path w="4337831" h="5692070">
                <a:moveTo>
                  <a:pt x="0" y="5692070"/>
                </a:moveTo>
                <a:lnTo>
                  <a:pt x="4337832" y="5692070"/>
                </a:lnTo>
                <a:lnTo>
                  <a:pt x="4337832" y="0"/>
                </a:lnTo>
                <a:lnTo>
                  <a:pt x="0" y="0"/>
                </a:lnTo>
                <a:lnTo>
                  <a:pt x="0" y="56920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H="1" flipV="1">
            <a:off x="-1169720" y="2456612"/>
            <a:ext cx="5967408" cy="7830388"/>
          </a:xfrm>
          <a:custGeom>
            <a:avLst/>
            <a:gdLst/>
            <a:ahLst/>
            <a:cxnLst/>
            <a:rect l="l" t="t" r="r" b="b"/>
            <a:pathLst>
              <a:path w="5967408" h="7830388">
                <a:moveTo>
                  <a:pt x="5967408" y="7830388"/>
                </a:moveTo>
                <a:lnTo>
                  <a:pt x="0" y="7830388"/>
                </a:lnTo>
                <a:lnTo>
                  <a:pt x="0" y="0"/>
                </a:lnTo>
                <a:lnTo>
                  <a:pt x="5967408" y="0"/>
                </a:lnTo>
                <a:lnTo>
                  <a:pt x="5967408" y="78303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5" name="Group 5"/>
          <p:cNvGrpSpPr/>
          <p:nvPr/>
        </p:nvGrpSpPr>
        <p:grpSpPr>
          <a:xfrm>
            <a:off x="1297150" y="3108004"/>
            <a:ext cx="4609924" cy="5364275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7604" tIns="57604" rIns="57604" bIns="57604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 flipV="1">
            <a:off x="1466968" y="-495186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3047772"/>
                </a:moveTo>
                <a:lnTo>
                  <a:pt x="1075032" y="3047772"/>
                </a:lnTo>
                <a:lnTo>
                  <a:pt x="1075032" y="0"/>
                </a:lnTo>
                <a:lnTo>
                  <a:pt x="0" y="0"/>
                </a:lnTo>
                <a:lnTo>
                  <a:pt x="0" y="30477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62888" y="3859082"/>
            <a:ext cx="2878448" cy="3862119"/>
          </a:xfrm>
          <a:custGeom>
            <a:avLst/>
            <a:gdLst/>
            <a:ahLst/>
            <a:cxnLst/>
            <a:rect l="l" t="t" r="r" b="b"/>
            <a:pathLst>
              <a:path w="2878448" h="3862119">
                <a:moveTo>
                  <a:pt x="0" y="0"/>
                </a:moveTo>
                <a:lnTo>
                  <a:pt x="2878448" y="0"/>
                </a:lnTo>
                <a:lnTo>
                  <a:pt x="2878448" y="3862118"/>
                </a:lnTo>
                <a:lnTo>
                  <a:pt x="0" y="38621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198769" y="1154603"/>
            <a:ext cx="12874465" cy="566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4832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¿ Cuál es la función de </a:t>
            </a:r>
            <a:r>
              <a:rPr lang="en-US" sz="4832" b="1" dirty="0" err="1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esta</a:t>
            </a:r>
            <a:r>
              <a:rPr lang="en-US" sz="4832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Gestión 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5E1E76-67E3-C92F-9911-1ABA22B8362E}"/>
              </a:ext>
            </a:extLst>
          </p:cNvPr>
          <p:cNvSpPr txBox="1"/>
          <p:nvPr/>
        </p:nvSpPr>
        <p:spPr>
          <a:xfrm>
            <a:off x="8373945" y="2119199"/>
            <a:ext cx="912100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dirty="0">
                <a:latin typeface="Century Gothic" panose="020B0502020202020204" pitchFamily="34" charset="0"/>
              </a:rPr>
              <a:t>Vincular a la escuela con la sociedad.</a:t>
            </a:r>
          </a:p>
          <a:p>
            <a:endParaRPr lang="es-MX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>
                <a:latin typeface="Century Gothic" panose="020B0502020202020204" pitchFamily="34" charset="0"/>
              </a:rPr>
              <a:t>Fomentar el sentido de pertenencia y responsabilidad en la formación de los estudiantes en temas como manejos de riesgos: 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                        - Naturales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                        - Psicosociales </a:t>
            </a:r>
          </a:p>
          <a:p>
            <a:endParaRPr lang="es-CO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dirty="0">
                <a:latin typeface="Century Gothic" panose="020B0502020202020204" pitchFamily="34" charset="0"/>
              </a:rPr>
              <a:t> Integrar a los padres de familia (acudientes y cuidadores) en actividades que favorezcan la interacción en el entorno.</a:t>
            </a:r>
          </a:p>
          <a:p>
            <a:endParaRPr lang="es-CO" dirty="0"/>
          </a:p>
        </p:txBody>
      </p:sp>
      <p:pic>
        <p:nvPicPr>
          <p:cNvPr id="14" name="Imagen 13" descr="Imagen que contiene persona, edificio, hombre, mujer&#10;&#10;El contenido generado por IA puede ser incorrecto.">
            <a:extLst>
              <a:ext uri="{FF2B5EF4-FFF2-40B4-BE49-F238E27FC236}">
                <a16:creationId xmlns:a16="http://schemas.microsoft.com/office/drawing/2014/main" id="{A64CA223-263D-81B5-C210-5301AB73CBD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0348"/>
          <a:stretch/>
        </p:blipFill>
        <p:spPr>
          <a:xfrm>
            <a:off x="9207597" y="7182763"/>
            <a:ext cx="2428405" cy="2579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56C6F127-F493-A6FF-3DE3-57191387E0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8534" y="7182763"/>
            <a:ext cx="3419731" cy="2564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A73F43DC-A080-0B4B-5648-18975E0DED9A}"/>
              </a:ext>
            </a:extLst>
          </p:cNvPr>
          <p:cNvGrpSpPr/>
          <p:nvPr/>
        </p:nvGrpSpPr>
        <p:grpSpPr>
          <a:xfrm>
            <a:off x="4390301" y="1070390"/>
            <a:ext cx="651035" cy="651035"/>
            <a:chOff x="3996376" y="4146524"/>
            <a:chExt cx="651035" cy="651035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80BDCCC9-D5BA-22A2-9797-C4BF8691503D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310A17F4-06BE-EAC9-45DE-63609AC7A1BB}"/>
                </a:ext>
              </a:extLst>
            </p:cNvPr>
            <p:cNvGrpSpPr/>
            <p:nvPr/>
          </p:nvGrpSpPr>
          <p:grpSpPr>
            <a:xfrm>
              <a:off x="4106693" y="4221479"/>
              <a:ext cx="422560" cy="498274"/>
              <a:chOff x="13069953" y="1670815"/>
              <a:chExt cx="2350356" cy="2298939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EB8E0835-6FD0-5477-51E5-FC21A73D3040}"/>
                  </a:ext>
                </a:extLst>
              </p:cNvPr>
              <p:cNvSpPr/>
              <p:nvPr/>
            </p:nvSpPr>
            <p:spPr>
              <a:xfrm>
                <a:off x="13069953" y="1670815"/>
                <a:ext cx="2350356" cy="2298939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50E935E6-FCF1-6ECE-2781-62ED03D07F97}"/>
                  </a:ext>
                </a:extLst>
              </p:cNvPr>
              <p:cNvSpPr/>
              <p:nvPr/>
            </p:nvSpPr>
            <p:spPr>
              <a:xfrm>
                <a:off x="13195192" y="1795924"/>
                <a:ext cx="2087479" cy="2021098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781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5374881" cy="10315575"/>
            <a:chOff x="0" y="0"/>
            <a:chExt cx="7166509" cy="13754100"/>
          </a:xfrm>
        </p:grpSpPr>
        <p:sp>
          <p:nvSpPr>
            <p:cNvPr id="4" name="Freeform 4"/>
            <p:cNvSpPr/>
            <p:nvPr/>
          </p:nvSpPr>
          <p:spPr>
            <a:xfrm flipH="1">
              <a:off x="0" y="4350261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7166509" y="0"/>
                  </a:moveTo>
                  <a:lnTo>
                    <a:pt x="0" y="0"/>
                  </a:lnTo>
                  <a:lnTo>
                    <a:pt x="0" y="9403839"/>
                  </a:lnTo>
                  <a:lnTo>
                    <a:pt x="7166509" y="9403839"/>
                  </a:lnTo>
                  <a:lnTo>
                    <a:pt x="716650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" name="Freeform 5"/>
            <p:cNvSpPr/>
            <p:nvPr/>
          </p:nvSpPr>
          <p:spPr>
            <a:xfrm flipV="1">
              <a:off x="0" y="0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0" y="9403839"/>
                  </a:moveTo>
                  <a:lnTo>
                    <a:pt x="7166509" y="9403839"/>
                  </a:lnTo>
                  <a:lnTo>
                    <a:pt x="7166509" y="0"/>
                  </a:lnTo>
                  <a:lnTo>
                    <a:pt x="0" y="0"/>
                  </a:lnTo>
                  <a:lnTo>
                    <a:pt x="0" y="940383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6" name="Freeform 6"/>
          <p:cNvSpPr/>
          <p:nvPr/>
        </p:nvSpPr>
        <p:spPr>
          <a:xfrm>
            <a:off x="16721784" y="6210528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0"/>
                </a:moveTo>
                <a:lnTo>
                  <a:pt x="1075032" y="0"/>
                </a:lnTo>
                <a:lnTo>
                  <a:pt x="1075032" y="3047772"/>
                </a:lnTo>
                <a:lnTo>
                  <a:pt x="0" y="3047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807475" y="2319405"/>
            <a:ext cx="803781" cy="690749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85550" y="4819809"/>
            <a:ext cx="803781" cy="690749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15" name="Freeform 8">
            <a:extLst>
              <a:ext uri="{FF2B5EF4-FFF2-40B4-BE49-F238E27FC236}">
                <a16:creationId xmlns:a16="http://schemas.microsoft.com/office/drawing/2014/main" id="{39CC533B-86C5-641D-7C53-A6D7BAE9CD49}"/>
              </a:ext>
            </a:extLst>
          </p:cNvPr>
          <p:cNvSpPr/>
          <p:nvPr/>
        </p:nvSpPr>
        <p:spPr>
          <a:xfrm>
            <a:off x="130628" y="6325762"/>
            <a:ext cx="1795499" cy="2285887"/>
          </a:xfrm>
          <a:custGeom>
            <a:avLst/>
            <a:gdLst/>
            <a:ahLst/>
            <a:cxnLst/>
            <a:rect l="l" t="t" r="r" b="b"/>
            <a:pathLst>
              <a:path w="3478699" h="4667498">
                <a:moveTo>
                  <a:pt x="0" y="0"/>
                </a:moveTo>
                <a:lnTo>
                  <a:pt x="3478699" y="0"/>
                </a:lnTo>
                <a:lnTo>
                  <a:pt x="3478699" y="4667498"/>
                </a:lnTo>
                <a:lnTo>
                  <a:pt x="0" y="4667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A2D1E960-297A-E1A5-8373-FC2DA27A1A1F}"/>
              </a:ext>
            </a:extLst>
          </p:cNvPr>
          <p:cNvSpPr txBox="1"/>
          <p:nvPr/>
        </p:nvSpPr>
        <p:spPr>
          <a:xfrm>
            <a:off x="5487913" y="974657"/>
            <a:ext cx="1249528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483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Avances de la Gestión Comunitaria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37D793-CF7E-BC8B-F82A-9BD4931FA8CB}"/>
              </a:ext>
            </a:extLst>
          </p:cNvPr>
          <p:cNvSpPr txBox="1"/>
          <p:nvPr/>
        </p:nvSpPr>
        <p:spPr>
          <a:xfrm>
            <a:off x="7708264" y="1995978"/>
            <a:ext cx="7396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</a:rPr>
              <a:t>Se continuó con la señalización de la Institución </a:t>
            </a:r>
          </a:p>
          <a:p>
            <a:pPr algn="ctr"/>
            <a:r>
              <a:rPr lang="es-MX" sz="2400" dirty="0">
                <a:latin typeface="Century Gothic" panose="020B0502020202020204" pitchFamily="34" charset="0"/>
              </a:rPr>
              <a:t>Educativo  para reaccionar ante </a:t>
            </a:r>
          </a:p>
          <a:p>
            <a:pPr algn="ctr"/>
            <a:r>
              <a:rPr lang="es-MX" sz="2400" dirty="0">
                <a:latin typeface="Century Gothic" panose="020B0502020202020204" pitchFamily="34" charset="0"/>
              </a:rPr>
              <a:t>cualquier evento </a:t>
            </a:r>
            <a:endParaRPr lang="es-CO" sz="2400" dirty="0">
              <a:latin typeface="Century Gothic" panose="020B0502020202020204" pitchFamily="34" charset="0"/>
            </a:endParaRPr>
          </a:p>
        </p:txBody>
      </p:sp>
      <p:pic>
        <p:nvPicPr>
          <p:cNvPr id="19" name="Imagen 18" descr="Diagrama&#10;&#10;El contenido generado por IA puede ser incorrecto.">
            <a:extLst>
              <a:ext uri="{FF2B5EF4-FFF2-40B4-BE49-F238E27FC236}">
                <a16:creationId xmlns:a16="http://schemas.microsoft.com/office/drawing/2014/main" id="{208FD641-D509-ED42-DD74-5AC05708D5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520" y="3493787"/>
            <a:ext cx="3462063" cy="2423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2" descr="Señalización Fotoluminiscente - Reflectiva - Señales - $ 12.000 en ...">
            <a:extLst>
              <a:ext uri="{FF2B5EF4-FFF2-40B4-BE49-F238E27FC236}">
                <a16:creationId xmlns:a16="http://schemas.microsoft.com/office/drawing/2014/main" id="{3469484B-8C57-3C81-532F-B281E2A5A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1" b="18707"/>
          <a:stretch/>
        </p:blipFill>
        <p:spPr bwMode="auto">
          <a:xfrm>
            <a:off x="8426118" y="6210528"/>
            <a:ext cx="6047389" cy="380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A0F2B32E-D5F2-9B73-6AD9-2A70C34DB1C9}"/>
              </a:ext>
            </a:extLst>
          </p:cNvPr>
          <p:cNvGrpSpPr/>
          <p:nvPr/>
        </p:nvGrpSpPr>
        <p:grpSpPr>
          <a:xfrm>
            <a:off x="4847038" y="1131535"/>
            <a:ext cx="651035" cy="651035"/>
            <a:chOff x="3996376" y="4146524"/>
            <a:chExt cx="651035" cy="651035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212CD184-9B00-6719-9A33-4A8BF240DA3D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7A92BE65-6B8B-3560-FECB-F8FBEF17BD35}"/>
                </a:ext>
              </a:extLst>
            </p:cNvPr>
            <p:cNvGrpSpPr/>
            <p:nvPr/>
          </p:nvGrpSpPr>
          <p:grpSpPr>
            <a:xfrm>
              <a:off x="4106693" y="4221479"/>
              <a:ext cx="422560" cy="498274"/>
              <a:chOff x="13069953" y="1670815"/>
              <a:chExt cx="2350356" cy="2298939"/>
            </a:xfrm>
          </p:grpSpPr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C34E2174-76E3-A217-9A89-8E508EAE8A58}"/>
                  </a:ext>
                </a:extLst>
              </p:cNvPr>
              <p:cNvSpPr/>
              <p:nvPr/>
            </p:nvSpPr>
            <p:spPr>
              <a:xfrm>
                <a:off x="13069953" y="1670815"/>
                <a:ext cx="2350356" cy="2298939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5BCA36B-5E69-62F1-EF8F-ED58CA37430D}"/>
                  </a:ext>
                </a:extLst>
              </p:cNvPr>
              <p:cNvSpPr/>
              <p:nvPr/>
            </p:nvSpPr>
            <p:spPr>
              <a:xfrm>
                <a:off x="13195192" y="1795924"/>
                <a:ext cx="2087479" cy="2021098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5400000" flipH="1">
            <a:off x="10912385" y="-1212953"/>
            <a:ext cx="7228897" cy="9485704"/>
          </a:xfrm>
          <a:custGeom>
            <a:avLst/>
            <a:gdLst/>
            <a:ahLst/>
            <a:cxnLst/>
            <a:rect l="l" t="t" r="r" b="b"/>
            <a:pathLst>
              <a:path w="7228897" h="9485704">
                <a:moveTo>
                  <a:pt x="7228897" y="0"/>
                </a:moveTo>
                <a:lnTo>
                  <a:pt x="0" y="0"/>
                </a:lnTo>
                <a:lnTo>
                  <a:pt x="0" y="9485704"/>
                </a:lnTo>
                <a:lnTo>
                  <a:pt x="7228897" y="9485704"/>
                </a:lnTo>
                <a:lnTo>
                  <a:pt x="72288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5400000" flipH="1">
            <a:off x="15197898" y="7559540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1075032" y="0"/>
                </a:moveTo>
                <a:lnTo>
                  <a:pt x="0" y="0"/>
                </a:lnTo>
                <a:lnTo>
                  <a:pt x="0" y="3047771"/>
                </a:lnTo>
                <a:lnTo>
                  <a:pt x="1075032" y="3047771"/>
                </a:lnTo>
                <a:lnTo>
                  <a:pt x="107503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58800" y="4076700"/>
            <a:ext cx="3326299" cy="4240610"/>
          </a:xfrm>
          <a:custGeom>
            <a:avLst/>
            <a:gdLst/>
            <a:ahLst/>
            <a:cxnLst/>
            <a:rect l="l" t="t" r="r" b="b"/>
            <a:pathLst>
              <a:path w="3478699" h="4667498">
                <a:moveTo>
                  <a:pt x="0" y="0"/>
                </a:moveTo>
                <a:lnTo>
                  <a:pt x="3478699" y="0"/>
                </a:lnTo>
                <a:lnTo>
                  <a:pt x="3478699" y="4667498"/>
                </a:lnTo>
                <a:lnTo>
                  <a:pt x="0" y="4667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1BC0FDA-A3E6-B641-1B26-DD19FBC79BCB}"/>
              </a:ext>
            </a:extLst>
          </p:cNvPr>
          <p:cNvSpPr txBox="1"/>
          <p:nvPr/>
        </p:nvSpPr>
        <p:spPr>
          <a:xfrm>
            <a:off x="1280278" y="871821"/>
            <a:ext cx="7482722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483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Avances  de la Gestión Comunitaria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978C3D-7190-CADE-544E-032F315F48D5}"/>
              </a:ext>
            </a:extLst>
          </p:cNvPr>
          <p:cNvSpPr txBox="1"/>
          <p:nvPr/>
        </p:nvSpPr>
        <p:spPr>
          <a:xfrm>
            <a:off x="1294133" y="3149383"/>
            <a:ext cx="8377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Se realizó el simulacro con la colaboración y participación de docentes y estudiantes. </a:t>
            </a:r>
            <a:endParaRPr lang="es-CO" sz="2800" dirty="0"/>
          </a:p>
        </p:txBody>
      </p:sp>
      <p:pic>
        <p:nvPicPr>
          <p:cNvPr id="13" name="Imagen 12" descr="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F790D6-B4A8-9AF0-D5D8-5E579B7B4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4217" y="4788791"/>
            <a:ext cx="3804098" cy="507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grupo de personas caminando junto a un niño&#10;&#10;El contenido generado por IA puede ser incorrecto.">
            <a:extLst>
              <a:ext uri="{FF2B5EF4-FFF2-40B4-BE49-F238E27FC236}">
                <a16:creationId xmlns:a16="http://schemas.microsoft.com/office/drawing/2014/main" id="{C0A43CC8-36BD-B122-D653-6FE165B03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7591" y="4788789"/>
            <a:ext cx="3804098" cy="5072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8B1128FE-D559-E3B1-CA9C-961215560480}"/>
              </a:ext>
            </a:extLst>
          </p:cNvPr>
          <p:cNvGrpSpPr/>
          <p:nvPr/>
        </p:nvGrpSpPr>
        <p:grpSpPr>
          <a:xfrm>
            <a:off x="1294133" y="1028699"/>
            <a:ext cx="651035" cy="651035"/>
            <a:chOff x="3996376" y="4146524"/>
            <a:chExt cx="651035" cy="651035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D9069AF0-86C6-2C09-9E39-F56E6E5FB8B5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CD52157-F245-7C5B-BC0E-FBB8AA1AEB7D}"/>
                </a:ext>
              </a:extLst>
            </p:cNvPr>
            <p:cNvGrpSpPr/>
            <p:nvPr/>
          </p:nvGrpSpPr>
          <p:grpSpPr>
            <a:xfrm>
              <a:off x="4106693" y="4221479"/>
              <a:ext cx="422560" cy="498274"/>
              <a:chOff x="13069953" y="1670815"/>
              <a:chExt cx="2350356" cy="2298939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EA786A1E-B7F6-0377-2722-DDA646E62138}"/>
                  </a:ext>
                </a:extLst>
              </p:cNvPr>
              <p:cNvSpPr/>
              <p:nvPr/>
            </p:nvSpPr>
            <p:spPr>
              <a:xfrm>
                <a:off x="13069953" y="1670815"/>
                <a:ext cx="2350356" cy="2298939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BA42ECD-9B66-DCB4-E6D7-F34E3BFC482F}"/>
                  </a:ext>
                </a:extLst>
              </p:cNvPr>
              <p:cNvSpPr/>
              <p:nvPr/>
            </p:nvSpPr>
            <p:spPr>
              <a:xfrm>
                <a:off x="13195192" y="1795924"/>
                <a:ext cx="2087479" cy="2021098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905862" y="-16353"/>
            <a:ext cx="5374881" cy="10315575"/>
            <a:chOff x="0" y="0"/>
            <a:chExt cx="7166509" cy="13754100"/>
          </a:xfrm>
        </p:grpSpPr>
        <p:sp>
          <p:nvSpPr>
            <p:cNvPr id="4" name="Freeform 4"/>
            <p:cNvSpPr/>
            <p:nvPr/>
          </p:nvSpPr>
          <p:spPr>
            <a:xfrm flipH="1">
              <a:off x="0" y="4350261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7166509" y="0"/>
                  </a:moveTo>
                  <a:lnTo>
                    <a:pt x="0" y="0"/>
                  </a:lnTo>
                  <a:lnTo>
                    <a:pt x="0" y="9403839"/>
                  </a:lnTo>
                  <a:lnTo>
                    <a:pt x="7166509" y="9403839"/>
                  </a:lnTo>
                  <a:lnTo>
                    <a:pt x="716650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" name="Freeform 5"/>
            <p:cNvSpPr/>
            <p:nvPr/>
          </p:nvSpPr>
          <p:spPr>
            <a:xfrm flipV="1">
              <a:off x="0" y="0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0" y="9403839"/>
                  </a:moveTo>
                  <a:lnTo>
                    <a:pt x="7166509" y="9403839"/>
                  </a:lnTo>
                  <a:lnTo>
                    <a:pt x="7166509" y="0"/>
                  </a:lnTo>
                  <a:lnTo>
                    <a:pt x="0" y="0"/>
                  </a:lnTo>
                  <a:lnTo>
                    <a:pt x="0" y="940383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6" name="Freeform 6"/>
          <p:cNvSpPr/>
          <p:nvPr/>
        </p:nvSpPr>
        <p:spPr>
          <a:xfrm>
            <a:off x="103771" y="7184662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0"/>
                </a:moveTo>
                <a:lnTo>
                  <a:pt x="1075032" y="0"/>
                </a:lnTo>
                <a:lnTo>
                  <a:pt x="1075032" y="3047772"/>
                </a:lnTo>
                <a:lnTo>
                  <a:pt x="0" y="3047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840200" y="2273005"/>
            <a:ext cx="803781" cy="690749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191411" y="4798125"/>
            <a:ext cx="803781" cy="690749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15" name="Freeform 8">
            <a:extLst>
              <a:ext uri="{FF2B5EF4-FFF2-40B4-BE49-F238E27FC236}">
                <a16:creationId xmlns:a16="http://schemas.microsoft.com/office/drawing/2014/main" id="{39CC533B-86C5-641D-7C53-A6D7BAE9CD49}"/>
              </a:ext>
            </a:extLst>
          </p:cNvPr>
          <p:cNvSpPr/>
          <p:nvPr/>
        </p:nvSpPr>
        <p:spPr>
          <a:xfrm>
            <a:off x="13102562" y="6462134"/>
            <a:ext cx="1795499" cy="2285887"/>
          </a:xfrm>
          <a:custGeom>
            <a:avLst/>
            <a:gdLst/>
            <a:ahLst/>
            <a:cxnLst/>
            <a:rect l="l" t="t" r="r" b="b"/>
            <a:pathLst>
              <a:path w="3478699" h="4667498">
                <a:moveTo>
                  <a:pt x="0" y="0"/>
                </a:moveTo>
                <a:lnTo>
                  <a:pt x="3478699" y="0"/>
                </a:lnTo>
                <a:lnTo>
                  <a:pt x="3478699" y="4667498"/>
                </a:lnTo>
                <a:lnTo>
                  <a:pt x="0" y="4667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BB7178E-3700-56EA-0C88-04EC5C888DD9}"/>
              </a:ext>
            </a:extLst>
          </p:cNvPr>
          <p:cNvSpPr txBox="1"/>
          <p:nvPr/>
        </p:nvSpPr>
        <p:spPr>
          <a:xfrm>
            <a:off x="2036187" y="2542179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Century Gothic" panose="020B0502020202020204" pitchFamily="34" charset="0"/>
              </a:rPr>
              <a:t>Charla a los estudiantes sobre: prevención de riesgos psicosociales, embarazo en adolescentes, consumo de sustancias psicoactivas y enfermedades de transmisión sexual. </a:t>
            </a:r>
            <a:endParaRPr lang="es-CO" sz="2400" dirty="0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3DE90860-9784-3556-7BE9-D61104AF4F8A}"/>
              </a:ext>
            </a:extLst>
          </p:cNvPr>
          <p:cNvSpPr txBox="1"/>
          <p:nvPr/>
        </p:nvSpPr>
        <p:spPr>
          <a:xfrm>
            <a:off x="671831" y="1214191"/>
            <a:ext cx="12259431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483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Avances  de la Gestión Comunitaria</a:t>
            </a:r>
          </a:p>
        </p:txBody>
      </p:sp>
      <p:pic>
        <p:nvPicPr>
          <p:cNvPr id="20" name="Imagen 1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CEFBC805-28DC-9E7F-3C9A-5DF62A3880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361" y="4344077"/>
            <a:ext cx="7027464" cy="527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57136CE-195E-8687-E5D6-99B1D1DE35B7}"/>
              </a:ext>
            </a:extLst>
          </p:cNvPr>
          <p:cNvGrpSpPr/>
          <p:nvPr/>
        </p:nvGrpSpPr>
        <p:grpSpPr>
          <a:xfrm>
            <a:off x="-9748" y="1292629"/>
            <a:ext cx="651035" cy="651035"/>
            <a:chOff x="3996376" y="4146524"/>
            <a:chExt cx="651035" cy="651035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D38B8740-967F-5048-0C61-F0D79642BF70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F14391F0-74BE-EDF3-C6DC-BB960A417470}"/>
                </a:ext>
              </a:extLst>
            </p:cNvPr>
            <p:cNvGrpSpPr/>
            <p:nvPr/>
          </p:nvGrpSpPr>
          <p:grpSpPr>
            <a:xfrm>
              <a:off x="4106693" y="4221479"/>
              <a:ext cx="422560" cy="498274"/>
              <a:chOff x="13069953" y="1670815"/>
              <a:chExt cx="2350356" cy="2298939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4611E32D-7BA8-0F34-5702-9A91B3CF8C64}"/>
                  </a:ext>
                </a:extLst>
              </p:cNvPr>
              <p:cNvSpPr/>
              <p:nvPr/>
            </p:nvSpPr>
            <p:spPr>
              <a:xfrm>
                <a:off x="13069953" y="1670815"/>
                <a:ext cx="2350356" cy="2298939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6837B97B-F97B-371D-7AC3-AC2F12D7D25B}"/>
                  </a:ext>
                </a:extLst>
              </p:cNvPr>
              <p:cNvSpPr/>
              <p:nvPr/>
            </p:nvSpPr>
            <p:spPr>
              <a:xfrm>
                <a:off x="13195192" y="1795924"/>
                <a:ext cx="2087479" cy="2021098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6256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flipV="1">
            <a:off x="-1035191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0" y="6798209"/>
                </a:moveTo>
                <a:lnTo>
                  <a:pt x="5180802" y="6798209"/>
                </a:lnTo>
                <a:lnTo>
                  <a:pt x="5180802" y="0"/>
                </a:lnTo>
                <a:lnTo>
                  <a:pt x="0" y="0"/>
                </a:lnTo>
                <a:lnTo>
                  <a:pt x="0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 flipH="1" flipV="1">
            <a:off x="14141984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5180802" y="6798209"/>
                </a:moveTo>
                <a:lnTo>
                  <a:pt x="0" y="6798209"/>
                </a:lnTo>
                <a:lnTo>
                  <a:pt x="0" y="0"/>
                </a:lnTo>
                <a:lnTo>
                  <a:pt x="5180802" y="0"/>
                </a:lnTo>
                <a:lnTo>
                  <a:pt x="5180802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4F989279-0245-4FDC-B50E-344754207F88}"/>
              </a:ext>
            </a:extLst>
          </p:cNvPr>
          <p:cNvSpPr txBox="1"/>
          <p:nvPr/>
        </p:nvSpPr>
        <p:spPr>
          <a:xfrm>
            <a:off x="3618684" y="1036743"/>
            <a:ext cx="12434451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483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Avances  de la Gestión Comunitaria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73994D-58CD-2D45-3075-38BD68051143}"/>
              </a:ext>
            </a:extLst>
          </p:cNvPr>
          <p:cNvSpPr txBox="1"/>
          <p:nvPr/>
        </p:nvSpPr>
        <p:spPr>
          <a:xfrm>
            <a:off x="2514600" y="2400300"/>
            <a:ext cx="1303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Century Gothic" panose="020B0502020202020204" pitchFamily="34" charset="0"/>
              </a:rPr>
              <a:t>Se realizó la escuela de padres capacitando con temas como: violencia intrafamiliar, medidas sanitarias y salud. </a:t>
            </a:r>
            <a:endParaRPr lang="es-CO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n 3" descr="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93E131E7-24DA-0CF1-347C-48EC50B5F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86" y="3825828"/>
            <a:ext cx="6248399" cy="5022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550DA09A-1DBE-2A9A-A6BC-7A9ABDC99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2019" y="3825829"/>
            <a:ext cx="6705600" cy="500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09E59E59-4F47-0D76-547E-44F655186FD1}"/>
              </a:ext>
            </a:extLst>
          </p:cNvPr>
          <p:cNvGrpSpPr/>
          <p:nvPr/>
        </p:nvGrpSpPr>
        <p:grpSpPr>
          <a:xfrm>
            <a:off x="2819400" y="1080574"/>
            <a:ext cx="651035" cy="651035"/>
            <a:chOff x="3996376" y="4146524"/>
            <a:chExt cx="651035" cy="65103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222A101C-E6BC-59DC-F01F-8640D1EE3E1B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FAD277C-7C98-8BB9-E808-4BFC3AD1E36F}"/>
                </a:ext>
              </a:extLst>
            </p:cNvPr>
            <p:cNvGrpSpPr/>
            <p:nvPr/>
          </p:nvGrpSpPr>
          <p:grpSpPr>
            <a:xfrm>
              <a:off x="4106693" y="4221479"/>
              <a:ext cx="422560" cy="498274"/>
              <a:chOff x="13069953" y="1670815"/>
              <a:chExt cx="2350356" cy="2298939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3B925DF2-0D06-AA38-703A-241F2606BC5C}"/>
                  </a:ext>
                </a:extLst>
              </p:cNvPr>
              <p:cNvSpPr/>
              <p:nvPr/>
            </p:nvSpPr>
            <p:spPr>
              <a:xfrm>
                <a:off x="13069953" y="1670815"/>
                <a:ext cx="2350356" cy="2298939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EA51E7D3-B3AE-BD78-D278-06EC84407501}"/>
                  </a:ext>
                </a:extLst>
              </p:cNvPr>
              <p:cNvSpPr/>
              <p:nvPr/>
            </p:nvSpPr>
            <p:spPr>
              <a:xfrm>
                <a:off x="13195192" y="1795924"/>
                <a:ext cx="2087479" cy="2021098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620707" y="3858949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5374881" y="0"/>
                </a:moveTo>
                <a:lnTo>
                  <a:pt x="0" y="0"/>
                </a:lnTo>
                <a:lnTo>
                  <a:pt x="0" y="7052879"/>
                </a:lnTo>
                <a:lnTo>
                  <a:pt x="5374881" y="7052879"/>
                </a:lnTo>
                <a:lnTo>
                  <a:pt x="53748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dirty="0"/>
          </a:p>
        </p:txBody>
      </p:sp>
      <p:sp>
        <p:nvSpPr>
          <p:cNvPr id="3" name="Freeform 3"/>
          <p:cNvSpPr/>
          <p:nvPr/>
        </p:nvSpPr>
        <p:spPr>
          <a:xfrm>
            <a:off x="10486566" y="6905274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0"/>
                </a:moveTo>
                <a:lnTo>
                  <a:pt x="5374881" y="0"/>
                </a:lnTo>
                <a:lnTo>
                  <a:pt x="5374881" y="7052879"/>
                </a:lnTo>
                <a:lnTo>
                  <a:pt x="0" y="70528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28700" y="1028700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5400000" flipH="1" flipV="1">
            <a:off x="15940575" y="-495186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1075033" y="3047772"/>
                </a:moveTo>
                <a:lnTo>
                  <a:pt x="0" y="3047772"/>
                </a:lnTo>
                <a:lnTo>
                  <a:pt x="0" y="0"/>
                </a:lnTo>
                <a:lnTo>
                  <a:pt x="1075033" y="0"/>
                </a:lnTo>
                <a:lnTo>
                  <a:pt x="1075033" y="304777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91462" y="5079311"/>
            <a:ext cx="2704874" cy="3629229"/>
          </a:xfrm>
          <a:custGeom>
            <a:avLst/>
            <a:gdLst/>
            <a:ahLst/>
            <a:cxnLst/>
            <a:rect l="l" t="t" r="r" b="b"/>
            <a:pathLst>
              <a:path w="2704874" h="3629229">
                <a:moveTo>
                  <a:pt x="0" y="0"/>
                </a:moveTo>
                <a:lnTo>
                  <a:pt x="2704875" y="0"/>
                </a:lnTo>
                <a:lnTo>
                  <a:pt x="2704875" y="3629229"/>
                </a:lnTo>
                <a:lnTo>
                  <a:pt x="0" y="36292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81200" y="1245157"/>
            <a:ext cx="12403936" cy="594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51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Gestiones 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C183B733-147F-C1E7-6012-E12DC3F44DB1}"/>
              </a:ext>
            </a:extLst>
          </p:cNvPr>
          <p:cNvGrpSpPr/>
          <p:nvPr/>
        </p:nvGrpSpPr>
        <p:grpSpPr>
          <a:xfrm>
            <a:off x="1072177" y="1757643"/>
            <a:ext cx="9997884" cy="7901014"/>
            <a:chOff x="1072177" y="1757643"/>
            <a:chExt cx="9997884" cy="7901014"/>
          </a:xfrm>
        </p:grpSpPr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B33E3B1F-2DC7-8978-5D5F-D129B9F5A119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V="1">
              <a:off x="2435149" y="6072142"/>
              <a:ext cx="909313" cy="1446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74892FA-5AAC-941D-61C8-78FB242926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5050" y="3903850"/>
              <a:ext cx="814427" cy="1355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424A756D-1E1D-6EF3-CB31-5BE549BAD817}"/>
                </a:ext>
              </a:extLst>
            </p:cNvPr>
            <p:cNvCxnSpPr>
              <a:stCxn id="28" idx="6"/>
              <a:endCxn id="22" idx="2"/>
            </p:cNvCxnSpPr>
            <p:nvPr/>
          </p:nvCxnSpPr>
          <p:spPr>
            <a:xfrm>
              <a:off x="5350616" y="5259345"/>
              <a:ext cx="1783267" cy="969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86F975-E33E-EA5A-1081-68BBCCA287AD}"/>
                </a:ext>
              </a:extLst>
            </p:cNvPr>
            <p:cNvGrpSpPr/>
            <p:nvPr/>
          </p:nvGrpSpPr>
          <p:grpSpPr>
            <a:xfrm>
              <a:off x="1072177" y="7359718"/>
              <a:ext cx="2350356" cy="2298939"/>
              <a:chOff x="4001496" y="1352539"/>
              <a:chExt cx="1362592" cy="1261002"/>
            </a:xfrm>
            <a:solidFill>
              <a:srgbClr val="99FF99"/>
            </a:solidFill>
          </p:grpSpPr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990E8A1-1B89-FD6B-D128-4BE85667E052}"/>
                  </a:ext>
                </a:extLst>
              </p:cNvPr>
              <p:cNvSpPr/>
              <p:nvPr/>
            </p:nvSpPr>
            <p:spPr>
              <a:xfrm>
                <a:off x="4001496" y="1352539"/>
                <a:ext cx="1362592" cy="1261002"/>
              </a:xfrm>
              <a:prstGeom prst="ellipse">
                <a:avLst/>
              </a:prstGeom>
              <a:grpFill/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956AC87F-60C6-7B61-3E39-734BB400A64D}"/>
                  </a:ext>
                </a:extLst>
              </p:cNvPr>
              <p:cNvSpPr/>
              <p:nvPr/>
            </p:nvSpPr>
            <p:spPr>
              <a:xfrm>
                <a:off x="4074102" y="1421163"/>
                <a:ext cx="1210192" cy="1108602"/>
              </a:xfrm>
              <a:prstGeom prst="ellipse">
                <a:avLst/>
              </a:prstGeom>
              <a:grpFill/>
              <a:ln>
                <a:solidFill>
                  <a:srgbClr val="33CC33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2400" dirty="0">
                    <a:solidFill>
                      <a:schemeClr val="tx1"/>
                    </a:solidFill>
                  </a:rPr>
                  <a:t>Directiva</a:t>
                </a: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87F36F70-04E9-A4CB-DC49-EF66640BC4A1}"/>
                </a:ext>
              </a:extLst>
            </p:cNvPr>
            <p:cNvGrpSpPr/>
            <p:nvPr/>
          </p:nvGrpSpPr>
          <p:grpSpPr>
            <a:xfrm>
              <a:off x="3000260" y="4109875"/>
              <a:ext cx="2350356" cy="2298939"/>
              <a:chOff x="4001496" y="1352539"/>
              <a:chExt cx="1362592" cy="1261002"/>
            </a:xfrm>
          </p:grpSpPr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16F98C31-4632-23C9-B168-25DBDA8FD8AF}"/>
                  </a:ext>
                </a:extLst>
              </p:cNvPr>
              <p:cNvSpPr/>
              <p:nvPr/>
            </p:nvSpPr>
            <p:spPr>
              <a:xfrm>
                <a:off x="4001496" y="1352539"/>
                <a:ext cx="1362592" cy="1261002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7950BCFA-E603-3D1C-F877-0B9BEA7F0912}"/>
                  </a:ext>
                </a:extLst>
              </p:cNvPr>
              <p:cNvSpPr/>
              <p:nvPr/>
            </p:nvSpPr>
            <p:spPr>
              <a:xfrm>
                <a:off x="4074102" y="1421163"/>
                <a:ext cx="1210192" cy="110860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3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DC0561D4-7481-9333-3AB7-8EF90AFC7B85}"/>
                </a:ext>
              </a:extLst>
            </p:cNvPr>
            <p:cNvGrpSpPr/>
            <p:nvPr/>
          </p:nvGrpSpPr>
          <p:grpSpPr>
            <a:xfrm>
              <a:off x="7133883" y="5079311"/>
              <a:ext cx="2350355" cy="2298939"/>
              <a:chOff x="4001496" y="1352539"/>
              <a:chExt cx="1362592" cy="1260998"/>
            </a:xfrm>
            <a:solidFill>
              <a:srgbClr val="B686DA"/>
            </a:solidFill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0D8896B-C3A9-F97D-5034-D1667D54984A}"/>
                  </a:ext>
                </a:extLst>
              </p:cNvPr>
              <p:cNvSpPr/>
              <p:nvPr/>
            </p:nvSpPr>
            <p:spPr>
              <a:xfrm>
                <a:off x="4001496" y="1352539"/>
                <a:ext cx="1362592" cy="1260998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E4159F8F-00CB-F312-442E-ADF25E618260}"/>
                  </a:ext>
                </a:extLst>
              </p:cNvPr>
              <p:cNvSpPr/>
              <p:nvPr/>
            </p:nvSpPr>
            <p:spPr>
              <a:xfrm>
                <a:off x="4074102" y="1421163"/>
                <a:ext cx="1210192" cy="1108602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33652896-6559-B81B-B180-8703AE2CA4E4}"/>
                </a:ext>
              </a:extLst>
            </p:cNvPr>
            <p:cNvGrpSpPr/>
            <p:nvPr/>
          </p:nvGrpSpPr>
          <p:grpSpPr>
            <a:xfrm>
              <a:off x="8719705" y="1757643"/>
              <a:ext cx="2350356" cy="2298939"/>
              <a:chOff x="4001496" y="1352539"/>
              <a:chExt cx="1362592" cy="1261002"/>
            </a:xfrm>
            <a:solidFill>
              <a:srgbClr val="F9AD6F"/>
            </a:solidFill>
          </p:grpSpPr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B7F4471B-BD24-92CD-8C08-079F6AA35A2D}"/>
                  </a:ext>
                </a:extLst>
              </p:cNvPr>
              <p:cNvSpPr/>
              <p:nvPr/>
            </p:nvSpPr>
            <p:spPr>
              <a:xfrm>
                <a:off x="4001496" y="1352539"/>
                <a:ext cx="1362592" cy="1261002"/>
              </a:xfrm>
              <a:prstGeom prst="ellipse">
                <a:avLst/>
              </a:prstGeom>
              <a:grpFill/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7635B418-691B-5CD8-6A37-9C295F269933}"/>
                  </a:ext>
                </a:extLst>
              </p:cNvPr>
              <p:cNvSpPr/>
              <p:nvPr/>
            </p:nvSpPr>
            <p:spPr>
              <a:xfrm>
                <a:off x="4074102" y="1421163"/>
                <a:ext cx="1210192" cy="1108602"/>
              </a:xfrm>
              <a:prstGeom prst="ellipse">
                <a:avLst/>
              </a:prstGeom>
              <a:grpFill/>
              <a:ln>
                <a:solidFill>
                  <a:srgbClr val="F7964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9CB2FA8-F924-F11D-90DC-BFF61E445989}"/>
              </a:ext>
            </a:extLst>
          </p:cNvPr>
          <p:cNvSpPr txBox="1"/>
          <p:nvPr/>
        </p:nvSpPr>
        <p:spPr>
          <a:xfrm>
            <a:off x="969915" y="9150248"/>
            <a:ext cx="45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8CD2A15-3369-C0C3-A74A-7AF07E7EF5E9}"/>
              </a:ext>
            </a:extLst>
          </p:cNvPr>
          <p:cNvSpPr txBox="1"/>
          <p:nvPr/>
        </p:nvSpPr>
        <p:spPr>
          <a:xfrm>
            <a:off x="2616575" y="4619645"/>
            <a:ext cx="45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2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4DFC915-5A51-0739-17E0-8C80866A0D2A}"/>
              </a:ext>
            </a:extLst>
          </p:cNvPr>
          <p:cNvSpPr txBox="1"/>
          <p:nvPr/>
        </p:nvSpPr>
        <p:spPr>
          <a:xfrm>
            <a:off x="7112455" y="6869838"/>
            <a:ext cx="45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3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2E5A7E8C-CEBB-AE55-EAFC-E6034204BBD3}"/>
              </a:ext>
            </a:extLst>
          </p:cNvPr>
          <p:cNvSpPr txBox="1"/>
          <p:nvPr/>
        </p:nvSpPr>
        <p:spPr>
          <a:xfrm>
            <a:off x="8393736" y="2235748"/>
            <a:ext cx="45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4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289E3DD-6465-DCA3-8B1E-1F8EE56FA273}"/>
              </a:ext>
            </a:extLst>
          </p:cNvPr>
          <p:cNvSpPr txBox="1"/>
          <p:nvPr/>
        </p:nvSpPr>
        <p:spPr>
          <a:xfrm>
            <a:off x="7320503" y="5718633"/>
            <a:ext cx="2062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/>
              <a:t>Administrativa </a:t>
            </a:r>
          </a:p>
          <a:p>
            <a:pPr algn="ctr"/>
            <a:r>
              <a:rPr lang="es-CO" sz="2400" dirty="0"/>
              <a:t>Y </a:t>
            </a:r>
          </a:p>
          <a:p>
            <a:pPr algn="ctr"/>
            <a:r>
              <a:rPr lang="es-CO" sz="2400" dirty="0"/>
              <a:t>Financiera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BB5320E-E24B-84EB-0511-FA89B5B90968}"/>
              </a:ext>
            </a:extLst>
          </p:cNvPr>
          <p:cNvSpPr txBox="1"/>
          <p:nvPr/>
        </p:nvSpPr>
        <p:spPr>
          <a:xfrm>
            <a:off x="9067995" y="2676279"/>
            <a:ext cx="172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Comunitaria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049DF79-ECFF-9620-DF48-9C88538C5C2F}"/>
              </a:ext>
            </a:extLst>
          </p:cNvPr>
          <p:cNvSpPr txBox="1"/>
          <p:nvPr/>
        </p:nvSpPr>
        <p:spPr>
          <a:xfrm>
            <a:off x="3409022" y="4995650"/>
            <a:ext cx="154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Académica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66208" y="3086100"/>
            <a:ext cx="5400207" cy="7847873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0" y="0"/>
                </a:moveTo>
                <a:lnTo>
                  <a:pt x="5180802" y="0"/>
                </a:lnTo>
                <a:lnTo>
                  <a:pt x="5180802" y="6798210"/>
                </a:lnTo>
                <a:lnTo>
                  <a:pt x="0" y="6798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>
            <a:off x="12801600" y="3086100"/>
            <a:ext cx="5549636" cy="7847873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5180802" y="0"/>
                </a:moveTo>
                <a:lnTo>
                  <a:pt x="0" y="0"/>
                </a:lnTo>
                <a:lnTo>
                  <a:pt x="0" y="6798210"/>
                </a:lnTo>
                <a:lnTo>
                  <a:pt x="5180802" y="6798210"/>
                </a:lnTo>
                <a:lnTo>
                  <a:pt x="51808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-304800" y="4955730"/>
            <a:ext cx="18821400" cy="3921570"/>
            <a:chOff x="0" y="0"/>
            <a:chExt cx="4849902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49902" cy="812800"/>
            </a:xfrm>
            <a:custGeom>
              <a:avLst/>
              <a:gdLst/>
              <a:ahLst/>
              <a:cxnLst/>
              <a:rect l="l" t="t" r="r" b="b"/>
              <a:pathLst>
                <a:path w="4849902" h="812800">
                  <a:moveTo>
                    <a:pt x="0" y="0"/>
                  </a:moveTo>
                  <a:lnTo>
                    <a:pt x="4849902" y="0"/>
                  </a:lnTo>
                  <a:lnTo>
                    <a:pt x="484990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4990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5B79CA32-1B8C-110A-8785-42FD760C7107}"/>
              </a:ext>
            </a:extLst>
          </p:cNvPr>
          <p:cNvSpPr txBox="1"/>
          <p:nvPr/>
        </p:nvSpPr>
        <p:spPr>
          <a:xfrm>
            <a:off x="1679734" y="1013626"/>
            <a:ext cx="123410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483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Avances  de la Gestión Comunitaria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ADA0A0A-FA9D-8051-E27C-5010003CA083}"/>
              </a:ext>
            </a:extLst>
          </p:cNvPr>
          <p:cNvSpPr txBox="1"/>
          <p:nvPr/>
        </p:nvSpPr>
        <p:spPr>
          <a:xfrm>
            <a:off x="2633895" y="3332738"/>
            <a:ext cx="1440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Century Gothic" panose="020B0502020202020204" pitchFamily="34" charset="0"/>
              </a:rPr>
              <a:t>Interacción con el SENA en el desarrollo de talleres de lácteos: </a:t>
            </a:r>
          </a:p>
          <a:p>
            <a:pPr algn="ctr"/>
            <a:r>
              <a:rPr lang="es-MX" sz="3200" dirty="0">
                <a:latin typeface="Century Gothic" panose="020B0502020202020204" pitchFamily="34" charset="0"/>
              </a:rPr>
              <a:t> préstamo de instalaciones. 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pic>
        <p:nvPicPr>
          <p:cNvPr id="18" name="Imagen 1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B528AF2-9CC8-A18E-354F-5F80ABAD14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5"/>
          <a:stretch/>
        </p:blipFill>
        <p:spPr>
          <a:xfrm>
            <a:off x="228600" y="5505825"/>
            <a:ext cx="6374008" cy="300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interior, hombre, cuarto, cocina&#10;&#10;El contenido generado por IA puede ser incorrecto.">
            <a:extLst>
              <a:ext uri="{FF2B5EF4-FFF2-40B4-BE49-F238E27FC236}">
                <a16:creationId xmlns:a16="http://schemas.microsoft.com/office/drawing/2014/main" id="{2822E1D0-3DD8-E962-A69B-FE83F59C13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3" r="26739"/>
          <a:stretch/>
        </p:blipFill>
        <p:spPr>
          <a:xfrm>
            <a:off x="7198813" y="5489194"/>
            <a:ext cx="4648201" cy="3041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ventana, tabla, cuarto, vivo&#10;&#10;El contenido generado por IA puede ser incorrecto.">
            <a:extLst>
              <a:ext uri="{FF2B5EF4-FFF2-40B4-BE49-F238E27FC236}">
                <a16:creationId xmlns:a16="http://schemas.microsoft.com/office/drawing/2014/main" id="{CFCEDF37-EAEB-96E1-1DEC-5091A2341D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59" t="452" r="10300" b="-452"/>
          <a:stretch/>
        </p:blipFill>
        <p:spPr>
          <a:xfrm>
            <a:off x="12546209" y="5505825"/>
            <a:ext cx="5400207" cy="300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D109843-4737-0B76-B860-FE7ECB2F27CC}"/>
              </a:ext>
            </a:extLst>
          </p:cNvPr>
          <p:cNvGrpSpPr/>
          <p:nvPr/>
        </p:nvGrpSpPr>
        <p:grpSpPr>
          <a:xfrm>
            <a:off x="685800" y="1120615"/>
            <a:ext cx="651035" cy="651035"/>
            <a:chOff x="3996376" y="4146524"/>
            <a:chExt cx="651035" cy="651035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80EA513A-0241-E765-AAFF-6FECF30F4F02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950893E-F840-EB28-2341-413A60E98738}"/>
                </a:ext>
              </a:extLst>
            </p:cNvPr>
            <p:cNvGrpSpPr/>
            <p:nvPr/>
          </p:nvGrpSpPr>
          <p:grpSpPr>
            <a:xfrm>
              <a:off x="4106693" y="4221479"/>
              <a:ext cx="422560" cy="498274"/>
              <a:chOff x="13069953" y="1670815"/>
              <a:chExt cx="2350356" cy="2298939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A9487DCD-E774-0C04-7D27-125FF2457708}"/>
                  </a:ext>
                </a:extLst>
              </p:cNvPr>
              <p:cNvSpPr/>
              <p:nvPr/>
            </p:nvSpPr>
            <p:spPr>
              <a:xfrm>
                <a:off x="13069953" y="1670815"/>
                <a:ext cx="2350356" cy="2298939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492AD2E2-A41E-EC5E-45B5-7E12481C0F67}"/>
                  </a:ext>
                </a:extLst>
              </p:cNvPr>
              <p:cNvSpPr/>
              <p:nvPr/>
            </p:nvSpPr>
            <p:spPr>
              <a:xfrm>
                <a:off x="13195192" y="1795924"/>
                <a:ext cx="2087479" cy="2021098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751194" y="3262696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5374881" y="0"/>
                </a:moveTo>
                <a:lnTo>
                  <a:pt x="0" y="0"/>
                </a:lnTo>
                <a:lnTo>
                  <a:pt x="0" y="7052879"/>
                </a:lnTo>
                <a:lnTo>
                  <a:pt x="5374881" y="7052879"/>
                </a:lnTo>
                <a:lnTo>
                  <a:pt x="53748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0" y="0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7052879"/>
                </a:moveTo>
                <a:lnTo>
                  <a:pt x="5374881" y="7052879"/>
                </a:lnTo>
                <a:lnTo>
                  <a:pt x="5374881" y="0"/>
                </a:lnTo>
                <a:lnTo>
                  <a:pt x="0" y="0"/>
                </a:lnTo>
                <a:lnTo>
                  <a:pt x="0" y="7052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5684149" y="4141804"/>
            <a:ext cx="7595387" cy="187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10"/>
              </a:lnSpc>
            </a:pPr>
            <a:r>
              <a:rPr lang="en-US" sz="54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Por su atención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57210" y="3001789"/>
            <a:ext cx="8293494" cy="2329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1"/>
              </a:lnSpc>
            </a:pPr>
            <a:r>
              <a:rPr lang="en-US" sz="14001" b="1" dirty="0">
                <a:solidFill>
                  <a:srgbClr val="00306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Gracias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72B6FA1C-1338-AF15-3B11-1B6F708BC61E}"/>
              </a:ext>
            </a:extLst>
          </p:cNvPr>
          <p:cNvSpPr/>
          <p:nvPr/>
        </p:nvSpPr>
        <p:spPr>
          <a:xfrm>
            <a:off x="15913678" y="123776"/>
            <a:ext cx="2265874" cy="3040206"/>
          </a:xfrm>
          <a:custGeom>
            <a:avLst/>
            <a:gdLst/>
            <a:ahLst/>
            <a:cxnLst/>
            <a:rect l="l" t="t" r="r" b="b"/>
            <a:pathLst>
              <a:path w="2265874" h="3040206">
                <a:moveTo>
                  <a:pt x="0" y="0"/>
                </a:moveTo>
                <a:lnTo>
                  <a:pt x="2265874" y="0"/>
                </a:lnTo>
                <a:lnTo>
                  <a:pt x="2265874" y="3040206"/>
                </a:lnTo>
                <a:lnTo>
                  <a:pt x="0" y="3040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9F0CB715-8057-9B43-E27B-4347CC43C9FB}"/>
              </a:ext>
            </a:extLst>
          </p:cNvPr>
          <p:cNvSpPr txBox="1"/>
          <p:nvPr/>
        </p:nvSpPr>
        <p:spPr>
          <a:xfrm>
            <a:off x="4171161" y="9186058"/>
            <a:ext cx="7801304" cy="432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95"/>
              </a:lnSpc>
            </a:pPr>
            <a:r>
              <a:rPr lang="en-US" sz="3200" b="1" dirty="0">
                <a:solidFill>
                  <a:srgbClr val="055C9D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“En la </a:t>
            </a:r>
            <a:r>
              <a:rPr lang="es-CO" sz="3200" b="1" noProof="1">
                <a:solidFill>
                  <a:srgbClr val="055C9D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ruta</a:t>
            </a:r>
            <a:r>
              <a:rPr lang="en-US" sz="3200" b="1" dirty="0">
                <a:solidFill>
                  <a:srgbClr val="055C9D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del mejoramiento continuo”</a:t>
            </a:r>
            <a:r>
              <a:rPr lang="en-US" sz="2354" b="1" dirty="0">
                <a:solidFill>
                  <a:srgbClr val="055C9D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. 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C3E206D-4F22-7C1F-D9F6-83078BFFB2ED}"/>
              </a:ext>
            </a:extLst>
          </p:cNvPr>
          <p:cNvGrpSpPr/>
          <p:nvPr/>
        </p:nvGrpSpPr>
        <p:grpSpPr>
          <a:xfrm>
            <a:off x="420454" y="9003363"/>
            <a:ext cx="651035" cy="651035"/>
            <a:chOff x="3961740" y="4143060"/>
            <a:chExt cx="651035" cy="651035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8A53C5B6-8468-B7B1-25CA-BFCE26A7B3CA}"/>
                </a:ext>
              </a:extLst>
            </p:cNvPr>
            <p:cNvSpPr/>
            <p:nvPr/>
          </p:nvSpPr>
          <p:spPr>
            <a:xfrm>
              <a:off x="3961740" y="4143060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443066F-87DD-566C-0E44-961E4A4634B3}"/>
                </a:ext>
              </a:extLst>
            </p:cNvPr>
            <p:cNvSpPr/>
            <p:nvPr/>
          </p:nvSpPr>
          <p:spPr>
            <a:xfrm>
              <a:off x="4070685" y="4191186"/>
              <a:ext cx="405733" cy="467040"/>
            </a:xfrm>
            <a:prstGeom prst="ellipse">
              <a:avLst/>
            </a:prstGeom>
            <a:solidFill>
              <a:srgbClr val="99FF99"/>
            </a:solidFill>
            <a:ln>
              <a:solidFill>
                <a:srgbClr val="33CC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CE04E85-83FA-1F45-96C0-527F18C42666}"/>
              </a:ext>
            </a:extLst>
          </p:cNvPr>
          <p:cNvGrpSpPr/>
          <p:nvPr/>
        </p:nvGrpSpPr>
        <p:grpSpPr>
          <a:xfrm>
            <a:off x="1329387" y="9003363"/>
            <a:ext cx="651035" cy="651035"/>
            <a:chOff x="3996376" y="4146524"/>
            <a:chExt cx="651035" cy="651035"/>
          </a:xfrm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66C07956-75D6-5D7E-E00B-00ABC574F0C1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D43C20E-9E18-F5E3-853B-E15D9C88FF84}"/>
                </a:ext>
              </a:extLst>
            </p:cNvPr>
            <p:cNvSpPr/>
            <p:nvPr/>
          </p:nvSpPr>
          <p:spPr>
            <a:xfrm>
              <a:off x="4095750" y="4216600"/>
              <a:ext cx="457200" cy="49827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dirty="0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CAD8CF3-2B04-0416-2665-3EE048F9825D}"/>
              </a:ext>
            </a:extLst>
          </p:cNvPr>
          <p:cNvGrpSpPr/>
          <p:nvPr/>
        </p:nvGrpSpPr>
        <p:grpSpPr>
          <a:xfrm>
            <a:off x="3057506" y="9018674"/>
            <a:ext cx="651035" cy="651035"/>
            <a:chOff x="3996376" y="4146524"/>
            <a:chExt cx="651035" cy="651035"/>
          </a:xfrm>
        </p:grpSpPr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69618F36-F181-E534-428D-29AE1492F179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18847148-F33B-078E-5205-C8BF896E1CC5}"/>
                </a:ext>
              </a:extLst>
            </p:cNvPr>
            <p:cNvGrpSpPr/>
            <p:nvPr/>
          </p:nvGrpSpPr>
          <p:grpSpPr>
            <a:xfrm>
              <a:off x="4106693" y="4221479"/>
              <a:ext cx="422560" cy="498274"/>
              <a:chOff x="13069953" y="1670815"/>
              <a:chExt cx="2350356" cy="2298939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7DFC84A2-BE8A-20B8-3D05-F87F80167E9F}"/>
                  </a:ext>
                </a:extLst>
              </p:cNvPr>
              <p:cNvSpPr/>
              <p:nvPr/>
            </p:nvSpPr>
            <p:spPr>
              <a:xfrm>
                <a:off x="13069953" y="1670815"/>
                <a:ext cx="2350356" cy="2298939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B186F270-387A-A434-892B-DA8D28709F50}"/>
                  </a:ext>
                </a:extLst>
              </p:cNvPr>
              <p:cNvSpPr/>
              <p:nvPr/>
            </p:nvSpPr>
            <p:spPr>
              <a:xfrm>
                <a:off x="13195192" y="1795924"/>
                <a:ext cx="2087479" cy="2021098"/>
              </a:xfrm>
              <a:prstGeom prst="ellipse">
                <a:avLst/>
              </a:prstGeom>
              <a:solidFill>
                <a:srgbClr val="F9AD6F"/>
              </a:solidFill>
              <a:ln>
                <a:solidFill>
                  <a:srgbClr val="F7964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F59C822-3A67-EFB6-177B-796F6E27CF85}"/>
              </a:ext>
            </a:extLst>
          </p:cNvPr>
          <p:cNvGrpSpPr/>
          <p:nvPr/>
        </p:nvGrpSpPr>
        <p:grpSpPr>
          <a:xfrm>
            <a:off x="2163688" y="9003363"/>
            <a:ext cx="651035" cy="651035"/>
            <a:chOff x="3996376" y="4146524"/>
            <a:chExt cx="651035" cy="651035"/>
          </a:xfrm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6498E51C-E74B-0529-6250-5695D907E81F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FF4556E7-4C6A-28A9-3A0E-07B7EEEA9530}"/>
                </a:ext>
              </a:extLst>
            </p:cNvPr>
            <p:cNvGrpSpPr/>
            <p:nvPr/>
          </p:nvGrpSpPr>
          <p:grpSpPr>
            <a:xfrm>
              <a:off x="4109091" y="4254680"/>
              <a:ext cx="451758" cy="442772"/>
              <a:chOff x="12600304" y="1986263"/>
              <a:chExt cx="2350355" cy="2298939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38603768-49A0-2D34-EC04-C0CF86AC3254}"/>
                  </a:ext>
                </a:extLst>
              </p:cNvPr>
              <p:cNvSpPr/>
              <p:nvPr/>
            </p:nvSpPr>
            <p:spPr>
              <a:xfrm>
                <a:off x="12600304" y="1986263"/>
                <a:ext cx="2350355" cy="2298939"/>
              </a:xfrm>
              <a:prstGeom prst="ellipse">
                <a:avLst/>
              </a:prstGeom>
              <a:solidFill>
                <a:srgbClr val="B686D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D468048A-0F6F-9BB9-189C-BE3656E3A85C}"/>
                  </a:ext>
                </a:extLst>
              </p:cNvPr>
              <p:cNvSpPr/>
              <p:nvPr/>
            </p:nvSpPr>
            <p:spPr>
              <a:xfrm>
                <a:off x="12725543" y="2111372"/>
                <a:ext cx="2087478" cy="2021104"/>
              </a:xfrm>
              <a:prstGeom prst="ellipse">
                <a:avLst/>
              </a:prstGeom>
              <a:solidFill>
                <a:srgbClr val="B686DA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796220" y="3345824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5374881" y="0"/>
                </a:moveTo>
                <a:lnTo>
                  <a:pt x="0" y="0"/>
                </a:lnTo>
                <a:lnTo>
                  <a:pt x="0" y="7052879"/>
                </a:lnTo>
                <a:lnTo>
                  <a:pt x="5374881" y="7052879"/>
                </a:lnTo>
                <a:lnTo>
                  <a:pt x="53748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0" y="0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7052879"/>
                </a:moveTo>
                <a:lnTo>
                  <a:pt x="5374881" y="7052879"/>
                </a:lnTo>
                <a:lnTo>
                  <a:pt x="5374881" y="0"/>
                </a:lnTo>
                <a:lnTo>
                  <a:pt x="0" y="0"/>
                </a:lnTo>
                <a:lnTo>
                  <a:pt x="0" y="7052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932728" y="180926"/>
            <a:ext cx="2265874" cy="3040206"/>
          </a:xfrm>
          <a:custGeom>
            <a:avLst/>
            <a:gdLst/>
            <a:ahLst/>
            <a:cxnLst/>
            <a:rect l="l" t="t" r="r" b="b"/>
            <a:pathLst>
              <a:path w="2265874" h="3040206">
                <a:moveTo>
                  <a:pt x="0" y="0"/>
                </a:moveTo>
                <a:lnTo>
                  <a:pt x="2265874" y="0"/>
                </a:lnTo>
                <a:lnTo>
                  <a:pt x="2265874" y="3040206"/>
                </a:lnTo>
                <a:lnTo>
                  <a:pt x="0" y="3040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51813" y="7367054"/>
            <a:ext cx="2644454" cy="39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1"/>
              </a:lnSpc>
            </a:pPr>
            <a:r>
              <a:rPr lang="en-US" sz="2800" b="1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Integrantes</a:t>
            </a:r>
            <a:r>
              <a:rPr lang="en-US" sz="2229" b="1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58740" y="7849010"/>
            <a:ext cx="5117602" cy="187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Ivonne Alsina </a:t>
            </a:r>
          </a:p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Uriel Becerra</a:t>
            </a:r>
          </a:p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Gerardo Duran </a:t>
            </a:r>
          </a:p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Zenayda Flórez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39404" y="3937851"/>
            <a:ext cx="8112521" cy="1061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94"/>
              </a:lnSpc>
            </a:pPr>
            <a:r>
              <a:rPr lang="en-US" sz="621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Gestión Directiva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456EFEB-B9D9-089F-DFA3-8418E8D342E3}"/>
              </a:ext>
            </a:extLst>
          </p:cNvPr>
          <p:cNvGrpSpPr/>
          <p:nvPr/>
        </p:nvGrpSpPr>
        <p:grpSpPr>
          <a:xfrm>
            <a:off x="3961740" y="4143060"/>
            <a:ext cx="651035" cy="651035"/>
            <a:chOff x="3961740" y="4143060"/>
            <a:chExt cx="651035" cy="651035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28B720D5-92F7-60FD-AE67-97558C1D71A7}"/>
                </a:ext>
              </a:extLst>
            </p:cNvPr>
            <p:cNvSpPr/>
            <p:nvPr/>
          </p:nvSpPr>
          <p:spPr>
            <a:xfrm>
              <a:off x="3961740" y="4143060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CFFA4AC-0135-5F0C-BA29-A222C5D2F765}"/>
                </a:ext>
              </a:extLst>
            </p:cNvPr>
            <p:cNvSpPr/>
            <p:nvPr/>
          </p:nvSpPr>
          <p:spPr>
            <a:xfrm>
              <a:off x="4070685" y="4191186"/>
              <a:ext cx="405733" cy="467040"/>
            </a:xfrm>
            <a:prstGeom prst="ellipse">
              <a:avLst/>
            </a:prstGeom>
            <a:solidFill>
              <a:srgbClr val="99FF99"/>
            </a:solidFill>
            <a:ln>
              <a:solidFill>
                <a:srgbClr val="33CC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0800000" flipV="1">
            <a:off x="3528370" y="4253208"/>
            <a:ext cx="4337831" cy="5692070"/>
          </a:xfrm>
          <a:custGeom>
            <a:avLst/>
            <a:gdLst/>
            <a:ahLst/>
            <a:cxnLst/>
            <a:rect l="l" t="t" r="r" b="b"/>
            <a:pathLst>
              <a:path w="4337831" h="5692070">
                <a:moveTo>
                  <a:pt x="0" y="5692070"/>
                </a:moveTo>
                <a:lnTo>
                  <a:pt x="4337832" y="5692070"/>
                </a:lnTo>
                <a:lnTo>
                  <a:pt x="4337832" y="0"/>
                </a:lnTo>
                <a:lnTo>
                  <a:pt x="0" y="0"/>
                </a:lnTo>
                <a:lnTo>
                  <a:pt x="0" y="56920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H="1" flipV="1">
            <a:off x="-1169720" y="2456612"/>
            <a:ext cx="5967408" cy="7830388"/>
          </a:xfrm>
          <a:custGeom>
            <a:avLst/>
            <a:gdLst/>
            <a:ahLst/>
            <a:cxnLst/>
            <a:rect l="l" t="t" r="r" b="b"/>
            <a:pathLst>
              <a:path w="5967408" h="7830388">
                <a:moveTo>
                  <a:pt x="5967408" y="7830388"/>
                </a:moveTo>
                <a:lnTo>
                  <a:pt x="0" y="7830388"/>
                </a:lnTo>
                <a:lnTo>
                  <a:pt x="0" y="0"/>
                </a:lnTo>
                <a:lnTo>
                  <a:pt x="5967408" y="0"/>
                </a:lnTo>
                <a:lnTo>
                  <a:pt x="5967408" y="78303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5" name="Group 5"/>
          <p:cNvGrpSpPr/>
          <p:nvPr/>
        </p:nvGrpSpPr>
        <p:grpSpPr>
          <a:xfrm>
            <a:off x="1297150" y="3108004"/>
            <a:ext cx="4609924" cy="5364275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7604" tIns="57604" rIns="57604" bIns="57604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 flipV="1">
            <a:off x="1466968" y="-517202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3047772"/>
                </a:moveTo>
                <a:lnTo>
                  <a:pt x="1075032" y="3047772"/>
                </a:lnTo>
                <a:lnTo>
                  <a:pt x="1075032" y="0"/>
                </a:lnTo>
                <a:lnTo>
                  <a:pt x="0" y="0"/>
                </a:lnTo>
                <a:lnTo>
                  <a:pt x="0" y="30477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62888" y="3859082"/>
            <a:ext cx="2878448" cy="3862119"/>
          </a:xfrm>
          <a:custGeom>
            <a:avLst/>
            <a:gdLst/>
            <a:ahLst/>
            <a:cxnLst/>
            <a:rect l="l" t="t" r="r" b="b"/>
            <a:pathLst>
              <a:path w="2878448" h="3862119">
                <a:moveTo>
                  <a:pt x="0" y="0"/>
                </a:moveTo>
                <a:lnTo>
                  <a:pt x="2878448" y="0"/>
                </a:lnTo>
                <a:lnTo>
                  <a:pt x="2878448" y="3862118"/>
                </a:lnTo>
                <a:lnTo>
                  <a:pt x="0" y="38621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634075" y="1260790"/>
            <a:ext cx="11653925" cy="566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4832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¿ Qué es la Gestión Directiva?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5E1E76-67E3-C92F-9911-1ABA22B8362E}"/>
              </a:ext>
            </a:extLst>
          </p:cNvPr>
          <p:cNvSpPr txBox="1"/>
          <p:nvPr/>
        </p:nvSpPr>
        <p:spPr>
          <a:xfrm>
            <a:off x="8298667" y="3751420"/>
            <a:ext cx="91210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Century Gothic" panose="020B0502020202020204" pitchFamily="34" charset="0"/>
              </a:rPr>
              <a:t>Esta área desarrolla engranajes entre los procesos educativos donde se profundiza en el contexto de los estudiantes desde la realidad de los actores visto a partir del desarrollo de los procesos que permite direccionar estratégicamente los ideales de la institución.</a:t>
            </a:r>
          </a:p>
          <a:p>
            <a:endParaRPr lang="es-CO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E8D2E05-FEEF-D0CD-D860-BD11AEF38EC9}"/>
              </a:ext>
            </a:extLst>
          </p:cNvPr>
          <p:cNvGrpSpPr/>
          <p:nvPr/>
        </p:nvGrpSpPr>
        <p:grpSpPr>
          <a:xfrm>
            <a:off x="6308557" y="1260790"/>
            <a:ext cx="651035" cy="651035"/>
            <a:chOff x="3961740" y="4143060"/>
            <a:chExt cx="651035" cy="651035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615B6409-DD19-75C6-6977-D74B4976B1DB}"/>
                </a:ext>
              </a:extLst>
            </p:cNvPr>
            <p:cNvSpPr/>
            <p:nvPr/>
          </p:nvSpPr>
          <p:spPr>
            <a:xfrm>
              <a:off x="3961740" y="4143060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D08DF7C-F3B6-19FF-7C18-E9436202C6D9}"/>
                </a:ext>
              </a:extLst>
            </p:cNvPr>
            <p:cNvSpPr/>
            <p:nvPr/>
          </p:nvSpPr>
          <p:spPr>
            <a:xfrm>
              <a:off x="4070685" y="4191186"/>
              <a:ext cx="405733" cy="467040"/>
            </a:xfrm>
            <a:prstGeom prst="ellipse">
              <a:avLst/>
            </a:prstGeom>
            <a:solidFill>
              <a:srgbClr val="99FF99"/>
            </a:solidFill>
            <a:ln>
              <a:solidFill>
                <a:srgbClr val="33CC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905862" y="-16353"/>
            <a:ext cx="5374881" cy="10315575"/>
            <a:chOff x="0" y="0"/>
            <a:chExt cx="7166509" cy="13754100"/>
          </a:xfrm>
        </p:grpSpPr>
        <p:sp>
          <p:nvSpPr>
            <p:cNvPr id="4" name="Freeform 4"/>
            <p:cNvSpPr/>
            <p:nvPr/>
          </p:nvSpPr>
          <p:spPr>
            <a:xfrm flipH="1">
              <a:off x="0" y="4350261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7166509" y="0"/>
                  </a:moveTo>
                  <a:lnTo>
                    <a:pt x="0" y="0"/>
                  </a:lnTo>
                  <a:lnTo>
                    <a:pt x="0" y="9403839"/>
                  </a:lnTo>
                  <a:lnTo>
                    <a:pt x="7166509" y="9403839"/>
                  </a:lnTo>
                  <a:lnTo>
                    <a:pt x="716650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" name="Freeform 5"/>
            <p:cNvSpPr/>
            <p:nvPr/>
          </p:nvSpPr>
          <p:spPr>
            <a:xfrm flipV="1">
              <a:off x="0" y="0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0" y="9403839"/>
                  </a:moveTo>
                  <a:lnTo>
                    <a:pt x="7166509" y="9403839"/>
                  </a:lnTo>
                  <a:lnTo>
                    <a:pt x="7166509" y="0"/>
                  </a:lnTo>
                  <a:lnTo>
                    <a:pt x="0" y="0"/>
                  </a:lnTo>
                  <a:lnTo>
                    <a:pt x="0" y="940383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6" name="Freeform 6"/>
          <p:cNvSpPr/>
          <p:nvPr/>
        </p:nvSpPr>
        <p:spPr>
          <a:xfrm>
            <a:off x="103771" y="7184662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0"/>
                </a:moveTo>
                <a:lnTo>
                  <a:pt x="1075032" y="0"/>
                </a:lnTo>
                <a:lnTo>
                  <a:pt x="1075032" y="3047772"/>
                </a:lnTo>
                <a:lnTo>
                  <a:pt x="0" y="3047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840200" y="2273005"/>
            <a:ext cx="803781" cy="690749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191411" y="4798125"/>
            <a:ext cx="803781" cy="690749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15" name="Freeform 8">
            <a:extLst>
              <a:ext uri="{FF2B5EF4-FFF2-40B4-BE49-F238E27FC236}">
                <a16:creationId xmlns:a16="http://schemas.microsoft.com/office/drawing/2014/main" id="{39CC533B-86C5-641D-7C53-A6D7BAE9CD49}"/>
              </a:ext>
            </a:extLst>
          </p:cNvPr>
          <p:cNvSpPr/>
          <p:nvPr/>
        </p:nvSpPr>
        <p:spPr>
          <a:xfrm>
            <a:off x="13102562" y="6462134"/>
            <a:ext cx="1795499" cy="2285887"/>
          </a:xfrm>
          <a:custGeom>
            <a:avLst/>
            <a:gdLst/>
            <a:ahLst/>
            <a:cxnLst/>
            <a:rect l="l" t="t" r="r" b="b"/>
            <a:pathLst>
              <a:path w="3478699" h="4667498">
                <a:moveTo>
                  <a:pt x="0" y="0"/>
                </a:moveTo>
                <a:lnTo>
                  <a:pt x="3478699" y="0"/>
                </a:lnTo>
                <a:lnTo>
                  <a:pt x="3478699" y="4667498"/>
                </a:lnTo>
                <a:lnTo>
                  <a:pt x="0" y="4667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BB7178E-3700-56EA-0C88-04EC5C888DD9}"/>
              </a:ext>
            </a:extLst>
          </p:cNvPr>
          <p:cNvSpPr txBox="1"/>
          <p:nvPr/>
        </p:nvSpPr>
        <p:spPr>
          <a:xfrm>
            <a:off x="2161093" y="2377031"/>
            <a:ext cx="9144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dirty="0">
                <a:latin typeface="Century Gothic" panose="020B0502020202020204" pitchFamily="34" charset="0"/>
              </a:rPr>
              <a:t>La gestión directiva se centra en el direccionamiento estratégico, la cultura institucional, el clima y el gobierno escolar, además de las relaciones con el entorno</a:t>
            </a:r>
            <a:endParaRPr lang="es-CO" sz="3600" dirty="0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3DE90860-9784-3556-7BE9-D61104AF4F8A}"/>
              </a:ext>
            </a:extLst>
          </p:cNvPr>
          <p:cNvSpPr txBox="1"/>
          <p:nvPr/>
        </p:nvSpPr>
        <p:spPr>
          <a:xfrm>
            <a:off x="2072212" y="1184681"/>
            <a:ext cx="4495800" cy="759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483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Función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E8FC74E-599A-554C-117C-23202A3B1A30}"/>
              </a:ext>
            </a:extLst>
          </p:cNvPr>
          <p:cNvGrpSpPr/>
          <p:nvPr/>
        </p:nvGrpSpPr>
        <p:grpSpPr>
          <a:xfrm>
            <a:off x="2123466" y="1292765"/>
            <a:ext cx="651035" cy="651035"/>
            <a:chOff x="3961740" y="4143060"/>
            <a:chExt cx="651035" cy="651035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95028C76-75F2-ECFF-E8D8-ABCDD03A35EB}"/>
                </a:ext>
              </a:extLst>
            </p:cNvPr>
            <p:cNvSpPr/>
            <p:nvPr/>
          </p:nvSpPr>
          <p:spPr>
            <a:xfrm>
              <a:off x="3961740" y="4143060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69B3A4B-43AB-4F91-3168-ED34A8E51610}"/>
                </a:ext>
              </a:extLst>
            </p:cNvPr>
            <p:cNvSpPr/>
            <p:nvPr/>
          </p:nvSpPr>
          <p:spPr>
            <a:xfrm>
              <a:off x="4070685" y="4191186"/>
              <a:ext cx="405733" cy="467040"/>
            </a:xfrm>
            <a:prstGeom prst="ellipse">
              <a:avLst/>
            </a:prstGeom>
            <a:solidFill>
              <a:srgbClr val="99FF99"/>
            </a:solidFill>
            <a:ln>
              <a:solidFill>
                <a:srgbClr val="33CC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20130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flipV="1">
            <a:off x="-1179569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0" y="6798209"/>
                </a:moveTo>
                <a:lnTo>
                  <a:pt x="5180802" y="6798209"/>
                </a:lnTo>
                <a:lnTo>
                  <a:pt x="5180802" y="0"/>
                </a:lnTo>
                <a:lnTo>
                  <a:pt x="0" y="0"/>
                </a:lnTo>
                <a:lnTo>
                  <a:pt x="0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dirty="0"/>
          </a:p>
        </p:txBody>
      </p:sp>
      <p:sp>
        <p:nvSpPr>
          <p:cNvPr id="22" name="Freeform 22"/>
          <p:cNvSpPr/>
          <p:nvPr/>
        </p:nvSpPr>
        <p:spPr>
          <a:xfrm flipH="1" flipV="1">
            <a:off x="14406677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5180802" y="6798209"/>
                </a:moveTo>
                <a:lnTo>
                  <a:pt x="0" y="6798209"/>
                </a:lnTo>
                <a:lnTo>
                  <a:pt x="0" y="0"/>
                </a:lnTo>
                <a:lnTo>
                  <a:pt x="5180802" y="0"/>
                </a:lnTo>
                <a:lnTo>
                  <a:pt x="5180802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01C4DB6-13FE-2449-CF1F-4CB9DB2778E3}"/>
              </a:ext>
            </a:extLst>
          </p:cNvPr>
          <p:cNvSpPr txBox="1"/>
          <p:nvPr/>
        </p:nvSpPr>
        <p:spPr>
          <a:xfrm>
            <a:off x="4005244" y="960392"/>
            <a:ext cx="1111717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483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Avances  de la Gestión Directiva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A368A1C-549D-36FC-48CB-0457EE811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68431"/>
              </p:ext>
            </p:extLst>
          </p:nvPr>
        </p:nvGraphicFramePr>
        <p:xfrm>
          <a:off x="2354178" y="2509678"/>
          <a:ext cx="13716000" cy="728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56541095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33034136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790594397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110333291"/>
                    </a:ext>
                  </a:extLst>
                </a:gridCol>
              </a:tblGrid>
              <a:tr h="910252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PROCESO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GOBIERNO ESCOLAR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RELACIONES CON EL ENTORNO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24631"/>
                  </a:ext>
                </a:extLst>
              </a:tr>
              <a:tr h="910252">
                <a:tc>
                  <a:txBody>
                    <a:bodyPr/>
                    <a:lstStyle/>
                    <a:p>
                      <a:pPr algn="l"/>
                      <a:r>
                        <a:rPr lang="es-ES" b="1" dirty="0"/>
                        <a:t>COMPONENTE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Consejo Estudiantil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Consejo de Padres de familia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Sector Productivo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05434"/>
                  </a:ext>
                </a:extLst>
              </a:tr>
              <a:tr h="2904141">
                <a:tc>
                  <a:txBody>
                    <a:bodyPr/>
                    <a:lstStyle/>
                    <a:p>
                      <a:pPr algn="l"/>
                      <a:r>
                        <a:rPr lang="es-ES" b="1" dirty="0"/>
                        <a:t>OPORTUNIDAD DE MEJORA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Orientar a los representantes de los estudiantes en mejorar y aprovechar los canales de participación que se les ha dado con la existencia del gobierno escolar.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Motivar a los padres de familia en el fortalecimiento de los medios de participación para ser escuchados y tenidos en cuenta en la toma de decisiones pertinentes a su rol de padres de familia o acudientes.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Establecer alianzas con el sector productivo con objetivos claros, metodologías de trabajo y procesos de seguimiento entre las partes involucradas.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48319"/>
                  </a:ext>
                </a:extLst>
              </a:tr>
              <a:tr h="2557377">
                <a:tc>
                  <a:txBody>
                    <a:bodyPr/>
                    <a:lstStyle/>
                    <a:p>
                      <a:pPr algn="l"/>
                      <a:r>
                        <a:rPr lang="es-ES" b="1" dirty="0"/>
                        <a:t>OBJETIVO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Fortalecer la participación de los representantes de los estudiantes en  las diferentes actividades educativas.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Fortalecer la participación de los padres de familia o acudientes teniendo en cuenta los medios de comunicación masiva utilizados entre la comunidad educativa.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Vincular diferentes sectores productivos de la región para el fortalecimiento de aspectos nutricionales y  académicos  de la institución.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475834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8FC64E5D-0770-8899-AA01-D499FBE085F1}"/>
              </a:ext>
            </a:extLst>
          </p:cNvPr>
          <p:cNvGrpSpPr/>
          <p:nvPr/>
        </p:nvGrpSpPr>
        <p:grpSpPr>
          <a:xfrm>
            <a:off x="3350198" y="1014433"/>
            <a:ext cx="651035" cy="651035"/>
            <a:chOff x="3961740" y="4143060"/>
            <a:chExt cx="651035" cy="65103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0267325-61C3-AF15-D947-ADCCAC1567F9}"/>
                </a:ext>
              </a:extLst>
            </p:cNvPr>
            <p:cNvSpPr/>
            <p:nvPr/>
          </p:nvSpPr>
          <p:spPr>
            <a:xfrm>
              <a:off x="3961740" y="4143060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BCAC333-8F15-E729-59C4-AB78A0C95A0F}"/>
                </a:ext>
              </a:extLst>
            </p:cNvPr>
            <p:cNvSpPr/>
            <p:nvPr/>
          </p:nvSpPr>
          <p:spPr>
            <a:xfrm>
              <a:off x="4070685" y="4191186"/>
              <a:ext cx="405733" cy="467040"/>
            </a:xfrm>
            <a:prstGeom prst="ellipse">
              <a:avLst/>
            </a:prstGeom>
            <a:solidFill>
              <a:srgbClr val="99FF99"/>
            </a:solidFill>
            <a:ln>
              <a:solidFill>
                <a:srgbClr val="33CC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57440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796220" y="3345824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5374881" y="0"/>
                </a:moveTo>
                <a:lnTo>
                  <a:pt x="0" y="0"/>
                </a:lnTo>
                <a:lnTo>
                  <a:pt x="0" y="7052879"/>
                </a:lnTo>
                <a:lnTo>
                  <a:pt x="5374881" y="7052879"/>
                </a:lnTo>
                <a:lnTo>
                  <a:pt x="53748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0" y="0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7052879"/>
                </a:moveTo>
                <a:lnTo>
                  <a:pt x="5374881" y="7052879"/>
                </a:lnTo>
                <a:lnTo>
                  <a:pt x="5374881" y="0"/>
                </a:lnTo>
                <a:lnTo>
                  <a:pt x="0" y="0"/>
                </a:lnTo>
                <a:lnTo>
                  <a:pt x="0" y="7052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932728" y="180926"/>
            <a:ext cx="2265874" cy="3040206"/>
          </a:xfrm>
          <a:custGeom>
            <a:avLst/>
            <a:gdLst/>
            <a:ahLst/>
            <a:cxnLst/>
            <a:rect l="l" t="t" r="r" b="b"/>
            <a:pathLst>
              <a:path w="2265874" h="3040206">
                <a:moveTo>
                  <a:pt x="0" y="0"/>
                </a:moveTo>
                <a:lnTo>
                  <a:pt x="2265874" y="0"/>
                </a:lnTo>
                <a:lnTo>
                  <a:pt x="2265874" y="3040206"/>
                </a:lnTo>
                <a:lnTo>
                  <a:pt x="0" y="3040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51813" y="7367054"/>
            <a:ext cx="2644454" cy="39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1"/>
              </a:lnSpc>
            </a:pPr>
            <a:r>
              <a:rPr lang="en-US" sz="2800" b="1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Integrantes</a:t>
            </a:r>
            <a:r>
              <a:rPr lang="en-US" sz="2229" b="1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58740" y="7849010"/>
            <a:ext cx="5117602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Walter Miranda</a:t>
            </a:r>
          </a:p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Luz </a:t>
            </a:r>
            <a:r>
              <a:rPr lang="en-US" sz="2611" b="1" dirty="0" err="1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Fany</a:t>
            </a: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Patiño   </a:t>
            </a:r>
          </a:p>
          <a:p>
            <a:pPr algn="l">
              <a:lnSpc>
                <a:spcPts val="3656"/>
              </a:lnSpc>
            </a:pPr>
            <a:r>
              <a:rPr lang="en-US" sz="2611" b="1" dirty="0" err="1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Yenifer</a:t>
            </a: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</a:t>
            </a:r>
            <a:r>
              <a:rPr lang="en-US" sz="2611" b="1" dirty="0" err="1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Sárate</a:t>
            </a: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 </a:t>
            </a:r>
          </a:p>
          <a:p>
            <a:pPr algn="l">
              <a:lnSpc>
                <a:spcPts val="3656"/>
              </a:lnSpc>
            </a:pPr>
            <a:r>
              <a:rPr lang="en-US" sz="2611" b="1" dirty="0">
                <a:solidFill>
                  <a:schemeClr val="bg1">
                    <a:lumMod val="50000"/>
                  </a:schemeClr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Danny Suárez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74574" y="3901073"/>
            <a:ext cx="10751686" cy="1033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94"/>
              </a:lnSpc>
            </a:pPr>
            <a:r>
              <a:rPr lang="en-US" sz="621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Gestión Académica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B14763B-D108-C19E-A63C-55E8F97D3561}"/>
              </a:ext>
            </a:extLst>
          </p:cNvPr>
          <p:cNvGrpSpPr/>
          <p:nvPr/>
        </p:nvGrpSpPr>
        <p:grpSpPr>
          <a:xfrm>
            <a:off x="3996376" y="4146524"/>
            <a:ext cx="651035" cy="651035"/>
            <a:chOff x="3996376" y="4146524"/>
            <a:chExt cx="651035" cy="651035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28B720D5-92F7-60FD-AE67-97558C1D71A7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927038C1-2B36-DC82-0A7E-FA426E3A12F3}"/>
                </a:ext>
              </a:extLst>
            </p:cNvPr>
            <p:cNvSpPr/>
            <p:nvPr/>
          </p:nvSpPr>
          <p:spPr>
            <a:xfrm>
              <a:off x="4095750" y="4216600"/>
              <a:ext cx="457200" cy="49827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932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0800000" flipV="1">
            <a:off x="3528370" y="4253208"/>
            <a:ext cx="4337831" cy="5692070"/>
          </a:xfrm>
          <a:custGeom>
            <a:avLst/>
            <a:gdLst/>
            <a:ahLst/>
            <a:cxnLst/>
            <a:rect l="l" t="t" r="r" b="b"/>
            <a:pathLst>
              <a:path w="4337831" h="5692070">
                <a:moveTo>
                  <a:pt x="0" y="5692070"/>
                </a:moveTo>
                <a:lnTo>
                  <a:pt x="4337832" y="5692070"/>
                </a:lnTo>
                <a:lnTo>
                  <a:pt x="4337832" y="0"/>
                </a:lnTo>
                <a:lnTo>
                  <a:pt x="0" y="0"/>
                </a:lnTo>
                <a:lnTo>
                  <a:pt x="0" y="56920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H="1" flipV="1">
            <a:off x="-1169720" y="2456612"/>
            <a:ext cx="5967408" cy="7830388"/>
          </a:xfrm>
          <a:custGeom>
            <a:avLst/>
            <a:gdLst/>
            <a:ahLst/>
            <a:cxnLst/>
            <a:rect l="l" t="t" r="r" b="b"/>
            <a:pathLst>
              <a:path w="5967408" h="7830388">
                <a:moveTo>
                  <a:pt x="5967408" y="7830388"/>
                </a:moveTo>
                <a:lnTo>
                  <a:pt x="0" y="7830388"/>
                </a:lnTo>
                <a:lnTo>
                  <a:pt x="0" y="0"/>
                </a:lnTo>
                <a:lnTo>
                  <a:pt x="5967408" y="0"/>
                </a:lnTo>
                <a:lnTo>
                  <a:pt x="5967408" y="78303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5" name="Group 5"/>
          <p:cNvGrpSpPr/>
          <p:nvPr/>
        </p:nvGrpSpPr>
        <p:grpSpPr>
          <a:xfrm>
            <a:off x="1297150" y="3108004"/>
            <a:ext cx="4609924" cy="5364275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7604" tIns="57604" rIns="57604" bIns="57604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 flipV="1">
            <a:off x="1466968" y="-517202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3047772"/>
                </a:moveTo>
                <a:lnTo>
                  <a:pt x="1075032" y="3047772"/>
                </a:lnTo>
                <a:lnTo>
                  <a:pt x="1075032" y="0"/>
                </a:lnTo>
                <a:lnTo>
                  <a:pt x="0" y="0"/>
                </a:lnTo>
                <a:lnTo>
                  <a:pt x="0" y="30477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62888" y="3859082"/>
            <a:ext cx="2878448" cy="3862119"/>
          </a:xfrm>
          <a:custGeom>
            <a:avLst/>
            <a:gdLst/>
            <a:ahLst/>
            <a:cxnLst/>
            <a:rect l="l" t="t" r="r" b="b"/>
            <a:pathLst>
              <a:path w="2878448" h="3862119">
                <a:moveTo>
                  <a:pt x="0" y="0"/>
                </a:moveTo>
                <a:lnTo>
                  <a:pt x="2878448" y="0"/>
                </a:lnTo>
                <a:lnTo>
                  <a:pt x="2878448" y="3862118"/>
                </a:lnTo>
                <a:lnTo>
                  <a:pt x="0" y="38621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5E1E76-67E3-C92F-9911-1ABA22B8362E}"/>
              </a:ext>
            </a:extLst>
          </p:cNvPr>
          <p:cNvSpPr txBox="1"/>
          <p:nvPr/>
        </p:nvSpPr>
        <p:spPr>
          <a:xfrm>
            <a:off x="8459800" y="3859082"/>
            <a:ext cx="9121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Century Gothic" panose="020B0502020202020204" pitchFamily="34" charset="0"/>
              </a:rPr>
              <a:t>Es el área responsable de dinamizar los procesos pedagógicos de acuerdo con los lineamientos del Ministerio de Educación Nacional (M.E.N)</a:t>
            </a:r>
          </a:p>
          <a:p>
            <a:endParaRPr lang="es-CO" dirty="0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CE82F72B-1C38-4BDF-32EA-89E8F907CA8B}"/>
              </a:ext>
            </a:extLst>
          </p:cNvPr>
          <p:cNvSpPr txBox="1"/>
          <p:nvPr/>
        </p:nvSpPr>
        <p:spPr>
          <a:xfrm>
            <a:off x="6823235" y="1254486"/>
            <a:ext cx="11201400" cy="566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4832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¿ Qué es la Gestión Académica?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2D691B9-8F10-0851-57CE-2B56BD074974}"/>
              </a:ext>
            </a:extLst>
          </p:cNvPr>
          <p:cNvGrpSpPr/>
          <p:nvPr/>
        </p:nvGrpSpPr>
        <p:grpSpPr>
          <a:xfrm>
            <a:off x="6172200" y="1218683"/>
            <a:ext cx="651035" cy="651035"/>
            <a:chOff x="3996376" y="4146524"/>
            <a:chExt cx="651035" cy="651035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356BB11A-7D55-B4CF-16A9-6A912BAE25E4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F535AB1F-F308-CB99-1D37-BD7773B50BCE}"/>
                </a:ext>
              </a:extLst>
            </p:cNvPr>
            <p:cNvSpPr/>
            <p:nvPr/>
          </p:nvSpPr>
          <p:spPr>
            <a:xfrm>
              <a:off x="4095750" y="4216600"/>
              <a:ext cx="457200" cy="49827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405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2017690" y="-3292162"/>
            <a:ext cx="6784189" cy="8902162"/>
          </a:xfrm>
          <a:custGeom>
            <a:avLst/>
            <a:gdLst/>
            <a:ahLst/>
            <a:cxnLst/>
            <a:rect l="l" t="t" r="r" b="b"/>
            <a:pathLst>
              <a:path w="6784189" h="8902162">
                <a:moveTo>
                  <a:pt x="0" y="0"/>
                </a:moveTo>
                <a:lnTo>
                  <a:pt x="6784190" y="0"/>
                </a:lnTo>
                <a:lnTo>
                  <a:pt x="6784190" y="8902162"/>
                </a:lnTo>
                <a:lnTo>
                  <a:pt x="0" y="8902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6935114" y="6210528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0"/>
                </a:moveTo>
                <a:lnTo>
                  <a:pt x="1075032" y="0"/>
                </a:lnTo>
                <a:lnTo>
                  <a:pt x="1075032" y="3047772"/>
                </a:lnTo>
                <a:lnTo>
                  <a:pt x="0" y="3047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8134" y="7644307"/>
            <a:ext cx="1672166" cy="2243607"/>
          </a:xfrm>
          <a:custGeom>
            <a:avLst/>
            <a:gdLst/>
            <a:ahLst/>
            <a:cxnLst/>
            <a:rect l="l" t="t" r="r" b="b"/>
            <a:pathLst>
              <a:path w="1672166" h="2243607">
                <a:moveTo>
                  <a:pt x="0" y="0"/>
                </a:moveTo>
                <a:lnTo>
                  <a:pt x="1672167" y="0"/>
                </a:lnTo>
                <a:lnTo>
                  <a:pt x="1672167" y="2243607"/>
                </a:lnTo>
                <a:lnTo>
                  <a:pt x="0" y="2243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36DF16B-2291-124A-474D-9871939B28EC}"/>
              </a:ext>
            </a:extLst>
          </p:cNvPr>
          <p:cNvSpPr txBox="1"/>
          <p:nvPr/>
        </p:nvSpPr>
        <p:spPr>
          <a:xfrm>
            <a:off x="2174256" y="952500"/>
            <a:ext cx="12532344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483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Avances  de la Gestión Académica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9B37410-BC4B-35BE-C9DF-F8727FDCC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607184"/>
              </p:ext>
            </p:extLst>
          </p:nvPr>
        </p:nvGraphicFramePr>
        <p:xfrm>
          <a:off x="2238856" y="1990596"/>
          <a:ext cx="11622618" cy="802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DC8F0091-0521-2C3F-928D-9593CD9BE79A}"/>
              </a:ext>
            </a:extLst>
          </p:cNvPr>
          <p:cNvGrpSpPr/>
          <p:nvPr/>
        </p:nvGrpSpPr>
        <p:grpSpPr>
          <a:xfrm>
            <a:off x="1708510" y="1060584"/>
            <a:ext cx="651035" cy="651035"/>
            <a:chOff x="3996376" y="4146524"/>
            <a:chExt cx="651035" cy="651035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F3334540-6550-8624-11A2-D561C6A875F2}"/>
                </a:ext>
              </a:extLst>
            </p:cNvPr>
            <p:cNvSpPr/>
            <p:nvPr/>
          </p:nvSpPr>
          <p:spPr>
            <a:xfrm>
              <a:off x="3996376" y="4146524"/>
              <a:ext cx="651035" cy="651035"/>
            </a:xfrm>
            <a:custGeom>
              <a:avLst/>
              <a:gdLst/>
              <a:ahLst/>
              <a:cxnLst/>
              <a:rect l="l" t="t" r="r" b="b"/>
              <a:pathLst>
                <a:path w="651035" h="651035">
                  <a:moveTo>
                    <a:pt x="0" y="0"/>
                  </a:moveTo>
                  <a:lnTo>
                    <a:pt x="651035" y="0"/>
                  </a:lnTo>
                  <a:lnTo>
                    <a:pt x="651035" y="651035"/>
                  </a:lnTo>
                  <a:lnTo>
                    <a:pt x="0" y="651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BE7A5F4-933B-37FE-76A5-6F5114627BC7}"/>
                </a:ext>
              </a:extLst>
            </p:cNvPr>
            <p:cNvSpPr/>
            <p:nvPr/>
          </p:nvSpPr>
          <p:spPr>
            <a:xfrm>
              <a:off x="4095750" y="4216600"/>
              <a:ext cx="457200" cy="49827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36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654</Words>
  <Application>Microsoft Office PowerPoint</Application>
  <PresentationFormat>Personalizado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Calibri</vt:lpstr>
      <vt:lpstr>Neue Machina Ultra-Bold</vt:lpstr>
      <vt:lpstr>Wingdings</vt:lpstr>
      <vt:lpstr>Century Gothic</vt:lpstr>
      <vt:lpstr>Atkinson Hyperlegible Bold</vt:lpstr>
      <vt:lpstr>Atkinson Hyperlegible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</dc:title>
  <cp:lastModifiedBy>DELL</cp:lastModifiedBy>
  <cp:revision>15</cp:revision>
  <dcterms:created xsi:type="dcterms:W3CDTF">2006-08-16T00:00:00Z</dcterms:created>
  <dcterms:modified xsi:type="dcterms:W3CDTF">2025-02-27T14:26:31Z</dcterms:modified>
  <dc:identifier>DAGfxi5ehmA</dc:identifier>
</cp:coreProperties>
</file>