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8" r:id="rId6"/>
    <p:sldId id="260" r:id="rId7"/>
    <p:sldId id="261" r:id="rId8"/>
    <p:sldId id="266" r:id="rId9"/>
    <p:sldId id="264" r:id="rId10"/>
    <p:sldId id="271" r:id="rId11"/>
    <p:sldId id="269" r:id="rId12"/>
    <p:sldId id="270" r:id="rId13"/>
    <p:sldId id="263" r:id="rId14"/>
    <p:sldId id="265" r:id="rId15"/>
  </p:sldIdLst>
  <p:sldSz cx="18288000" cy="10287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Atkinson Hyperlegible" panose="020B0604020202020204" charset="0"/>
      <p:regular r:id="rId21"/>
    </p:embeddedFont>
    <p:embeddedFont>
      <p:font typeface="Atkinson Hyperlegible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eue Machina Ultra-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BFB"/>
    <a:srgbClr val="3B7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249" autoAdjust="0"/>
  </p:normalViewPr>
  <p:slideViewPr>
    <p:cSldViewPr>
      <p:cViewPr>
        <p:scale>
          <a:sx n="40" d="100"/>
          <a:sy n="40" d="100"/>
        </p:scale>
        <p:origin x="111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701207" y="5073316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5374881" y="0"/>
                </a:moveTo>
                <a:lnTo>
                  <a:pt x="0" y="0"/>
                </a:lnTo>
                <a:lnTo>
                  <a:pt x="0" y="7052879"/>
                </a:lnTo>
                <a:lnTo>
                  <a:pt x="5374881" y="7052879"/>
                </a:lnTo>
                <a:lnTo>
                  <a:pt x="53748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0" y="0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7052879"/>
                </a:moveTo>
                <a:lnTo>
                  <a:pt x="5374881" y="7052879"/>
                </a:lnTo>
                <a:lnTo>
                  <a:pt x="5374881" y="0"/>
                </a:lnTo>
                <a:lnTo>
                  <a:pt x="0" y="0"/>
                </a:lnTo>
                <a:lnTo>
                  <a:pt x="0" y="7052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6480608-9D35-4ADC-9F88-4D3F28D73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10286999" cy="10343911"/>
          </a:xfrm>
          <a:prstGeom prst="rect">
            <a:avLst/>
          </a:prstGeom>
        </p:spPr>
      </p:pic>
      <p:grpSp>
        <p:nvGrpSpPr>
          <p:cNvPr id="15" name="Group 10">
            <a:extLst>
              <a:ext uri="{FF2B5EF4-FFF2-40B4-BE49-F238E27FC236}">
                <a16:creationId xmlns:a16="http://schemas.microsoft.com/office/drawing/2014/main" id="{C636F675-3B54-7FAF-053F-CDB12265F436}"/>
              </a:ext>
            </a:extLst>
          </p:cNvPr>
          <p:cNvGrpSpPr/>
          <p:nvPr/>
        </p:nvGrpSpPr>
        <p:grpSpPr>
          <a:xfrm>
            <a:off x="1447890" y="7562303"/>
            <a:ext cx="803781" cy="690749"/>
            <a:chOff x="0" y="0"/>
            <a:chExt cx="812800" cy="698500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595A740-89C1-6423-632F-02C9F61A070F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227964C0-8C98-E301-CB7A-9B70B63E7787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849781" y="6568811"/>
            <a:ext cx="2883467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</a:pPr>
            <a:r>
              <a:rPr lang="en-US" sz="2800" b="1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Socialización:</a:t>
            </a:r>
          </a:p>
          <a:p>
            <a:pPr algn="ctr">
              <a:lnSpc>
                <a:spcPts val="3295"/>
              </a:lnSpc>
            </a:pPr>
            <a:r>
              <a:rPr lang="en-US" sz="2800" b="1" dirty="0">
                <a:latin typeface="Atkinson Hyperlegible"/>
                <a:ea typeface="Atkinson Hyperlegible"/>
                <a:cs typeface="Atkinson Hyperlegible"/>
                <a:sym typeface="Atkinson Hyperlegible"/>
              </a:rPr>
              <a:t> 27 - 02 -2025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0D0CB71-7ACE-7535-DED1-330FB46071FE}"/>
              </a:ext>
            </a:extLst>
          </p:cNvPr>
          <p:cNvSpPr/>
          <p:nvPr/>
        </p:nvSpPr>
        <p:spPr>
          <a:xfrm rot="10800000">
            <a:off x="13944600" y="-266700"/>
            <a:ext cx="6140117" cy="7319579"/>
          </a:xfrm>
          <a:custGeom>
            <a:avLst/>
            <a:gdLst/>
            <a:ahLst/>
            <a:cxnLst/>
            <a:rect l="l" t="t" r="r" b="b"/>
            <a:pathLst>
              <a:path w="7228897" h="9485704">
                <a:moveTo>
                  <a:pt x="7228897" y="0"/>
                </a:moveTo>
                <a:lnTo>
                  <a:pt x="0" y="0"/>
                </a:lnTo>
                <a:lnTo>
                  <a:pt x="0" y="9485704"/>
                </a:lnTo>
                <a:lnTo>
                  <a:pt x="7228897" y="9485704"/>
                </a:lnTo>
                <a:lnTo>
                  <a:pt x="72288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19C8F59D-8534-2D64-5412-8EC02764C1AF}"/>
              </a:ext>
            </a:extLst>
          </p:cNvPr>
          <p:cNvGrpSpPr/>
          <p:nvPr/>
        </p:nvGrpSpPr>
        <p:grpSpPr>
          <a:xfrm>
            <a:off x="14685709" y="2292429"/>
            <a:ext cx="803781" cy="690749"/>
            <a:chOff x="0" y="0"/>
            <a:chExt cx="812800" cy="698500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40FD833-2DEE-D782-BDE1-FDA8F4A2A21E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2B0138E0-4BE1-8420-7C2A-32D2AF8BE11E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F8A51B8B-D4CA-8AAB-1E20-D415F127BEB3}"/>
              </a:ext>
            </a:extLst>
          </p:cNvPr>
          <p:cNvGrpSpPr/>
          <p:nvPr/>
        </p:nvGrpSpPr>
        <p:grpSpPr>
          <a:xfrm>
            <a:off x="14760407" y="3584245"/>
            <a:ext cx="803781" cy="690749"/>
            <a:chOff x="0" y="0"/>
            <a:chExt cx="812800" cy="698500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DCCB157C-CE5A-B957-8777-88E7A6A1BB21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23521A4D-B3E8-FA38-6800-FAF947C04EB3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77FEC9E6-2941-1F9B-7366-3F03CC84C25D}"/>
              </a:ext>
            </a:extLst>
          </p:cNvPr>
          <p:cNvGrpSpPr/>
          <p:nvPr/>
        </p:nvGrpSpPr>
        <p:grpSpPr>
          <a:xfrm>
            <a:off x="14760408" y="5087021"/>
            <a:ext cx="803781" cy="690749"/>
            <a:chOff x="0" y="0"/>
            <a:chExt cx="812800" cy="698500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4A72197-4CB9-E91F-83A6-F7559F6C5A99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ECC1A6CD-E7D2-994C-9753-490565AD8812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 dirty="0"/>
            </a:p>
          </p:txBody>
        </p:sp>
      </p:grpSp>
      <p:grpSp>
        <p:nvGrpSpPr>
          <p:cNvPr id="27" name="Group 10">
            <a:extLst>
              <a:ext uri="{FF2B5EF4-FFF2-40B4-BE49-F238E27FC236}">
                <a16:creationId xmlns:a16="http://schemas.microsoft.com/office/drawing/2014/main" id="{ACD7471B-328D-0196-AC96-4DEF710AAAB5}"/>
              </a:ext>
            </a:extLst>
          </p:cNvPr>
          <p:cNvGrpSpPr/>
          <p:nvPr/>
        </p:nvGrpSpPr>
        <p:grpSpPr>
          <a:xfrm>
            <a:off x="2285550" y="4819809"/>
            <a:ext cx="803781" cy="690749"/>
            <a:chOff x="0" y="0"/>
            <a:chExt cx="812800" cy="698500"/>
          </a:xfrm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DA5F8ED1-7D2E-44E3-F01B-DC5E1DE3326F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141C5655-A9CD-EA40-A95B-850919E3FA4D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id="{F6425B49-74B9-5526-80D3-1326E83A556F}"/>
              </a:ext>
            </a:extLst>
          </p:cNvPr>
          <p:cNvSpPr/>
          <p:nvPr/>
        </p:nvSpPr>
        <p:spPr>
          <a:xfrm rot="16200000" flipV="1">
            <a:off x="-1725255" y="5517393"/>
            <a:ext cx="3953954" cy="5699081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7052879"/>
                </a:moveTo>
                <a:lnTo>
                  <a:pt x="5374881" y="7052879"/>
                </a:lnTo>
                <a:lnTo>
                  <a:pt x="5374881" y="0"/>
                </a:lnTo>
                <a:lnTo>
                  <a:pt x="0" y="0"/>
                </a:lnTo>
                <a:lnTo>
                  <a:pt x="0" y="7052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">
            <a:extLst>
              <a:ext uri="{FF2B5EF4-FFF2-40B4-BE49-F238E27FC236}">
                <a16:creationId xmlns:a16="http://schemas.microsoft.com/office/drawing/2014/main" id="{ABFB8945-DD9C-2FB5-A807-3187FD8F938B}"/>
              </a:ext>
            </a:extLst>
          </p:cNvPr>
          <p:cNvSpPr/>
          <p:nvPr/>
        </p:nvSpPr>
        <p:spPr>
          <a:xfrm rot="16200000" flipV="1">
            <a:off x="15239416" y="5487358"/>
            <a:ext cx="3953954" cy="5699081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7052879"/>
                </a:moveTo>
                <a:lnTo>
                  <a:pt x="5374881" y="7052879"/>
                </a:lnTo>
                <a:lnTo>
                  <a:pt x="5374881" y="0"/>
                </a:lnTo>
                <a:lnTo>
                  <a:pt x="0" y="0"/>
                </a:lnTo>
                <a:lnTo>
                  <a:pt x="0" y="7052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flipV="1">
            <a:off x="-1035191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0" y="6798209"/>
                </a:moveTo>
                <a:lnTo>
                  <a:pt x="5180802" y="6798209"/>
                </a:lnTo>
                <a:lnTo>
                  <a:pt x="5180802" y="0"/>
                </a:lnTo>
                <a:lnTo>
                  <a:pt x="0" y="0"/>
                </a:lnTo>
                <a:lnTo>
                  <a:pt x="0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 flipH="1" flipV="1">
            <a:off x="14141984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5180802" y="6798209"/>
                </a:moveTo>
                <a:lnTo>
                  <a:pt x="0" y="6798209"/>
                </a:lnTo>
                <a:lnTo>
                  <a:pt x="0" y="0"/>
                </a:lnTo>
                <a:lnTo>
                  <a:pt x="5180802" y="0"/>
                </a:lnTo>
                <a:lnTo>
                  <a:pt x="5180802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4" name="Freeform 2">
            <a:extLst>
              <a:ext uri="{FF2B5EF4-FFF2-40B4-BE49-F238E27FC236}">
                <a16:creationId xmlns:a16="http://schemas.microsoft.com/office/drawing/2014/main" id="{CCAA5A2A-F08D-5161-145C-5DD560AE149A}"/>
              </a:ext>
            </a:extLst>
          </p:cNvPr>
          <p:cNvSpPr/>
          <p:nvPr/>
        </p:nvSpPr>
        <p:spPr>
          <a:xfrm>
            <a:off x="4431288" y="991440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6D723A42-0D08-46FA-2847-6C2EE09846B5}"/>
              </a:ext>
            </a:extLst>
          </p:cNvPr>
          <p:cNvSpPr txBox="1"/>
          <p:nvPr/>
        </p:nvSpPr>
        <p:spPr>
          <a:xfrm>
            <a:off x="5366901" y="1016108"/>
            <a:ext cx="9103633" cy="62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51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MODELOS DE GESTIÓN 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FCE98596-53F0-FE54-A9C6-A19E3F8009A5}"/>
              </a:ext>
            </a:extLst>
          </p:cNvPr>
          <p:cNvSpPr txBox="1"/>
          <p:nvPr/>
        </p:nvSpPr>
        <p:spPr>
          <a:xfrm>
            <a:off x="6438900" y="1789095"/>
            <a:ext cx="5410200" cy="534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8"/>
              </a:lnSpc>
            </a:pPr>
            <a:r>
              <a:rPr lang="es-CO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Porcentaje de ejecución </a:t>
            </a:r>
            <a:endParaRPr lang="en-US" sz="3200" b="1" dirty="0">
              <a:solidFill>
                <a:srgbClr val="055C9D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C15D3F23-2CC0-F3DA-8A3F-FBEFB0A93406}"/>
              </a:ext>
            </a:extLst>
          </p:cNvPr>
          <p:cNvSpPr txBox="1"/>
          <p:nvPr/>
        </p:nvSpPr>
        <p:spPr>
          <a:xfrm>
            <a:off x="6438495" y="2414936"/>
            <a:ext cx="5410200" cy="534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8"/>
              </a:lnSpc>
            </a:pPr>
            <a:r>
              <a:rPr lang="es-CO" sz="28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Presupuesto egresos </a:t>
            </a:r>
            <a:endParaRPr lang="en-US" sz="2800" b="1" dirty="0">
              <a:solidFill>
                <a:srgbClr val="055C9D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graphicFrame>
        <p:nvGraphicFramePr>
          <p:cNvPr id="3" name="2 Marcador de contenido">
            <a:extLst>
              <a:ext uri="{FF2B5EF4-FFF2-40B4-BE49-F238E27FC236}">
                <a16:creationId xmlns:a16="http://schemas.microsoft.com/office/drawing/2014/main" id="{5D9FED2C-F02F-63BC-1B03-E727BF409F47}"/>
              </a:ext>
            </a:extLst>
          </p:cNvPr>
          <p:cNvGraphicFramePr>
            <a:graphicFrameLocks/>
          </p:cNvGraphicFramePr>
          <p:nvPr/>
        </p:nvGraphicFramePr>
        <p:xfrm>
          <a:off x="3352800" y="3954972"/>
          <a:ext cx="11117734" cy="38593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31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9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6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4837"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PRESUPUESTO</a:t>
                      </a:r>
                      <a:r>
                        <a:rPr lang="es-ES" sz="2000" baseline="0" dirty="0">
                          <a:solidFill>
                            <a:schemeClr val="tx1"/>
                          </a:solidFill>
                          <a:effectLst/>
                        </a:rPr>
                        <a:t> DE EGRESOS</a:t>
                      </a:r>
                      <a:endParaRPr lang="es-CO" sz="20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chemeClr val="tx1"/>
                          </a:solidFill>
                          <a:effectLst/>
                        </a:rPr>
                        <a:t>% EJECUCIÓN</a:t>
                      </a:r>
                      <a:endParaRPr lang="es-CO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837">
                <a:tc>
                  <a:txBody>
                    <a:bodyPr/>
                    <a:lstStyle/>
                    <a:p>
                      <a:r>
                        <a:rPr lang="es-CO" sz="2400" b="1" dirty="0">
                          <a:effectLst/>
                        </a:rPr>
                        <a:t>Presupuesto</a:t>
                      </a:r>
                      <a:r>
                        <a:rPr lang="es-CO" sz="2400" b="1" baseline="0" dirty="0">
                          <a:effectLst/>
                        </a:rPr>
                        <a:t> Definitivo</a:t>
                      </a:r>
                      <a:endParaRPr lang="es-CO" sz="2400" b="1" dirty="0"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s-ES" sz="2400" dirty="0">
                          <a:effectLst/>
                        </a:rPr>
                        <a:t> 38.831.168.00</a:t>
                      </a:r>
                      <a:endParaRPr lang="es-CO" sz="2400" dirty="0"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tx2"/>
                          </a:solidFill>
                          <a:effectLst/>
                        </a:rPr>
                        <a:t>75.51%</a:t>
                      </a:r>
                      <a:endParaRPr lang="es-CO" sz="2800" b="1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837">
                <a:tc>
                  <a:txBody>
                    <a:bodyPr/>
                    <a:lstStyle/>
                    <a:p>
                      <a:r>
                        <a:rPr lang="es-ES" sz="2400" b="1" dirty="0">
                          <a:effectLst/>
                        </a:rPr>
                        <a:t>Ejecutado</a:t>
                      </a:r>
                      <a:endParaRPr lang="es-CO" sz="2400" b="1" dirty="0"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s-ES" sz="2400" dirty="0">
                          <a:effectLst/>
                        </a:rPr>
                        <a:t> 29.324.057.00</a:t>
                      </a:r>
                      <a:endParaRPr lang="es-CO" sz="2400" dirty="0"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s-CO" sz="24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83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>
                          <a:effectLst/>
                        </a:rPr>
                        <a:t>Saldo por ejecutar</a:t>
                      </a:r>
                      <a:r>
                        <a:rPr lang="es-CO" sz="2400" dirty="0">
                          <a:effectLst/>
                        </a:rPr>
                        <a:t>:  </a:t>
                      </a:r>
                      <a:r>
                        <a:rPr lang="es-MX" sz="24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s-CO" sz="2400" dirty="0">
                          <a:effectLst/>
                        </a:rPr>
                        <a:t> 9.507.111.00</a:t>
                      </a:r>
                      <a:endParaRPr lang="es-CO" sz="2400" b="1" dirty="0"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2400" b="1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/>
                </a:tc>
                <a:tc vMerge="1">
                  <a:txBody>
                    <a:bodyPr/>
                    <a:lstStyle/>
                    <a:p>
                      <a:pPr algn="r"/>
                      <a:endParaRPr lang="es-CO" sz="2400" dirty="0"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96817" marR="96817" marT="45749" marB="457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92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flipV="1">
            <a:off x="-1035191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0" y="6798209"/>
                </a:moveTo>
                <a:lnTo>
                  <a:pt x="5180802" y="6798209"/>
                </a:lnTo>
                <a:lnTo>
                  <a:pt x="5180802" y="0"/>
                </a:lnTo>
                <a:lnTo>
                  <a:pt x="0" y="0"/>
                </a:lnTo>
                <a:lnTo>
                  <a:pt x="0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 flipH="1" flipV="1">
            <a:off x="14141984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5180802" y="6798209"/>
                </a:moveTo>
                <a:lnTo>
                  <a:pt x="0" y="6798209"/>
                </a:lnTo>
                <a:lnTo>
                  <a:pt x="0" y="0"/>
                </a:lnTo>
                <a:lnTo>
                  <a:pt x="5180802" y="0"/>
                </a:lnTo>
                <a:lnTo>
                  <a:pt x="5180802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4" name="Freeform 2">
            <a:extLst>
              <a:ext uri="{FF2B5EF4-FFF2-40B4-BE49-F238E27FC236}">
                <a16:creationId xmlns:a16="http://schemas.microsoft.com/office/drawing/2014/main" id="{CCAA5A2A-F08D-5161-145C-5DD560AE149A}"/>
              </a:ext>
            </a:extLst>
          </p:cNvPr>
          <p:cNvSpPr/>
          <p:nvPr/>
        </p:nvSpPr>
        <p:spPr>
          <a:xfrm>
            <a:off x="4431288" y="991440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6D723A42-0D08-46FA-2847-6C2EE09846B5}"/>
              </a:ext>
            </a:extLst>
          </p:cNvPr>
          <p:cNvSpPr txBox="1"/>
          <p:nvPr/>
        </p:nvSpPr>
        <p:spPr>
          <a:xfrm>
            <a:off x="5366901" y="1016108"/>
            <a:ext cx="9103633" cy="62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51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MODELOS DE GESTIÓN 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FCE98596-53F0-FE54-A9C6-A19E3F8009A5}"/>
              </a:ext>
            </a:extLst>
          </p:cNvPr>
          <p:cNvSpPr txBox="1"/>
          <p:nvPr/>
        </p:nvSpPr>
        <p:spPr>
          <a:xfrm>
            <a:off x="6438900" y="1789095"/>
            <a:ext cx="5410200" cy="534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8"/>
              </a:lnSpc>
            </a:pPr>
            <a:r>
              <a:rPr lang="es-CO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Presupuesto egresos </a:t>
            </a:r>
            <a:endParaRPr lang="en-US" sz="3200" b="1" dirty="0">
              <a:solidFill>
                <a:srgbClr val="055C9D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98AC788-7E52-596B-1B68-69DBD11A9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032357"/>
              </p:ext>
            </p:extLst>
          </p:nvPr>
        </p:nvGraphicFramePr>
        <p:xfrm>
          <a:off x="1257299" y="3153732"/>
          <a:ext cx="15773401" cy="61171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72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4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75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132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RUBRO</a:t>
                      </a:r>
                    </a:p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 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NOMBRE</a:t>
                      </a:r>
                    </a:p>
                    <a:p>
                      <a:pPr algn="ctr" fontAlgn="b"/>
                      <a:r>
                        <a:rPr lang="es-CO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PRESUPUESTO  </a:t>
                      </a:r>
                    </a:p>
                    <a:p>
                      <a:pPr algn="ctr" fontAlgn="b"/>
                      <a:r>
                        <a:rPr lang="es-CO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DEFINITIVO</a:t>
                      </a:r>
                      <a:endParaRPr lang="es-CO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DEFINITIVAS</a:t>
                      </a:r>
                    </a:p>
                    <a:p>
                      <a:pPr algn="ctr" fontAlgn="b"/>
                      <a:r>
                        <a:rPr lang="es-CO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PAGOS</a:t>
                      </a:r>
                    </a:p>
                    <a:p>
                      <a:pPr algn="ctr" fontAlgn="b"/>
                      <a:r>
                        <a:rPr lang="es-CO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SALDO </a:t>
                      </a:r>
                    </a:p>
                    <a:p>
                      <a:pPr algn="ctr" fontAlgn="b"/>
                      <a:r>
                        <a:rPr lang="es-CO" sz="1800" b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POR EJECUTAR</a:t>
                      </a:r>
                      <a:endParaRPr lang="es-CO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6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2.1.2.01.01.003.03.01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Máquinas para oficina y contabilidad y sus partes y accesorios (RG)                                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2,350,000.00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2,350,000.00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2,350,000.00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2.1.2.01.01.003.03.02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Maquinaría de informática y sus partes, piezas y accesorios (RG)                                   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3,100,000.00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3,050,000.00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3,050,000.00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50,000.00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587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2.1.2.01.01.003.05.02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Aparatos transmisores de televisión y radio, televisión, video y cámaras digitales, teléfonos (RG) 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1,650,000.00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1,650,000.00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1,650,000.00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97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2.1.2.01.01.005.02.03.01.01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Paquetes de software (RG)                                                                          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2,500,000.00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2,500,000.00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2,500,000.00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2.1.2.02.01.003.04  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Adquisición de bienes (RG)                                                                         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5,736,465.00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2,714,050.00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2,714,050.00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22,415.00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>
                          <a:effectLst/>
                        </a:rPr>
                        <a:t>2.1.2.02.01.003.05         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Impresos y publicaciones (RG)                                                                      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400,000.00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>
                          <a:effectLst/>
                        </a:rPr>
                        <a:t>2.1.2.02.02.005.03         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Mantenimiento de Infraestructura educativa (RG)                                                    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8,900,000.00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3,800,000.00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3,800,000.00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>
                          <a:effectLst/>
                        </a:rPr>
                        <a:t>2.1.2.02.02.007.03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Gastos bancarios (RG)                                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50,000.00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50,000.00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>
                          <a:effectLst/>
                        </a:rPr>
                        <a:t>2.1.2.02.02.008.01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Contratación de servicios técnicos Profesionales (RG)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2,600,000.00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2,600,000.00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2,600,000.00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52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2.1.2.02.02.008.04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Internet (RG)                                        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2,200,000.00</a:t>
                      </a:r>
                      <a:endParaRPr lang="es-CO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2,160,007.00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2,160,007.00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39,993.00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897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>
                          <a:effectLst/>
                        </a:rPr>
                        <a:t> TOTAL   GASTOS   AÑO   2024                                    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s-CO" sz="1200" b="1" u="none" strike="noStrike" dirty="0">
                          <a:effectLst/>
                        </a:rPr>
                        <a:t>TOTAL GASTOS AÑO 2024                                      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38,831,168.00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20,824,057.00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20,824,057.00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9,507,111.00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6" marR="3266" marT="3266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34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flipV="1">
            <a:off x="-984006" y="-2069814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0" y="6798209"/>
                </a:moveTo>
                <a:lnTo>
                  <a:pt x="5180802" y="6798209"/>
                </a:lnTo>
                <a:lnTo>
                  <a:pt x="5180802" y="0"/>
                </a:lnTo>
                <a:lnTo>
                  <a:pt x="0" y="0"/>
                </a:lnTo>
                <a:lnTo>
                  <a:pt x="0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 flipH="1" flipV="1">
            <a:off x="14170058" y="-2069814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5180802" y="6798209"/>
                </a:moveTo>
                <a:lnTo>
                  <a:pt x="0" y="6798209"/>
                </a:lnTo>
                <a:lnTo>
                  <a:pt x="0" y="0"/>
                </a:lnTo>
                <a:lnTo>
                  <a:pt x="5180802" y="0"/>
                </a:lnTo>
                <a:lnTo>
                  <a:pt x="5180802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4" name="Freeform 2">
            <a:extLst>
              <a:ext uri="{FF2B5EF4-FFF2-40B4-BE49-F238E27FC236}">
                <a16:creationId xmlns:a16="http://schemas.microsoft.com/office/drawing/2014/main" id="{CCAA5A2A-F08D-5161-145C-5DD560AE149A}"/>
              </a:ext>
            </a:extLst>
          </p:cNvPr>
          <p:cNvSpPr/>
          <p:nvPr/>
        </p:nvSpPr>
        <p:spPr>
          <a:xfrm>
            <a:off x="4431288" y="991440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6D723A42-0D08-46FA-2847-6C2EE09846B5}"/>
              </a:ext>
            </a:extLst>
          </p:cNvPr>
          <p:cNvSpPr txBox="1"/>
          <p:nvPr/>
        </p:nvSpPr>
        <p:spPr>
          <a:xfrm>
            <a:off x="5366901" y="1016108"/>
            <a:ext cx="9103633" cy="62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51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MODELOS DE GESTIÓN 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FCE98596-53F0-FE54-A9C6-A19E3F8009A5}"/>
              </a:ext>
            </a:extLst>
          </p:cNvPr>
          <p:cNvSpPr txBox="1"/>
          <p:nvPr/>
        </p:nvSpPr>
        <p:spPr>
          <a:xfrm>
            <a:off x="6419647" y="1863790"/>
            <a:ext cx="5410200" cy="534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8"/>
              </a:lnSpc>
            </a:pPr>
            <a:r>
              <a:rPr lang="es-CO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Recursos del balance </a:t>
            </a:r>
            <a:endParaRPr lang="en-US" sz="3200" b="1" dirty="0">
              <a:solidFill>
                <a:srgbClr val="055C9D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03A3EBB-282E-CE4F-2B43-2713D2BDC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36293"/>
              </p:ext>
            </p:extLst>
          </p:nvPr>
        </p:nvGraphicFramePr>
        <p:xfrm>
          <a:off x="2133600" y="2641192"/>
          <a:ext cx="14020800" cy="726033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82699">
                  <a:extLst>
                    <a:ext uri="{9D8B030D-6E8A-4147-A177-3AD203B41FA5}">
                      <a16:colId xmlns:a16="http://schemas.microsoft.com/office/drawing/2014/main" val="1824537414"/>
                    </a:ext>
                  </a:extLst>
                </a:gridCol>
                <a:gridCol w="234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940">
                  <a:extLst>
                    <a:ext uri="{9D8B030D-6E8A-4147-A177-3AD203B41FA5}">
                      <a16:colId xmlns:a16="http://schemas.microsoft.com/office/drawing/2014/main" val="1380369247"/>
                    </a:ext>
                  </a:extLst>
                </a:gridCol>
                <a:gridCol w="2820469">
                  <a:extLst>
                    <a:ext uri="{9D8B030D-6E8A-4147-A177-3AD203B41FA5}">
                      <a16:colId xmlns:a16="http://schemas.microsoft.com/office/drawing/2014/main" val="1125246331"/>
                    </a:ext>
                  </a:extLst>
                </a:gridCol>
                <a:gridCol w="2077157">
                  <a:extLst>
                    <a:ext uri="{9D8B030D-6E8A-4147-A177-3AD203B41FA5}">
                      <a16:colId xmlns:a16="http://schemas.microsoft.com/office/drawing/2014/main" val="2429449367"/>
                    </a:ext>
                  </a:extLst>
                </a:gridCol>
              </a:tblGrid>
              <a:tr h="6465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CONCEPTO</a:t>
                      </a:r>
                      <a:endParaRPr lang="es-CO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8" marR="6798" marT="67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CUENTA MAESTRA</a:t>
                      </a:r>
                      <a:endParaRPr lang="es-CO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8" marR="6798" marT="67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CUENTA PAGADORA</a:t>
                      </a:r>
                      <a:endParaRPr lang="es-CO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8" marR="6798" marT="67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CUENTA RECURSOS PROPIOS</a:t>
                      </a:r>
                      <a:endParaRPr lang="es-CO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8" marR="6798" marT="67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SALDO</a:t>
                      </a:r>
                      <a:endParaRPr lang="es-CO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98" marR="6798" marT="67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19796"/>
                  </a:ext>
                </a:extLst>
              </a:tr>
              <a:tr h="72009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Cuenta corriente No. 3-5152-000039-6 R.</a:t>
                      </a:r>
                      <a:r>
                        <a:rPr lang="es-CO" sz="1800" b="1" u="none" strike="noStrike" baseline="0" dirty="0">
                          <a:effectLst/>
                        </a:rPr>
                        <a:t> C.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$ 43,143,00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$ 43,143.00</a:t>
                      </a:r>
                      <a:endParaRPr lang="es-CO" sz="18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extLst>
                  <a:ext uri="{0D108BD9-81ED-4DB2-BD59-A6C34878D82A}">
                    <a16:rowId xmlns:a16="http://schemas.microsoft.com/office/drawing/2014/main" val="2584253598"/>
                  </a:ext>
                </a:extLst>
              </a:tr>
              <a:tr h="72009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Cuenta de ahorro No. 4-5152-200796-4</a:t>
                      </a:r>
                      <a:r>
                        <a:rPr lang="es-CO" sz="1800" b="1" u="none" strike="noStrike" baseline="0" dirty="0">
                          <a:effectLst/>
                        </a:rPr>
                        <a:t> R. PROPIOS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$10,203,00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$ 10,203.00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extLst>
                  <a:ext uri="{0D108BD9-81ED-4DB2-BD59-A6C34878D82A}">
                    <a16:rowId xmlns:a16="http://schemas.microsoft.com/office/drawing/2014/main" val="1296638418"/>
                  </a:ext>
                </a:extLst>
              </a:tr>
              <a:tr h="72009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Cuenta</a:t>
                      </a:r>
                      <a:r>
                        <a:rPr lang="es-CO" sz="1800" b="1" u="none" strike="noStrike" dirty="0">
                          <a:effectLst/>
                        </a:rPr>
                        <a:t> de Ahorro No. 4-5152-300020-0 MAESTRA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$ 18,322, 435.00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$ 0.00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$ 18,322,435.00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extLst>
                  <a:ext uri="{0D108BD9-81ED-4DB2-BD59-A6C34878D82A}">
                    <a16:rowId xmlns:a16="http://schemas.microsoft.com/office/drawing/2014/main" val="2809759968"/>
                  </a:ext>
                </a:extLst>
              </a:tr>
              <a:tr h="817759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Cuenta</a:t>
                      </a:r>
                      <a:r>
                        <a:rPr lang="es-CO" sz="1800" b="1" u="none" strike="noStrike" dirty="0">
                          <a:effectLst/>
                        </a:rPr>
                        <a:t> de Ahorro No. 4-5152-300030-8  PAGADORA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$ 47.00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>
                          <a:effectLst/>
                        </a:rPr>
                        <a:t>$ 0.00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$ 47.00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extLst>
                  <a:ext uri="{0D108BD9-81ED-4DB2-BD59-A6C34878D82A}">
                    <a16:rowId xmlns:a16="http://schemas.microsoft.com/office/drawing/2014/main" val="1485172629"/>
                  </a:ext>
                </a:extLst>
              </a:tr>
              <a:tr h="364454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TOTAL, DISPONIBIDADES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$ 18.322.482.00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$ 47.00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$ 53,346.00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$ 18,375,828.00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928939"/>
                  </a:ext>
                </a:extLst>
              </a:tr>
              <a:tr h="364454">
                <a:tc gridSpan="5">
                  <a:txBody>
                    <a:bodyPr/>
                    <a:lstStyle/>
                    <a:p>
                      <a:pPr algn="ctr" fontAlgn="ctr"/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320704"/>
                  </a:ext>
                </a:extLst>
              </a:tr>
              <a:tr h="36445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effectLst/>
                        </a:rPr>
                        <a:t>EXIGIBILIDADES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014743"/>
                  </a:ext>
                </a:extLst>
              </a:tr>
              <a:tr h="3644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effectLst/>
                        </a:rPr>
                        <a:t>Recursos de terceros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 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 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 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 $0.00   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extLst>
                  <a:ext uri="{0D108BD9-81ED-4DB2-BD59-A6C34878D82A}">
                    <a16:rowId xmlns:a16="http://schemas.microsoft.com/office/drawing/2014/main" val="1646439657"/>
                  </a:ext>
                </a:extLst>
              </a:tr>
              <a:tr h="3644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effectLst/>
                        </a:rPr>
                        <a:t>Cuentas * pagar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 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extLst>
                  <a:ext uri="{0D108BD9-81ED-4DB2-BD59-A6C34878D82A}">
                    <a16:rowId xmlns:a16="http://schemas.microsoft.com/office/drawing/2014/main" val="3476514278"/>
                  </a:ext>
                </a:extLst>
              </a:tr>
              <a:tr h="72009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effectLst/>
                        </a:rPr>
                        <a:t>Otras exigibilidades - RETENCIÓN EN LA FUENTE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 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 $0.00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extLst>
                  <a:ext uri="{0D108BD9-81ED-4DB2-BD59-A6C34878D82A}">
                    <a16:rowId xmlns:a16="http://schemas.microsoft.com/office/drawing/2014/main" val="2681627927"/>
                  </a:ext>
                </a:extLst>
              </a:tr>
              <a:tr h="3644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effectLst/>
                        </a:rPr>
                        <a:t>Reservas presupuestales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 $8.500.000.00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 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effectLst/>
                        </a:rPr>
                        <a:t> 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$ 8,500,000.00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/>
                </a:tc>
                <a:extLst>
                  <a:ext uri="{0D108BD9-81ED-4DB2-BD59-A6C34878D82A}">
                    <a16:rowId xmlns:a16="http://schemas.microsoft.com/office/drawing/2014/main" val="1289565111"/>
                  </a:ext>
                </a:extLst>
              </a:tr>
              <a:tr h="3644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effectLst/>
                        </a:rPr>
                        <a:t>TOTAL, EXIGIBILIDADES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$ 8,500.000.00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$ 8,500,000.00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568657"/>
                  </a:ext>
                </a:extLst>
              </a:tr>
              <a:tr h="3644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800" b="1" u="none" strike="noStrike" dirty="0">
                          <a:effectLst/>
                        </a:rPr>
                        <a:t>SITUACION DE TESORERIA (1-2)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$ 9,822,435.00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$ 47.00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$ 53,346.00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>
                          <a:effectLst/>
                        </a:rPr>
                        <a:t>$ 9,875,828.00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798" marR="6798" marT="6798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235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59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89077" y="3307491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-66207" y="4135763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0" y="0"/>
                </a:moveTo>
                <a:lnTo>
                  <a:pt x="5180802" y="0"/>
                </a:lnTo>
                <a:lnTo>
                  <a:pt x="5180802" y="6798210"/>
                </a:lnTo>
                <a:lnTo>
                  <a:pt x="0" y="67982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>
            <a:off x="13170434" y="4135763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5180802" y="0"/>
                </a:moveTo>
                <a:lnTo>
                  <a:pt x="0" y="0"/>
                </a:lnTo>
                <a:lnTo>
                  <a:pt x="0" y="6798210"/>
                </a:lnTo>
                <a:lnTo>
                  <a:pt x="5180802" y="6798210"/>
                </a:lnTo>
                <a:lnTo>
                  <a:pt x="518080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-63236" y="5754553"/>
            <a:ext cx="18414472" cy="3086100"/>
            <a:chOff x="0" y="0"/>
            <a:chExt cx="4849902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49902" cy="812800"/>
            </a:xfrm>
            <a:custGeom>
              <a:avLst/>
              <a:gdLst/>
              <a:ahLst/>
              <a:cxnLst/>
              <a:rect l="l" t="t" r="r" b="b"/>
              <a:pathLst>
                <a:path w="4849902" h="812800">
                  <a:moveTo>
                    <a:pt x="0" y="0"/>
                  </a:moveTo>
                  <a:lnTo>
                    <a:pt x="4849902" y="0"/>
                  </a:lnTo>
                  <a:lnTo>
                    <a:pt x="484990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84990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6" name="TextBox 13">
            <a:extLst>
              <a:ext uri="{FF2B5EF4-FFF2-40B4-BE49-F238E27FC236}">
                <a16:creationId xmlns:a16="http://schemas.microsoft.com/office/drawing/2014/main" id="{2950CDAB-913E-24DC-F9B4-D0C5BE648613}"/>
              </a:ext>
            </a:extLst>
          </p:cNvPr>
          <p:cNvSpPr txBox="1"/>
          <p:nvPr/>
        </p:nvSpPr>
        <p:spPr>
          <a:xfrm>
            <a:off x="5715000" y="3363940"/>
            <a:ext cx="7836434" cy="594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51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Recursos del balance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6959EC6-7045-2361-0F5F-B919BD5F0386}"/>
              </a:ext>
            </a:extLst>
          </p:cNvPr>
          <p:cNvSpPr/>
          <p:nvPr/>
        </p:nvSpPr>
        <p:spPr>
          <a:xfrm>
            <a:off x="730436" y="6421303"/>
            <a:ext cx="16840200" cy="1752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117BFB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71F20815-16A4-8A25-BD1A-9F80F64C3A87}"/>
              </a:ext>
            </a:extLst>
          </p:cNvPr>
          <p:cNvSpPr txBox="1"/>
          <p:nvPr/>
        </p:nvSpPr>
        <p:spPr>
          <a:xfrm>
            <a:off x="5440112" y="7206222"/>
            <a:ext cx="7772400" cy="6531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8"/>
              </a:lnSpc>
            </a:pPr>
            <a:r>
              <a:rPr lang="es-MX" sz="6600" b="1" dirty="0">
                <a:solidFill>
                  <a:srgbClr val="002060"/>
                </a:solidFill>
              </a:rPr>
              <a:t>$</a:t>
            </a:r>
            <a:r>
              <a:rPr lang="es-MX" sz="6600" b="1" dirty="0">
                <a:solidFill>
                  <a:schemeClr val="tx2"/>
                </a:solidFill>
              </a:rPr>
              <a:t>  </a:t>
            </a:r>
            <a:r>
              <a:rPr lang="es-CO" sz="6600" b="1" dirty="0"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9.875.815.00</a:t>
            </a:r>
            <a:r>
              <a:rPr lang="es-CO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  <a:endParaRPr lang="en-US" sz="3200" b="1" dirty="0">
              <a:solidFill>
                <a:srgbClr val="055C9D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772587" y="3234121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5374881" y="0"/>
                </a:moveTo>
                <a:lnTo>
                  <a:pt x="0" y="0"/>
                </a:lnTo>
                <a:lnTo>
                  <a:pt x="0" y="7052879"/>
                </a:lnTo>
                <a:lnTo>
                  <a:pt x="5374881" y="7052879"/>
                </a:lnTo>
                <a:lnTo>
                  <a:pt x="53748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0" y="0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7052879"/>
                </a:moveTo>
                <a:lnTo>
                  <a:pt x="5374881" y="7052879"/>
                </a:lnTo>
                <a:lnTo>
                  <a:pt x="5374881" y="0"/>
                </a:lnTo>
                <a:lnTo>
                  <a:pt x="0" y="0"/>
                </a:lnTo>
                <a:lnTo>
                  <a:pt x="0" y="7052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F403E1-20F6-A7D6-E93B-64898582CF7D}"/>
              </a:ext>
            </a:extLst>
          </p:cNvPr>
          <p:cNvSpPr txBox="1"/>
          <p:nvPr/>
        </p:nvSpPr>
        <p:spPr>
          <a:xfrm>
            <a:off x="5257210" y="3001789"/>
            <a:ext cx="8293494" cy="2329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1"/>
              </a:lnSpc>
            </a:pPr>
            <a:r>
              <a:rPr lang="en-US" sz="14001" b="1" dirty="0">
                <a:solidFill>
                  <a:srgbClr val="00306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Gracias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74FC9FE2-B781-CC72-CF67-A0D11434F3B4}"/>
              </a:ext>
            </a:extLst>
          </p:cNvPr>
          <p:cNvSpPr txBox="1"/>
          <p:nvPr/>
        </p:nvSpPr>
        <p:spPr>
          <a:xfrm>
            <a:off x="5684149" y="4141804"/>
            <a:ext cx="7595387" cy="1873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10"/>
              </a:lnSpc>
            </a:pPr>
            <a:r>
              <a:rPr lang="en-US" sz="54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Por su atención</a:t>
            </a: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C50F3084-5B7C-2FD3-3A1D-6EBDEF2AD71E}"/>
              </a:ext>
            </a:extLst>
          </p:cNvPr>
          <p:cNvSpPr/>
          <p:nvPr/>
        </p:nvSpPr>
        <p:spPr>
          <a:xfrm>
            <a:off x="15937741" y="147839"/>
            <a:ext cx="2265874" cy="3040206"/>
          </a:xfrm>
          <a:custGeom>
            <a:avLst/>
            <a:gdLst/>
            <a:ahLst/>
            <a:cxnLst/>
            <a:rect l="l" t="t" r="r" b="b"/>
            <a:pathLst>
              <a:path w="2265874" h="3040206">
                <a:moveTo>
                  <a:pt x="0" y="0"/>
                </a:moveTo>
                <a:lnTo>
                  <a:pt x="2265874" y="0"/>
                </a:lnTo>
                <a:lnTo>
                  <a:pt x="2265874" y="3040206"/>
                </a:lnTo>
                <a:lnTo>
                  <a:pt x="0" y="3040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E42A4FFB-FC81-C651-441C-3F8A5AEF3570}"/>
              </a:ext>
            </a:extLst>
          </p:cNvPr>
          <p:cNvSpPr txBox="1"/>
          <p:nvPr/>
        </p:nvSpPr>
        <p:spPr>
          <a:xfrm>
            <a:off x="2133600" y="7960562"/>
            <a:ext cx="8293494" cy="16884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s-CO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Culminación del proceso de rendición de cuentas.</a:t>
            </a:r>
            <a:endParaRPr lang="es-CO" sz="800" b="1" dirty="0">
              <a:solidFill>
                <a:srgbClr val="055C9D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  <a:p>
            <a:pPr algn="l">
              <a:lnSpc>
                <a:spcPts val="4488"/>
              </a:lnSpc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Carmen de Nazareth 27 – 02 - 2025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0A14D2C1-4EEF-6AE8-B514-4EEA5D8B062B}"/>
              </a:ext>
            </a:extLst>
          </p:cNvPr>
          <p:cNvSpPr/>
          <p:nvPr/>
        </p:nvSpPr>
        <p:spPr>
          <a:xfrm>
            <a:off x="1276355" y="7980282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796220" y="3262696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5374881" y="0"/>
                </a:moveTo>
                <a:lnTo>
                  <a:pt x="0" y="0"/>
                </a:lnTo>
                <a:lnTo>
                  <a:pt x="0" y="7052879"/>
                </a:lnTo>
                <a:lnTo>
                  <a:pt x="5374881" y="7052879"/>
                </a:lnTo>
                <a:lnTo>
                  <a:pt x="53748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flipV="1">
            <a:off x="0" y="0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7052879"/>
                </a:moveTo>
                <a:lnTo>
                  <a:pt x="5374881" y="7052879"/>
                </a:lnTo>
                <a:lnTo>
                  <a:pt x="5374881" y="0"/>
                </a:lnTo>
                <a:lnTo>
                  <a:pt x="0" y="0"/>
                </a:lnTo>
                <a:lnTo>
                  <a:pt x="0" y="70528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5932728" y="180926"/>
            <a:ext cx="2265874" cy="3040206"/>
          </a:xfrm>
          <a:custGeom>
            <a:avLst/>
            <a:gdLst/>
            <a:ahLst/>
            <a:cxnLst/>
            <a:rect l="l" t="t" r="r" b="b"/>
            <a:pathLst>
              <a:path w="2265874" h="3040206">
                <a:moveTo>
                  <a:pt x="0" y="0"/>
                </a:moveTo>
                <a:lnTo>
                  <a:pt x="2265874" y="0"/>
                </a:lnTo>
                <a:lnTo>
                  <a:pt x="2265874" y="3040206"/>
                </a:lnTo>
                <a:lnTo>
                  <a:pt x="0" y="30402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47327" y="7372721"/>
            <a:ext cx="2644454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1"/>
              </a:lnSpc>
            </a:pPr>
            <a:r>
              <a:rPr lang="en-US" sz="2600" b="1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Responsables</a:t>
            </a:r>
            <a:r>
              <a:rPr lang="en-US" sz="2600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74574" y="3901073"/>
            <a:ext cx="10751686" cy="1061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94"/>
              </a:lnSpc>
            </a:pPr>
            <a:r>
              <a:rPr lang="en-US" sz="621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RENDICIÓN DE CUENTAS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11795" y="4914900"/>
            <a:ext cx="8864410" cy="1975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30"/>
              </a:lnSpc>
            </a:pPr>
            <a:r>
              <a:rPr lang="en-US" sz="11521" b="1">
                <a:solidFill>
                  <a:srgbClr val="00306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9797" y="9463075"/>
            <a:ext cx="3834193" cy="40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5"/>
              </a:lnSpc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Socialización: 27 - 02 -2025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D07310EE-F576-6FBA-C4EE-A44525719A3F}"/>
              </a:ext>
            </a:extLst>
          </p:cNvPr>
          <p:cNvSpPr txBox="1"/>
          <p:nvPr/>
        </p:nvSpPr>
        <p:spPr>
          <a:xfrm>
            <a:off x="2847327" y="7847665"/>
            <a:ext cx="6601473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21"/>
              </a:lnSpc>
            </a:pPr>
            <a:r>
              <a:rPr lang="en-US" sz="2400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Ilba Rosa Gómez Barrero (pagadora)</a:t>
            </a:r>
          </a:p>
          <a:p>
            <a:pPr algn="l">
              <a:lnSpc>
                <a:spcPts val="3121"/>
              </a:lnSpc>
            </a:pPr>
            <a:r>
              <a:rPr lang="en-US" sz="2400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Claudia Patricia Nuñez (contadora) </a:t>
            </a:r>
          </a:p>
          <a:p>
            <a:pPr algn="l">
              <a:lnSpc>
                <a:spcPts val="3121"/>
              </a:lnSpc>
            </a:pPr>
            <a:r>
              <a:rPr lang="en-US" sz="2400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Esp. Jose Joaquin Rojas Suárez (rector</a:t>
            </a:r>
            <a:r>
              <a:rPr lang="en-US" sz="2600" dirty="0">
                <a:solidFill>
                  <a:srgbClr val="055C9D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196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3620707" y="3858949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5374881" y="0"/>
                </a:moveTo>
                <a:lnTo>
                  <a:pt x="0" y="0"/>
                </a:lnTo>
                <a:lnTo>
                  <a:pt x="0" y="7052879"/>
                </a:lnTo>
                <a:lnTo>
                  <a:pt x="5374881" y="7052879"/>
                </a:lnTo>
                <a:lnTo>
                  <a:pt x="53748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0486566" y="6905274"/>
            <a:ext cx="5374881" cy="7052879"/>
          </a:xfrm>
          <a:custGeom>
            <a:avLst/>
            <a:gdLst/>
            <a:ahLst/>
            <a:cxnLst/>
            <a:rect l="l" t="t" r="r" b="b"/>
            <a:pathLst>
              <a:path w="5374881" h="7052879">
                <a:moveTo>
                  <a:pt x="0" y="0"/>
                </a:moveTo>
                <a:lnTo>
                  <a:pt x="5374881" y="0"/>
                </a:lnTo>
                <a:lnTo>
                  <a:pt x="5374881" y="7052879"/>
                </a:lnTo>
                <a:lnTo>
                  <a:pt x="0" y="70528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28700" y="1028700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5400000" flipH="1" flipV="1">
            <a:off x="15940575" y="-495186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1075033" y="3047772"/>
                </a:moveTo>
                <a:lnTo>
                  <a:pt x="0" y="3047772"/>
                </a:lnTo>
                <a:lnTo>
                  <a:pt x="0" y="0"/>
                </a:lnTo>
                <a:lnTo>
                  <a:pt x="1075033" y="0"/>
                </a:lnTo>
                <a:lnTo>
                  <a:pt x="1075033" y="304777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91462" y="5079311"/>
            <a:ext cx="2704874" cy="3629229"/>
          </a:xfrm>
          <a:custGeom>
            <a:avLst/>
            <a:gdLst/>
            <a:ahLst/>
            <a:cxnLst/>
            <a:rect l="l" t="t" r="r" b="b"/>
            <a:pathLst>
              <a:path w="2704874" h="3629229">
                <a:moveTo>
                  <a:pt x="0" y="0"/>
                </a:moveTo>
                <a:lnTo>
                  <a:pt x="2704875" y="0"/>
                </a:lnTo>
                <a:lnTo>
                  <a:pt x="2704875" y="3629229"/>
                </a:lnTo>
                <a:lnTo>
                  <a:pt x="0" y="36292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15003" y="831484"/>
            <a:ext cx="12403936" cy="118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5100" b="1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IDENTIFICACIÓN DE LA INSTITUCIÓN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6458" y="3143985"/>
            <a:ext cx="10395942" cy="2030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 dirty="0" err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Nombre</a:t>
            </a:r>
            <a:r>
              <a:rPr lang="en-US" sz="2254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: </a:t>
            </a:r>
            <a:r>
              <a:rPr lang="en-US" sz="2254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Institución</a:t>
            </a:r>
            <a:r>
              <a:rPr lang="en-US" sz="2254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r>
              <a:rPr lang="en-US" sz="2254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Educativa</a:t>
            </a:r>
            <a:r>
              <a:rPr lang="en-US" sz="2254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Colegio </a:t>
            </a:r>
            <a:r>
              <a:rPr lang="en-US" sz="2254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Integrado</a:t>
            </a:r>
            <a:r>
              <a:rPr lang="en-US" sz="2254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Nuestra </a:t>
            </a:r>
            <a:r>
              <a:rPr lang="en-US" sz="2254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Señora</a:t>
            </a:r>
            <a:r>
              <a:rPr lang="en-US" sz="2254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del Carmen</a:t>
            </a:r>
          </a:p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Rector: </a:t>
            </a:r>
            <a:r>
              <a:rPr lang="en-US" sz="2254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Esp. José Joaquín Rojas Suarez </a:t>
            </a:r>
          </a:p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No de </a:t>
            </a:r>
            <a:r>
              <a:rPr lang="en-US" sz="2254" b="1" dirty="0" err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Identificación</a:t>
            </a:r>
            <a:r>
              <a:rPr lang="en-US" sz="2254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DANNE: </a:t>
            </a:r>
            <a:r>
              <a:rPr lang="en-US" sz="2254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254660000013</a:t>
            </a:r>
          </a:p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 dirty="0" err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Aprobado</a:t>
            </a:r>
            <a:r>
              <a:rPr lang="en-US" sz="2254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</a:t>
            </a:r>
            <a:r>
              <a:rPr lang="en-US" sz="2254" b="1" dirty="0" err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por</a:t>
            </a:r>
            <a:r>
              <a:rPr lang="en-US" sz="2254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</a:t>
            </a:r>
            <a:r>
              <a:rPr lang="en-US" sz="2254" b="1" dirty="0" err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resolución</a:t>
            </a:r>
            <a:r>
              <a:rPr lang="en-US" sz="2254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: </a:t>
            </a:r>
            <a:r>
              <a:rPr lang="en-US" sz="2254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No 007181 del 17 de </a:t>
            </a:r>
            <a:r>
              <a:rPr lang="en-US" sz="2254" dirty="0" err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Noviembre</a:t>
            </a:r>
            <a:r>
              <a:rPr lang="en-US" sz="2254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de 2023</a:t>
            </a:r>
            <a:r>
              <a:rPr lang="en-US" sz="2254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 </a:t>
            </a:r>
          </a:p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 dirty="0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NIT:</a:t>
            </a:r>
            <a:r>
              <a:rPr lang="en-US" sz="2254" dirty="0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807004165-5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6458" y="5398609"/>
            <a:ext cx="5842695" cy="118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Ubicación: </a:t>
            </a:r>
            <a:r>
              <a:rPr lang="en-US" sz="2254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Departamento Norte de Santande</a:t>
            </a:r>
            <a:r>
              <a:rPr lang="en-US" sz="2254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r</a:t>
            </a:r>
          </a:p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Municipio: </a:t>
            </a:r>
            <a:r>
              <a:rPr lang="en-US" sz="2254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Salazar de las Palmas </a:t>
            </a:r>
          </a:p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Zona: </a:t>
            </a:r>
            <a:r>
              <a:rPr lang="en-US" sz="2254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Rural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6458" y="6855825"/>
            <a:ext cx="4516785" cy="1581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Jornada: </a:t>
            </a:r>
            <a:r>
              <a:rPr lang="en-US" sz="2254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Completa</a:t>
            </a:r>
          </a:p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Modalidad: </a:t>
            </a:r>
            <a:r>
              <a:rPr lang="en-US" sz="2254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Académica </a:t>
            </a:r>
          </a:p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Niveles:</a:t>
            </a:r>
            <a:r>
              <a:rPr lang="en-US" sz="2254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Preescolar, básica y media</a:t>
            </a:r>
          </a:p>
          <a:p>
            <a:pPr algn="l">
              <a:lnSpc>
                <a:spcPts val="3155"/>
              </a:lnSpc>
              <a:spcBef>
                <a:spcPct val="0"/>
              </a:spcBef>
            </a:pPr>
            <a:r>
              <a:rPr lang="en-US" sz="2254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  <a:sym typeface="Atkinson Hyperlegible Bold"/>
              </a:rPr>
              <a:t>Naturaleza:</a:t>
            </a:r>
            <a:r>
              <a:rPr lang="en-US" sz="2254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Oficial.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2017690" y="-3292162"/>
            <a:ext cx="6784189" cy="8902162"/>
          </a:xfrm>
          <a:custGeom>
            <a:avLst/>
            <a:gdLst/>
            <a:ahLst/>
            <a:cxnLst/>
            <a:rect l="l" t="t" r="r" b="b"/>
            <a:pathLst>
              <a:path w="6784189" h="8902162">
                <a:moveTo>
                  <a:pt x="0" y="0"/>
                </a:moveTo>
                <a:lnTo>
                  <a:pt x="6784190" y="0"/>
                </a:lnTo>
                <a:lnTo>
                  <a:pt x="6784190" y="8902162"/>
                </a:lnTo>
                <a:lnTo>
                  <a:pt x="0" y="89021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028700" y="1028700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6935114" y="6210528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0"/>
                </a:moveTo>
                <a:lnTo>
                  <a:pt x="1075032" y="0"/>
                </a:lnTo>
                <a:lnTo>
                  <a:pt x="1075032" y="3047772"/>
                </a:lnTo>
                <a:lnTo>
                  <a:pt x="0" y="3047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68541" y="1112472"/>
            <a:ext cx="13277541" cy="62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51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¿QUÉ ES LA RENDICÓN DE CUENTAS?</a:t>
            </a:r>
          </a:p>
        </p:txBody>
      </p:sp>
      <p:sp>
        <p:nvSpPr>
          <p:cNvPr id="7" name="Freeform 7"/>
          <p:cNvSpPr/>
          <p:nvPr/>
        </p:nvSpPr>
        <p:spPr>
          <a:xfrm>
            <a:off x="518134" y="7644307"/>
            <a:ext cx="1672166" cy="2243607"/>
          </a:xfrm>
          <a:custGeom>
            <a:avLst/>
            <a:gdLst/>
            <a:ahLst/>
            <a:cxnLst/>
            <a:rect l="l" t="t" r="r" b="b"/>
            <a:pathLst>
              <a:path w="1672166" h="2243607">
                <a:moveTo>
                  <a:pt x="0" y="0"/>
                </a:moveTo>
                <a:lnTo>
                  <a:pt x="1672167" y="0"/>
                </a:lnTo>
                <a:lnTo>
                  <a:pt x="1672167" y="2243607"/>
                </a:lnTo>
                <a:lnTo>
                  <a:pt x="0" y="224360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6E8AE48-AE9E-D7D7-27FF-06CBE3FA0321}"/>
              </a:ext>
            </a:extLst>
          </p:cNvPr>
          <p:cNvSpPr txBox="1"/>
          <p:nvPr/>
        </p:nvSpPr>
        <p:spPr>
          <a:xfrm>
            <a:off x="1868541" y="3086100"/>
            <a:ext cx="1345105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/>
              <a:t>“</a:t>
            </a:r>
            <a:r>
              <a:rPr lang="es-MX" sz="4400" b="1" dirty="0"/>
              <a:t>La rendición de cuentas es un derecho al diálogo</a:t>
            </a:r>
            <a:r>
              <a:rPr lang="es-MX" sz="4400" dirty="0"/>
              <a:t>”</a:t>
            </a:r>
          </a:p>
          <a:p>
            <a:endParaRPr lang="es-MX" sz="4400" dirty="0"/>
          </a:p>
          <a:p>
            <a:r>
              <a:rPr lang="es-MX" sz="4400" dirty="0"/>
              <a:t>La rendición de cuentas es una expresión de control social</a:t>
            </a:r>
          </a:p>
          <a:p>
            <a:r>
              <a:rPr lang="es-MX" sz="4400" dirty="0"/>
              <a:t>que comprende acciones de petición de información y </a:t>
            </a:r>
          </a:p>
          <a:p>
            <a:r>
              <a:rPr lang="es-MX" sz="4400" dirty="0"/>
              <a:t>explicaciones, así como la evaluación de la gestión</a:t>
            </a:r>
            <a:r>
              <a:rPr lang="es-MX" sz="3200" dirty="0"/>
              <a:t>.</a:t>
            </a:r>
            <a:endParaRPr lang="es-CO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flipV="1">
            <a:off x="-1035191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0" y="6798209"/>
                </a:moveTo>
                <a:lnTo>
                  <a:pt x="5180802" y="6798209"/>
                </a:lnTo>
                <a:lnTo>
                  <a:pt x="5180802" y="0"/>
                </a:lnTo>
                <a:lnTo>
                  <a:pt x="0" y="0"/>
                </a:lnTo>
                <a:lnTo>
                  <a:pt x="0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 flipH="1" flipV="1">
            <a:off x="14141984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5180802" y="6798209"/>
                </a:moveTo>
                <a:lnTo>
                  <a:pt x="0" y="6798209"/>
                </a:lnTo>
                <a:lnTo>
                  <a:pt x="0" y="0"/>
                </a:lnTo>
                <a:lnTo>
                  <a:pt x="5180802" y="0"/>
                </a:lnTo>
                <a:lnTo>
                  <a:pt x="5180802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ECEBC9-7448-D4DA-E999-2A441CAB72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4009"/>
          <a:stretch/>
        </p:blipFill>
        <p:spPr>
          <a:xfrm>
            <a:off x="6541167" y="58139"/>
            <a:ext cx="11277600" cy="1022354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87846E17-01A5-AC53-A566-48206D8DEE0B}"/>
              </a:ext>
            </a:extLst>
          </p:cNvPr>
          <p:cNvSpPr txBox="1"/>
          <p:nvPr/>
        </p:nvSpPr>
        <p:spPr>
          <a:xfrm>
            <a:off x="0" y="5849389"/>
            <a:ext cx="7363698" cy="2772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4832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¿ QUÉ SE BUSCA </a:t>
            </a:r>
          </a:p>
          <a:p>
            <a:pPr algn="ctr">
              <a:lnSpc>
                <a:spcPts val="4252"/>
              </a:lnSpc>
            </a:pPr>
            <a:endParaRPr lang="en-US" sz="4832" b="1" dirty="0">
              <a:solidFill>
                <a:srgbClr val="055C9D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  <a:p>
            <a:pPr algn="ctr">
              <a:lnSpc>
                <a:spcPts val="4252"/>
              </a:lnSpc>
            </a:pPr>
            <a:r>
              <a:rPr lang="en-US" sz="4832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CON LA RENDICIÓN</a:t>
            </a:r>
          </a:p>
          <a:p>
            <a:pPr algn="ctr">
              <a:lnSpc>
                <a:spcPts val="4252"/>
              </a:lnSpc>
            </a:pPr>
            <a:r>
              <a:rPr lang="en-US" sz="4832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</a:p>
          <a:p>
            <a:pPr algn="ctr">
              <a:lnSpc>
                <a:spcPts val="4252"/>
              </a:lnSpc>
            </a:pPr>
            <a:r>
              <a:rPr lang="en-US" sz="4832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 CUENTAS?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A6312179-76A0-EA40-F7D7-13F1B413C8D3}"/>
              </a:ext>
            </a:extLst>
          </p:cNvPr>
          <p:cNvSpPr/>
          <p:nvPr/>
        </p:nvSpPr>
        <p:spPr>
          <a:xfrm>
            <a:off x="3356331" y="4492465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357440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916555" y="5202463"/>
            <a:ext cx="727447" cy="727447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5400000" flipH="1">
            <a:off x="10912385" y="-1212953"/>
            <a:ext cx="7228897" cy="9485704"/>
          </a:xfrm>
          <a:custGeom>
            <a:avLst/>
            <a:gdLst/>
            <a:ahLst/>
            <a:cxnLst/>
            <a:rect l="l" t="t" r="r" b="b"/>
            <a:pathLst>
              <a:path w="7228897" h="9485704">
                <a:moveTo>
                  <a:pt x="7228897" y="0"/>
                </a:moveTo>
                <a:lnTo>
                  <a:pt x="0" y="0"/>
                </a:lnTo>
                <a:lnTo>
                  <a:pt x="0" y="9485704"/>
                </a:lnTo>
                <a:lnTo>
                  <a:pt x="7228897" y="9485704"/>
                </a:lnTo>
                <a:lnTo>
                  <a:pt x="72288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-5400000" flipH="1">
            <a:off x="15197898" y="7559540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1075032" y="0"/>
                </a:moveTo>
                <a:lnTo>
                  <a:pt x="0" y="0"/>
                </a:lnTo>
                <a:lnTo>
                  <a:pt x="0" y="3047771"/>
                </a:lnTo>
                <a:lnTo>
                  <a:pt x="1075032" y="3047771"/>
                </a:lnTo>
                <a:lnTo>
                  <a:pt x="107503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258800" y="4076700"/>
            <a:ext cx="3326299" cy="4240610"/>
          </a:xfrm>
          <a:custGeom>
            <a:avLst/>
            <a:gdLst/>
            <a:ahLst/>
            <a:cxnLst/>
            <a:rect l="l" t="t" r="r" b="b"/>
            <a:pathLst>
              <a:path w="3478699" h="4667498">
                <a:moveTo>
                  <a:pt x="0" y="0"/>
                </a:moveTo>
                <a:lnTo>
                  <a:pt x="3478699" y="0"/>
                </a:lnTo>
                <a:lnTo>
                  <a:pt x="3478699" y="4667498"/>
                </a:lnTo>
                <a:lnTo>
                  <a:pt x="0" y="46674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48802" y="1228725"/>
            <a:ext cx="6680197" cy="1692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6"/>
              </a:lnSpc>
            </a:pPr>
            <a:r>
              <a:rPr lang="en-US" sz="7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INFORME DE </a:t>
            </a:r>
          </a:p>
          <a:p>
            <a:pPr algn="ctr">
              <a:lnSpc>
                <a:spcPts val="6336"/>
              </a:lnSpc>
            </a:pPr>
            <a:r>
              <a:rPr lang="en-US" sz="7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GESTIÓN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48802" y="5116738"/>
            <a:ext cx="7528604" cy="2609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9"/>
              </a:lnSpc>
            </a:pPr>
            <a:r>
              <a:rPr lang="es-CO" sz="4899" noProof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Del  1 de Enero al </a:t>
            </a:r>
          </a:p>
          <a:p>
            <a:pPr algn="just">
              <a:lnSpc>
                <a:spcPts val="6859"/>
              </a:lnSpc>
            </a:pPr>
            <a:r>
              <a:rPr lang="es-CO" sz="4899" noProof="1">
                <a:solidFill>
                  <a:srgbClr val="000000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31 de Diciembre de 2024</a:t>
            </a:r>
          </a:p>
          <a:p>
            <a:pPr algn="just">
              <a:lnSpc>
                <a:spcPts val="6859"/>
              </a:lnSpc>
            </a:pPr>
            <a:endParaRPr lang="es-CO" sz="4899" noProof="1">
              <a:solidFill>
                <a:srgbClr val="000000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ADA5B214-404D-7117-E080-E7474D84B1F6}"/>
              </a:ext>
            </a:extLst>
          </p:cNvPr>
          <p:cNvSpPr txBox="1"/>
          <p:nvPr/>
        </p:nvSpPr>
        <p:spPr>
          <a:xfrm>
            <a:off x="1280278" y="8816269"/>
            <a:ext cx="7010400" cy="534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s-CO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Socialización  27 – 02 - 2025</a:t>
            </a:r>
            <a:r>
              <a:rPr lang="en-US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20604" y="1028700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0" y="0"/>
            <a:ext cx="5374881" cy="10315575"/>
            <a:chOff x="0" y="0"/>
            <a:chExt cx="7166509" cy="13754100"/>
          </a:xfrm>
        </p:grpSpPr>
        <p:sp>
          <p:nvSpPr>
            <p:cNvPr id="4" name="Freeform 4"/>
            <p:cNvSpPr/>
            <p:nvPr/>
          </p:nvSpPr>
          <p:spPr>
            <a:xfrm flipH="1">
              <a:off x="0" y="4350261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7166509" y="0"/>
                  </a:moveTo>
                  <a:lnTo>
                    <a:pt x="0" y="0"/>
                  </a:lnTo>
                  <a:lnTo>
                    <a:pt x="0" y="9403839"/>
                  </a:lnTo>
                  <a:lnTo>
                    <a:pt x="7166509" y="9403839"/>
                  </a:lnTo>
                  <a:lnTo>
                    <a:pt x="716650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" name="Freeform 5"/>
            <p:cNvSpPr/>
            <p:nvPr/>
          </p:nvSpPr>
          <p:spPr>
            <a:xfrm flipV="1">
              <a:off x="0" y="0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0" y="9403839"/>
                  </a:moveTo>
                  <a:lnTo>
                    <a:pt x="7166509" y="9403839"/>
                  </a:lnTo>
                  <a:lnTo>
                    <a:pt x="7166509" y="0"/>
                  </a:lnTo>
                  <a:lnTo>
                    <a:pt x="0" y="0"/>
                  </a:lnTo>
                  <a:lnTo>
                    <a:pt x="0" y="9403839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6" name="Freeform 6"/>
          <p:cNvSpPr/>
          <p:nvPr/>
        </p:nvSpPr>
        <p:spPr>
          <a:xfrm>
            <a:off x="16721784" y="6210528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0"/>
                </a:moveTo>
                <a:lnTo>
                  <a:pt x="1075032" y="0"/>
                </a:lnTo>
                <a:lnTo>
                  <a:pt x="1075032" y="3047772"/>
                </a:lnTo>
                <a:lnTo>
                  <a:pt x="0" y="3047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807475" y="2319405"/>
            <a:ext cx="803781" cy="690749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85550" y="4819809"/>
            <a:ext cx="803781" cy="690749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467600" y="1248915"/>
            <a:ext cx="9103633" cy="62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51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MODELOS DE GESTIÓN </a:t>
            </a:r>
          </a:p>
        </p:txBody>
      </p:sp>
      <p:graphicFrame>
        <p:nvGraphicFramePr>
          <p:cNvPr id="14" name="7 Tabla">
            <a:extLst>
              <a:ext uri="{FF2B5EF4-FFF2-40B4-BE49-F238E27FC236}">
                <a16:creationId xmlns:a16="http://schemas.microsoft.com/office/drawing/2014/main" id="{AF380271-DAA0-DB2D-1354-2815A5557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0397"/>
              </p:ext>
            </p:extLst>
          </p:nvPr>
        </p:nvGraphicFramePr>
        <p:xfrm>
          <a:off x="5638800" y="3262696"/>
          <a:ext cx="11082984" cy="54622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1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6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075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CO" sz="2800" kern="1200" dirty="0">
                          <a:effectLst/>
                        </a:rPr>
                        <a:t>Vigencia: 2024</a:t>
                      </a:r>
                      <a:endParaRPr kumimoji="0" lang="es-CO" sz="2800" b="1" kern="1200" dirty="0">
                        <a:solidFill>
                          <a:schemeClr val="lt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marT="45731" marB="4573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rtl="0" eaLnBrk="1" latinLnBrk="0" hangingPunct="1"/>
                      <a:endParaRPr kumimoji="0" lang="es-CO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1" marB="45731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323">
                <a:tc>
                  <a:txBody>
                    <a:bodyPr/>
                    <a:lstStyle/>
                    <a:p>
                      <a:r>
                        <a:rPr lang="es-CO" sz="2800" b="1" dirty="0"/>
                        <a:t>Nombre Establecimiento:</a:t>
                      </a:r>
                      <a:endParaRPr lang="es-CO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dirty="0">
                          <a:solidFill>
                            <a:schemeClr val="tx1"/>
                          </a:solidFill>
                        </a:rPr>
                        <a:t>Institución Educativa Integrada Nuestra Señora del Carmen</a:t>
                      </a:r>
                      <a:endParaRPr lang="es-MX" sz="2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244">
                <a:tc>
                  <a:txBody>
                    <a:bodyPr/>
                    <a:lstStyle/>
                    <a:p>
                      <a:r>
                        <a:rPr lang="es-CO" sz="2800" b="1" dirty="0"/>
                        <a:t>Departamento:</a:t>
                      </a:r>
                      <a:endParaRPr lang="es-CO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800" b="0" dirty="0">
                          <a:solidFill>
                            <a:schemeClr val="tx1"/>
                          </a:solidFill>
                        </a:rPr>
                        <a:t>Norte de Santander</a:t>
                      </a:r>
                      <a:endParaRPr lang="es-CO" sz="2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244">
                <a:tc>
                  <a:txBody>
                    <a:bodyPr/>
                    <a:lstStyle/>
                    <a:p>
                      <a:r>
                        <a:rPr lang="es-CO" sz="2800" b="1" dirty="0"/>
                        <a:t>Municipio:</a:t>
                      </a:r>
                      <a:endParaRPr lang="es-CO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800" b="0" dirty="0">
                          <a:solidFill>
                            <a:schemeClr val="tx1"/>
                          </a:solidFill>
                        </a:rPr>
                        <a:t>Salazar de las Palmas</a:t>
                      </a:r>
                      <a:endParaRPr lang="es-CO" sz="2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244">
                <a:tc>
                  <a:txBody>
                    <a:bodyPr/>
                    <a:lstStyle/>
                    <a:p>
                      <a:r>
                        <a:rPr lang="es-CO" sz="2800" b="1" dirty="0"/>
                        <a:t>Estado:</a:t>
                      </a:r>
                      <a:endParaRPr lang="es-CO" sz="2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r>
                        <a:rPr lang="es-CO" sz="2800" b="0" dirty="0">
                          <a:solidFill>
                            <a:schemeClr val="tx1"/>
                          </a:solidFill>
                        </a:rPr>
                        <a:t>Pagado</a:t>
                      </a:r>
                      <a:endParaRPr lang="es-CO" sz="28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0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dirty="0">
                          <a:solidFill>
                            <a:schemeClr val="tx1"/>
                          </a:solidFill>
                          <a:effectLst/>
                        </a:rPr>
                        <a:t>Recursos asignados: </a:t>
                      </a:r>
                      <a:r>
                        <a:rPr lang="es-CO" sz="3600" b="1" u="none" dirty="0">
                          <a:solidFill>
                            <a:schemeClr val="tx1"/>
                          </a:solidFill>
                          <a:effectLst/>
                        </a:rPr>
                        <a:t>$35.071.465.00</a:t>
                      </a:r>
                      <a:endParaRPr lang="es-CO" sz="3600" b="1" u="non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2400" b="1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31" marB="4573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Freeform 8">
            <a:extLst>
              <a:ext uri="{FF2B5EF4-FFF2-40B4-BE49-F238E27FC236}">
                <a16:creationId xmlns:a16="http://schemas.microsoft.com/office/drawing/2014/main" id="{39CC533B-86C5-641D-7C53-A6D7BAE9CD49}"/>
              </a:ext>
            </a:extLst>
          </p:cNvPr>
          <p:cNvSpPr/>
          <p:nvPr/>
        </p:nvSpPr>
        <p:spPr>
          <a:xfrm>
            <a:off x="130628" y="6325762"/>
            <a:ext cx="1795499" cy="2285887"/>
          </a:xfrm>
          <a:custGeom>
            <a:avLst/>
            <a:gdLst/>
            <a:ahLst/>
            <a:cxnLst/>
            <a:rect l="l" t="t" r="r" b="b"/>
            <a:pathLst>
              <a:path w="3478699" h="4667498">
                <a:moveTo>
                  <a:pt x="0" y="0"/>
                </a:moveTo>
                <a:lnTo>
                  <a:pt x="3478699" y="0"/>
                </a:lnTo>
                <a:lnTo>
                  <a:pt x="3478699" y="4667498"/>
                </a:lnTo>
                <a:lnTo>
                  <a:pt x="0" y="46674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B69DB80B-F2B5-FF5F-F41E-24A92C13F72D}"/>
              </a:ext>
            </a:extLst>
          </p:cNvPr>
          <p:cNvSpPr txBox="1"/>
          <p:nvPr/>
        </p:nvSpPr>
        <p:spPr>
          <a:xfrm>
            <a:off x="8763000" y="1874825"/>
            <a:ext cx="5105400" cy="534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s-CO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Recursos</a:t>
            </a:r>
            <a:r>
              <a:rPr lang="en-US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de </a:t>
            </a:r>
            <a:r>
              <a:rPr lang="es-CO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gratuidad</a:t>
            </a:r>
            <a:r>
              <a:rPr lang="en-US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6187" y="1238724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2905862" y="-16353"/>
            <a:ext cx="5374881" cy="10315575"/>
            <a:chOff x="0" y="0"/>
            <a:chExt cx="7166509" cy="13754100"/>
          </a:xfrm>
        </p:grpSpPr>
        <p:sp>
          <p:nvSpPr>
            <p:cNvPr id="4" name="Freeform 4"/>
            <p:cNvSpPr/>
            <p:nvPr/>
          </p:nvSpPr>
          <p:spPr>
            <a:xfrm flipH="1">
              <a:off x="0" y="4350261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7166509" y="0"/>
                  </a:moveTo>
                  <a:lnTo>
                    <a:pt x="0" y="0"/>
                  </a:lnTo>
                  <a:lnTo>
                    <a:pt x="0" y="9403839"/>
                  </a:lnTo>
                  <a:lnTo>
                    <a:pt x="7166509" y="9403839"/>
                  </a:lnTo>
                  <a:lnTo>
                    <a:pt x="716650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5" name="Freeform 5"/>
            <p:cNvSpPr/>
            <p:nvPr/>
          </p:nvSpPr>
          <p:spPr>
            <a:xfrm flipV="1">
              <a:off x="0" y="0"/>
              <a:ext cx="7166509" cy="9403839"/>
            </a:xfrm>
            <a:custGeom>
              <a:avLst/>
              <a:gdLst/>
              <a:ahLst/>
              <a:cxnLst/>
              <a:rect l="l" t="t" r="r" b="b"/>
              <a:pathLst>
                <a:path w="7166509" h="9403839">
                  <a:moveTo>
                    <a:pt x="0" y="9403839"/>
                  </a:moveTo>
                  <a:lnTo>
                    <a:pt x="7166509" y="9403839"/>
                  </a:lnTo>
                  <a:lnTo>
                    <a:pt x="7166509" y="0"/>
                  </a:lnTo>
                  <a:lnTo>
                    <a:pt x="0" y="0"/>
                  </a:lnTo>
                  <a:lnTo>
                    <a:pt x="0" y="9403839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6" name="Freeform 6"/>
          <p:cNvSpPr/>
          <p:nvPr/>
        </p:nvSpPr>
        <p:spPr>
          <a:xfrm>
            <a:off x="103771" y="7184662"/>
            <a:ext cx="1075032" cy="3047772"/>
          </a:xfrm>
          <a:custGeom>
            <a:avLst/>
            <a:gdLst/>
            <a:ahLst/>
            <a:cxnLst/>
            <a:rect l="l" t="t" r="r" b="b"/>
            <a:pathLst>
              <a:path w="1075032" h="3047772">
                <a:moveTo>
                  <a:pt x="0" y="0"/>
                </a:moveTo>
                <a:lnTo>
                  <a:pt x="1075032" y="0"/>
                </a:lnTo>
                <a:lnTo>
                  <a:pt x="1075032" y="3047772"/>
                </a:lnTo>
                <a:lnTo>
                  <a:pt x="0" y="3047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6840200" y="2273005"/>
            <a:ext cx="803781" cy="690749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191411" y="4798125"/>
            <a:ext cx="803781" cy="690749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0E86D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7046" tIns="37046" rIns="37046" bIns="37046" rtlCol="0" anchor="ctr"/>
            <a:lstStyle/>
            <a:p>
              <a:pPr algn="ctr">
                <a:lnSpc>
                  <a:spcPts val="3296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971800" y="1263392"/>
            <a:ext cx="9103633" cy="62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51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MODELOS DE GESTIÓN </a:t>
            </a: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39CC533B-86C5-641D-7C53-A6D7BAE9CD49}"/>
              </a:ext>
            </a:extLst>
          </p:cNvPr>
          <p:cNvSpPr/>
          <p:nvPr/>
        </p:nvSpPr>
        <p:spPr>
          <a:xfrm>
            <a:off x="13102562" y="6462134"/>
            <a:ext cx="1795499" cy="2285887"/>
          </a:xfrm>
          <a:custGeom>
            <a:avLst/>
            <a:gdLst/>
            <a:ahLst/>
            <a:cxnLst/>
            <a:rect l="l" t="t" r="r" b="b"/>
            <a:pathLst>
              <a:path w="3478699" h="4667498">
                <a:moveTo>
                  <a:pt x="0" y="0"/>
                </a:moveTo>
                <a:lnTo>
                  <a:pt x="3478699" y="0"/>
                </a:lnTo>
                <a:lnTo>
                  <a:pt x="3478699" y="4667498"/>
                </a:lnTo>
                <a:lnTo>
                  <a:pt x="0" y="46674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B69DB80B-F2B5-FF5F-F41E-24A92C13F72D}"/>
              </a:ext>
            </a:extLst>
          </p:cNvPr>
          <p:cNvSpPr txBox="1"/>
          <p:nvPr/>
        </p:nvSpPr>
        <p:spPr>
          <a:xfrm>
            <a:off x="3512184" y="2183480"/>
            <a:ext cx="6934200" cy="534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s-CO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Fondo de servicios educativos</a:t>
            </a:r>
            <a:r>
              <a:rPr lang="en-US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 </a:t>
            </a:r>
          </a:p>
        </p:txBody>
      </p:sp>
      <p:graphicFrame>
        <p:nvGraphicFramePr>
          <p:cNvPr id="17" name="1 Marcador de contenido">
            <a:extLst>
              <a:ext uri="{FF2B5EF4-FFF2-40B4-BE49-F238E27FC236}">
                <a16:creationId xmlns:a16="http://schemas.microsoft.com/office/drawing/2014/main" id="{3327CD9B-6569-5ECC-5B20-1EC3F6375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027034"/>
              </p:ext>
            </p:extLst>
          </p:nvPr>
        </p:nvGraphicFramePr>
        <p:xfrm>
          <a:off x="2361705" y="4229100"/>
          <a:ext cx="9235158" cy="4039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7234">
                <a:tc gridSpan="2">
                  <a:txBody>
                    <a:bodyPr/>
                    <a:lstStyle/>
                    <a:p>
                      <a:pPr algn="ctr"/>
                      <a:r>
                        <a:rPr lang="es-ES" sz="3200" dirty="0">
                          <a:effectLst/>
                        </a:rPr>
                        <a:t>Presupuesto 2024</a:t>
                      </a:r>
                      <a:endParaRPr lang="es-CO" sz="3200" b="1" i="1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1433" marR="91433" marT="45760" marB="457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802">
                <a:tc>
                  <a:txBody>
                    <a:bodyPr/>
                    <a:lstStyle/>
                    <a:p>
                      <a:pPr algn="l"/>
                      <a:r>
                        <a:rPr lang="es-ES" sz="3200" b="1" dirty="0"/>
                        <a:t>Proyectado</a:t>
                      </a:r>
                      <a:endParaRPr lang="es-CO" sz="3200" b="1" i="1" dirty="0">
                        <a:latin typeface="Arial Narrow" pitchFamily="34" charset="0"/>
                      </a:endParaRPr>
                    </a:p>
                  </a:txBody>
                  <a:tcPr marL="91433" marR="91433" marT="45760" marB="457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s-CO" sz="3200" dirty="0"/>
                        <a:t>  22.500.000.00</a:t>
                      </a:r>
                      <a:endParaRPr lang="es-CO" sz="3200" b="1" i="1" dirty="0">
                        <a:latin typeface="Arial Narrow" pitchFamily="34" charset="0"/>
                      </a:endParaRPr>
                    </a:p>
                  </a:txBody>
                  <a:tcPr marL="91433" marR="91433" marT="45760" marB="457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802">
                <a:tc>
                  <a:txBody>
                    <a:bodyPr/>
                    <a:lstStyle/>
                    <a:p>
                      <a:pPr algn="l"/>
                      <a:r>
                        <a:rPr lang="es-CO" sz="3200" b="1" dirty="0"/>
                        <a:t>Recibido</a:t>
                      </a:r>
                      <a:endParaRPr lang="es-CO" sz="3200" b="1" i="1" dirty="0">
                        <a:latin typeface="Arial Narrow" pitchFamily="34" charset="0"/>
                      </a:endParaRPr>
                    </a:p>
                  </a:txBody>
                  <a:tcPr marL="91433" marR="91433" marT="45760" marB="457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200" b="1" dirty="0">
                          <a:solidFill>
                            <a:schemeClr val="tx2"/>
                          </a:solidFill>
                        </a:rPr>
                        <a:t>$</a:t>
                      </a:r>
                      <a:r>
                        <a:rPr lang="es-CO" sz="3200" dirty="0"/>
                        <a:t>  35.071.465.00</a:t>
                      </a:r>
                      <a:endParaRPr lang="es-CO" sz="3200" b="1" i="1" dirty="0">
                        <a:latin typeface="Arial Narrow" pitchFamily="34" charset="0"/>
                      </a:endParaRPr>
                    </a:p>
                  </a:txBody>
                  <a:tcPr marL="91433" marR="91433" marT="45760" marB="4576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8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600" b="1" dirty="0">
                          <a:solidFill>
                            <a:schemeClr val="tx1"/>
                          </a:solidFill>
                        </a:rPr>
                        <a:t>Diferencia  $12.571.465.00</a:t>
                      </a:r>
                      <a:endParaRPr lang="es-CO" sz="3600" b="1" i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91433" marR="91433" marT="45760" marB="4576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CO" sz="2800" b="1" i="1" dirty="0"/>
                    </a:p>
                  </a:txBody>
                  <a:tcPr marL="91433" marR="91433" marT="45760" marB="457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25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flipV="1">
            <a:off x="-1035191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0" y="6798209"/>
                </a:moveTo>
                <a:lnTo>
                  <a:pt x="5180802" y="6798209"/>
                </a:lnTo>
                <a:lnTo>
                  <a:pt x="5180802" y="0"/>
                </a:lnTo>
                <a:lnTo>
                  <a:pt x="0" y="0"/>
                </a:lnTo>
                <a:lnTo>
                  <a:pt x="0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2" name="Freeform 22"/>
          <p:cNvSpPr/>
          <p:nvPr/>
        </p:nvSpPr>
        <p:spPr>
          <a:xfrm flipH="1" flipV="1">
            <a:off x="14141984" y="-1511097"/>
            <a:ext cx="5180802" cy="6798210"/>
          </a:xfrm>
          <a:custGeom>
            <a:avLst/>
            <a:gdLst/>
            <a:ahLst/>
            <a:cxnLst/>
            <a:rect l="l" t="t" r="r" b="b"/>
            <a:pathLst>
              <a:path w="5180802" h="6798210">
                <a:moveTo>
                  <a:pt x="5180802" y="6798209"/>
                </a:moveTo>
                <a:lnTo>
                  <a:pt x="0" y="6798209"/>
                </a:lnTo>
                <a:lnTo>
                  <a:pt x="0" y="0"/>
                </a:lnTo>
                <a:lnTo>
                  <a:pt x="5180802" y="0"/>
                </a:lnTo>
                <a:lnTo>
                  <a:pt x="5180802" y="67982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4" name="Freeform 2">
            <a:extLst>
              <a:ext uri="{FF2B5EF4-FFF2-40B4-BE49-F238E27FC236}">
                <a16:creationId xmlns:a16="http://schemas.microsoft.com/office/drawing/2014/main" id="{CCAA5A2A-F08D-5161-145C-5DD560AE149A}"/>
              </a:ext>
            </a:extLst>
          </p:cNvPr>
          <p:cNvSpPr/>
          <p:nvPr/>
        </p:nvSpPr>
        <p:spPr>
          <a:xfrm>
            <a:off x="4431288" y="991440"/>
            <a:ext cx="651035" cy="651035"/>
          </a:xfrm>
          <a:custGeom>
            <a:avLst/>
            <a:gdLst/>
            <a:ahLst/>
            <a:cxnLst/>
            <a:rect l="l" t="t" r="r" b="b"/>
            <a:pathLst>
              <a:path w="651035" h="651035">
                <a:moveTo>
                  <a:pt x="0" y="0"/>
                </a:moveTo>
                <a:lnTo>
                  <a:pt x="651035" y="0"/>
                </a:lnTo>
                <a:lnTo>
                  <a:pt x="651035" y="651035"/>
                </a:lnTo>
                <a:lnTo>
                  <a:pt x="0" y="651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6D723A42-0D08-46FA-2847-6C2EE09846B5}"/>
              </a:ext>
            </a:extLst>
          </p:cNvPr>
          <p:cNvSpPr txBox="1"/>
          <p:nvPr/>
        </p:nvSpPr>
        <p:spPr>
          <a:xfrm>
            <a:off x="5366901" y="1016108"/>
            <a:ext cx="9103633" cy="62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51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MODELOS DE GESTIÓN </a:t>
            </a: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FCE98596-53F0-FE54-A9C6-A19E3F8009A5}"/>
              </a:ext>
            </a:extLst>
          </p:cNvPr>
          <p:cNvSpPr txBox="1"/>
          <p:nvPr/>
        </p:nvSpPr>
        <p:spPr>
          <a:xfrm>
            <a:off x="6809821" y="1881149"/>
            <a:ext cx="4086780" cy="534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8"/>
              </a:lnSpc>
            </a:pPr>
            <a:r>
              <a:rPr lang="es-CO" sz="3200" b="1" dirty="0">
                <a:solidFill>
                  <a:srgbClr val="055C9D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Total de ingresos</a:t>
            </a:r>
            <a:endParaRPr lang="en-US" sz="3200" b="1" dirty="0">
              <a:solidFill>
                <a:srgbClr val="055C9D"/>
              </a:solidFill>
              <a:latin typeface="Neue Machina Ultra-Bold"/>
              <a:ea typeface="Neue Machina Ultra-Bold"/>
              <a:cs typeface="Neue Machina Ultra-Bold"/>
              <a:sym typeface="Neue Machina Ultra-Bold"/>
            </a:endParaRPr>
          </a:p>
        </p:txBody>
      </p:sp>
      <p:graphicFrame>
        <p:nvGraphicFramePr>
          <p:cNvPr id="37" name="7 Tabla">
            <a:extLst>
              <a:ext uri="{FF2B5EF4-FFF2-40B4-BE49-F238E27FC236}">
                <a16:creationId xmlns:a16="http://schemas.microsoft.com/office/drawing/2014/main" id="{9C85DDA2-E23C-1A7C-5327-AF0E49F9B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1302"/>
              </p:ext>
            </p:extLst>
          </p:nvPr>
        </p:nvGraphicFramePr>
        <p:xfrm>
          <a:off x="3039519" y="2933700"/>
          <a:ext cx="11627384" cy="61424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tx1"/>
                          </a:solidFill>
                        </a:rPr>
                        <a:t>CONCEPTO</a:t>
                      </a:r>
                      <a:endParaRPr lang="es-CO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chemeClr val="tx1"/>
                          </a:solidFill>
                        </a:rPr>
                        <a:t>INGRESOS</a:t>
                      </a:r>
                      <a:endParaRPr lang="es-MX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208045"/>
                  </a:ext>
                </a:extLst>
              </a:tr>
              <a:tr h="64440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Calidad por gratuidad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chemeClr val="tx2"/>
                          </a:solidFill>
                        </a:rPr>
                        <a:t>$ </a:t>
                      </a:r>
                      <a:r>
                        <a:rPr lang="es-MX" sz="2400" b="0" dirty="0">
                          <a:solidFill>
                            <a:schemeClr val="tx1"/>
                          </a:solidFill>
                        </a:rPr>
                        <a:t>35.071.465.00</a:t>
                      </a:r>
                      <a:endParaRPr lang="es-MX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0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Rendimientos financieros gratuidad 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2400" b="1" dirty="0">
                          <a:solidFill>
                            <a:schemeClr val="tx2"/>
                          </a:solidFill>
                        </a:rPr>
                        <a:t>$ 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40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Superávit recursos propios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2400" b="1" dirty="0">
                          <a:solidFill>
                            <a:schemeClr val="tx2"/>
                          </a:solidFill>
                        </a:rPr>
                        <a:t>$ 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53.268.00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Superávit recursos de gratuidad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chemeClr val="tx2"/>
                          </a:solidFill>
                        </a:rPr>
                        <a:t>$ 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3.455.645.00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73943079"/>
                  </a:ext>
                </a:extLst>
              </a:tr>
              <a:tr h="64440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Superávit  rendimientos financieros gratuidad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chemeClr val="tx2"/>
                          </a:solidFill>
                        </a:rPr>
                        <a:t>$ 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250.790.00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40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Certificados y constancias recursos propios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dirty="0">
                          <a:solidFill>
                            <a:schemeClr val="tx2"/>
                          </a:solidFill>
                        </a:rPr>
                        <a:t>$ 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4154493094"/>
                  </a:ext>
                </a:extLst>
              </a:tr>
              <a:tr h="64440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Arrendamientos 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2400" b="1" dirty="0">
                          <a:solidFill>
                            <a:schemeClr val="tx2"/>
                          </a:solidFill>
                        </a:rPr>
                        <a:t>$ </a:t>
                      </a: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es-CO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2967079627"/>
                  </a:ext>
                </a:extLst>
              </a:tr>
              <a:tr h="7172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>
                          <a:effectLst/>
                        </a:rPr>
                        <a:t>Total presupuesto definitivo                                                                                       </a:t>
                      </a:r>
                      <a:r>
                        <a:rPr lang="es-CO" sz="2400" b="1" u="none" dirty="0">
                          <a:effectLst/>
                        </a:rPr>
                        <a:t>$38.831.168.00</a:t>
                      </a:r>
                      <a:endParaRPr lang="es-CO" sz="2400" b="1" u="non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31" marB="4573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2400" b="1" u="sng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T="45731" marB="4573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678</Words>
  <Application>Microsoft Office PowerPoint</Application>
  <PresentationFormat>Personalizado</PresentationFormat>
  <Paragraphs>236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Atkinson Hyperlegible Bold</vt:lpstr>
      <vt:lpstr>Atkinson Hyperlegible</vt:lpstr>
      <vt:lpstr>Arial Narrow</vt:lpstr>
      <vt:lpstr>Neue Machina Ultra-Bold</vt:lpstr>
      <vt:lpstr>Arial Black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</dc:title>
  <dc:creator>DELL</dc:creator>
  <cp:lastModifiedBy>DELL</cp:lastModifiedBy>
  <cp:revision>17</cp:revision>
  <dcterms:created xsi:type="dcterms:W3CDTF">2006-08-16T00:00:00Z</dcterms:created>
  <dcterms:modified xsi:type="dcterms:W3CDTF">2025-02-27T17:36:37Z</dcterms:modified>
  <dc:identifier>DAGfxi5ehmA</dc:identifier>
</cp:coreProperties>
</file>