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</p:sldMasterIdLst>
  <p:sldIdLst>
    <p:sldId id="257" r:id="rId2"/>
    <p:sldId id="258" r:id="rId3"/>
    <p:sldId id="263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6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2057-14EC-46BE-8BF4-E6B9E77F3DFF}" type="datetimeFigureOut">
              <a:rPr lang="es-CO" smtClean="0"/>
              <a:t>25/02/2025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9829-34C0-4B1C-992F-32247A8BB6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578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2057-14EC-46BE-8BF4-E6B9E77F3DFF}" type="datetimeFigureOut">
              <a:rPr lang="es-CO" smtClean="0"/>
              <a:t>25/02/2025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9829-34C0-4B1C-992F-32247A8BB6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077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2057-14EC-46BE-8BF4-E6B9E77F3DFF}" type="datetimeFigureOut">
              <a:rPr lang="es-CO" smtClean="0"/>
              <a:t>25/02/2025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9829-34C0-4B1C-992F-32247A8BB629}" type="slidenum">
              <a:rPr lang="es-CO" smtClean="0"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0400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2057-14EC-46BE-8BF4-E6B9E77F3DFF}" type="datetimeFigureOut">
              <a:rPr lang="es-CO" smtClean="0"/>
              <a:t>25/02/2025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9829-34C0-4B1C-992F-32247A8BB6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2739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2057-14EC-46BE-8BF4-E6B9E77F3DFF}" type="datetimeFigureOut">
              <a:rPr lang="es-CO" smtClean="0"/>
              <a:t>25/02/2025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9829-34C0-4B1C-992F-32247A8BB629}" type="slidenum">
              <a:rPr lang="es-CO" smtClean="0"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55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2057-14EC-46BE-8BF4-E6B9E77F3DFF}" type="datetimeFigureOut">
              <a:rPr lang="es-CO" smtClean="0"/>
              <a:t>25/02/2025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9829-34C0-4B1C-992F-32247A8BB6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5933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2057-14EC-46BE-8BF4-E6B9E77F3DFF}" type="datetimeFigureOut">
              <a:rPr lang="es-CO" smtClean="0"/>
              <a:t>25/02/2025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9829-34C0-4B1C-992F-32247A8BB6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5028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2057-14EC-46BE-8BF4-E6B9E77F3DFF}" type="datetimeFigureOut">
              <a:rPr lang="es-CO" smtClean="0"/>
              <a:t>25/02/2025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9829-34C0-4B1C-992F-32247A8BB6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948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2057-14EC-46BE-8BF4-E6B9E77F3DFF}" type="datetimeFigureOut">
              <a:rPr lang="es-CO" smtClean="0"/>
              <a:t>25/02/2025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9829-34C0-4B1C-992F-32247A8BB6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990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2057-14EC-46BE-8BF4-E6B9E77F3DFF}" type="datetimeFigureOut">
              <a:rPr lang="es-CO" smtClean="0"/>
              <a:t>25/02/2025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9829-34C0-4B1C-992F-32247A8BB6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284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2057-14EC-46BE-8BF4-E6B9E77F3DFF}" type="datetimeFigureOut">
              <a:rPr lang="es-CO" smtClean="0"/>
              <a:t>25/02/2025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9829-34C0-4B1C-992F-32247A8BB6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1368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2057-14EC-46BE-8BF4-E6B9E77F3DFF}" type="datetimeFigureOut">
              <a:rPr lang="es-CO" smtClean="0"/>
              <a:t>25/02/2025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9829-34C0-4B1C-992F-32247A8BB6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992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2057-14EC-46BE-8BF4-E6B9E77F3DFF}" type="datetimeFigureOut">
              <a:rPr lang="es-CO" smtClean="0"/>
              <a:t>25/02/2025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9829-34C0-4B1C-992F-32247A8BB6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209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2057-14EC-46BE-8BF4-E6B9E77F3DFF}" type="datetimeFigureOut">
              <a:rPr lang="es-CO" smtClean="0"/>
              <a:t>25/02/2025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9829-34C0-4B1C-992F-32247A8BB6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573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2057-14EC-46BE-8BF4-E6B9E77F3DFF}" type="datetimeFigureOut">
              <a:rPr lang="es-CO" smtClean="0"/>
              <a:t>25/02/2025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9829-34C0-4B1C-992F-32247A8BB6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5922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2057-14EC-46BE-8BF4-E6B9E77F3DFF}" type="datetimeFigureOut">
              <a:rPr lang="es-CO" smtClean="0"/>
              <a:t>25/02/2025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9829-34C0-4B1C-992F-32247A8BB6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24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F2057-14EC-46BE-8BF4-E6B9E77F3DFF}" type="datetimeFigureOut">
              <a:rPr lang="es-CO" smtClean="0"/>
              <a:t>25/02/2025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3CC9829-34C0-4B1C-992F-32247A8BB6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254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AB5017E-233E-4990-9BF3-6F34A9A10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33" y="1"/>
            <a:ext cx="9144000" cy="6857999"/>
          </a:xfrm>
          <a:prstGeom prst="rect">
            <a:avLst/>
          </a:prstGeom>
        </p:spPr>
      </p:pic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256871" y="3230886"/>
            <a:ext cx="7854696" cy="936104"/>
          </a:xfrm>
        </p:spPr>
        <p:txBody>
          <a:bodyPr>
            <a:normAutofit fontScale="25000" lnSpcReduction="20000"/>
          </a:bodyPr>
          <a:lstStyle/>
          <a:p>
            <a:endParaRPr lang="es-CO" dirty="0"/>
          </a:p>
          <a:p>
            <a:pPr algn="ctr"/>
            <a:r>
              <a:rPr lang="es-CO" sz="1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RENDICIÓN DE CUENTAS </a:t>
            </a:r>
          </a:p>
          <a:p>
            <a:pPr algn="ctr"/>
            <a:r>
              <a:rPr lang="es-CO" sz="1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VIGENCIA  </a:t>
            </a:r>
            <a:r>
              <a:rPr lang="es-CO" sz="1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2.024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763839" y="5030228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/>
              <a:t>Institución Educativa </a:t>
            </a:r>
          </a:p>
          <a:p>
            <a:pPr algn="ctr"/>
            <a:r>
              <a:rPr lang="es-CO" sz="3600" b="1" dirty="0"/>
              <a:t>Alonso Carvajal Peralta</a:t>
            </a:r>
            <a:endParaRPr lang="es-CO" sz="2000" b="1" dirty="0"/>
          </a:p>
          <a:p>
            <a:endParaRPr lang="es-CO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737264" y="6237312"/>
            <a:ext cx="521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Chitagá – Febrero 28 de 2025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0173"/>
            <a:ext cx="2413736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Arco de bloque"/>
          <p:cNvSpPr/>
          <p:nvPr/>
        </p:nvSpPr>
        <p:spPr>
          <a:xfrm>
            <a:off x="1874560" y="1781176"/>
            <a:ext cx="6912768" cy="2200989"/>
          </a:xfrm>
          <a:prstGeom prst="blockArc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BIENVENIDOS</a:t>
            </a:r>
            <a:endParaRPr lang="es-E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3968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6711E8E-E3BE-4FE8-A68E-1CDE65EE1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851648" cy="63549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CO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547664" y="908720"/>
            <a:ext cx="7200800" cy="5472955"/>
          </a:xfrm>
        </p:spPr>
        <p:txBody>
          <a:bodyPr>
            <a:normAutofit/>
          </a:bodyPr>
          <a:lstStyle/>
          <a:p>
            <a:pPr marL="514350" marR="0" indent="-514350" algn="just">
              <a:buFont typeface="Wingdings 2" pitchFamily="18" charset="2"/>
              <a:buAutoNum type="arabicPeriod"/>
            </a:pPr>
            <a:r>
              <a:rPr lang="es-CO" sz="2000" i="1" dirty="0">
                <a:latin typeface="Franklin Gothic Heavy" pitchFamily="34" charset="0"/>
              </a:rPr>
              <a:t>ORACIÓN</a:t>
            </a:r>
          </a:p>
          <a:p>
            <a:pPr marL="514350" indent="-514350" algn="just">
              <a:buFont typeface="Wingdings 2" pitchFamily="18" charset="2"/>
              <a:buAutoNum type="arabicPeriod"/>
            </a:pPr>
            <a:r>
              <a:rPr lang="es-CO" sz="2000" i="1" dirty="0">
                <a:latin typeface="Franklin Gothic Heavy" pitchFamily="34" charset="0"/>
              </a:rPr>
              <a:t>INSTALACIÓN DE LA CEREMONIA E INTRODUCCION</a:t>
            </a:r>
          </a:p>
          <a:p>
            <a:pPr marL="514350" marR="0" indent="-514350" algn="just">
              <a:buFont typeface="Wingdings 2" pitchFamily="18" charset="2"/>
              <a:buAutoNum type="arabicPeriod"/>
            </a:pPr>
            <a:r>
              <a:rPr lang="es-CO" sz="2000" i="1" dirty="0">
                <a:latin typeface="Franklin Gothic Heavy" pitchFamily="34" charset="0"/>
              </a:rPr>
              <a:t>HIMNO A LA INSTITUCIÓN EDUCATIVA</a:t>
            </a:r>
          </a:p>
          <a:p>
            <a:pPr marL="514350" marR="0" indent="-514350" algn="just">
              <a:buFont typeface="Wingdings 2" pitchFamily="18" charset="2"/>
              <a:buAutoNum type="arabicPeriod"/>
            </a:pPr>
            <a:r>
              <a:rPr lang="es-CO" sz="2000" i="1" dirty="0">
                <a:latin typeface="Franklin Gothic Heavy" pitchFamily="34" charset="0"/>
              </a:rPr>
              <a:t>INFORME POR GESTIONES:</a:t>
            </a:r>
          </a:p>
          <a:p>
            <a:pPr marL="971550" lvl="1" indent="-514350" algn="just">
              <a:buFont typeface="Arial" charset="0"/>
              <a:buChar char="•"/>
            </a:pPr>
            <a:r>
              <a:rPr lang="es-CO" sz="2200" i="1" dirty="0">
                <a:solidFill>
                  <a:srgbClr val="002060"/>
                </a:solidFill>
                <a:latin typeface="Franklin Gothic Heavy" pitchFamily="34" charset="0"/>
              </a:rPr>
              <a:t>DIRECTIVA</a:t>
            </a:r>
          </a:p>
          <a:p>
            <a:pPr marL="971550" lvl="1" indent="-514350" algn="just">
              <a:buFont typeface="Arial" charset="0"/>
              <a:buChar char="•"/>
            </a:pPr>
            <a:r>
              <a:rPr lang="es-CO" sz="2200" i="1" dirty="0">
                <a:solidFill>
                  <a:srgbClr val="002060"/>
                </a:solidFill>
                <a:latin typeface="Franklin Gothic Heavy" pitchFamily="34" charset="0"/>
              </a:rPr>
              <a:t>ACADÉMICA</a:t>
            </a:r>
          </a:p>
          <a:p>
            <a:pPr marL="971550" lvl="1" indent="-514350" algn="just">
              <a:buFont typeface="Arial" charset="0"/>
              <a:buChar char="•"/>
            </a:pPr>
            <a:r>
              <a:rPr lang="es-CO" sz="2200" i="1" dirty="0">
                <a:solidFill>
                  <a:srgbClr val="002060"/>
                </a:solidFill>
                <a:latin typeface="Franklin Gothic Heavy" pitchFamily="34" charset="0"/>
              </a:rPr>
              <a:t>ADMINISTRATIVA	</a:t>
            </a:r>
          </a:p>
          <a:p>
            <a:pPr marL="971550" lvl="1" indent="-514350" algn="just">
              <a:buFont typeface="Arial" charset="0"/>
              <a:buChar char="•"/>
            </a:pPr>
            <a:r>
              <a:rPr lang="es-CO" sz="2200" i="1" dirty="0">
                <a:solidFill>
                  <a:srgbClr val="002060"/>
                </a:solidFill>
                <a:latin typeface="Franklin Gothic Heavy" pitchFamily="34" charset="0"/>
              </a:rPr>
              <a:t>COMUNITARIA</a:t>
            </a:r>
            <a:endParaRPr lang="es-CO" sz="2000" i="1" dirty="0">
              <a:latin typeface="Franklin Gothic Heavy" pitchFamily="34" charset="0"/>
            </a:endParaRPr>
          </a:p>
          <a:p>
            <a:pPr marL="514350" indent="-514350" algn="just">
              <a:buFont typeface="Wingdings 2" pitchFamily="18" charset="2"/>
              <a:buAutoNum type="arabicPeriod"/>
            </a:pPr>
            <a:r>
              <a:rPr lang="es-CO" sz="2000" i="1" dirty="0">
                <a:latin typeface="Franklin Gothic Heavy" pitchFamily="34" charset="0"/>
              </a:rPr>
              <a:t>INFORME CONTABLE  - </a:t>
            </a:r>
            <a:r>
              <a:rPr lang="es-CO" sz="2400" i="1" dirty="0">
                <a:latin typeface="Franklin Gothic Heavy" pitchFamily="34" charset="0"/>
              </a:rPr>
              <a:t>2024</a:t>
            </a:r>
          </a:p>
          <a:p>
            <a:pPr marL="514350" indent="-514350" algn="just">
              <a:buFont typeface="Wingdings 2" pitchFamily="18" charset="2"/>
              <a:buAutoNum type="arabicPeriod"/>
            </a:pPr>
            <a:r>
              <a:rPr lang="es-CO" sz="2000" i="1" dirty="0">
                <a:latin typeface="Franklin Gothic Heavy" pitchFamily="34" charset="0"/>
              </a:rPr>
              <a:t>PROYECTOS FUTUROS</a:t>
            </a:r>
          </a:p>
          <a:p>
            <a:pPr marL="514350" marR="0" indent="-514350" algn="just">
              <a:buFont typeface="Wingdings 2" pitchFamily="18" charset="2"/>
              <a:buAutoNum type="arabicPeriod"/>
            </a:pPr>
            <a:r>
              <a:rPr lang="es-CO" sz="2000" i="1" dirty="0">
                <a:latin typeface="Franklin Gothic Heavy" pitchFamily="34" charset="0"/>
              </a:rPr>
              <a:t>RESPUESTA A PREGUNTAS E INQUIETUDES</a:t>
            </a:r>
          </a:p>
          <a:p>
            <a:pPr marL="514350" marR="0" indent="-514350" algn="just">
              <a:buFont typeface="Wingdings 2" pitchFamily="18" charset="2"/>
              <a:buAutoNum type="arabicPeriod"/>
            </a:pPr>
            <a:r>
              <a:rPr lang="es-CO" sz="2000" i="1" dirty="0">
                <a:latin typeface="Franklin Gothic Heavy" pitchFamily="34" charset="0"/>
              </a:rPr>
              <a:t>MARCHA FINAL</a:t>
            </a:r>
          </a:p>
          <a:p>
            <a:pPr marL="514350" marR="0" indent="-514350" algn="just">
              <a:buFont typeface="Wingdings 2" pitchFamily="18" charset="2"/>
              <a:buAutoNum type="arabicPeriod" startAt="8"/>
            </a:pP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419601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521C78C-AD6D-4875-AA26-9673C0C95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716832" y="1556792"/>
            <a:ext cx="6624736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O" altLang="es-CO" b="1" i="1" dirty="0">
                <a:latin typeface="Cambria" pitchFamily="18" charset="0"/>
              </a:rPr>
              <a:t>RECTOR:  </a:t>
            </a:r>
            <a:r>
              <a:rPr lang="es-CO" altLang="es-CO" i="1" dirty="0">
                <a:latin typeface="Cambria" pitchFamily="18" charset="0"/>
              </a:rPr>
              <a:t>NELSON MAURICIO RICO RAMIREZ</a:t>
            </a:r>
          </a:p>
          <a:p>
            <a:pPr>
              <a:lnSpc>
                <a:spcPct val="150000"/>
              </a:lnSpc>
            </a:pPr>
            <a:r>
              <a:rPr lang="es-CO" altLang="es-CO" b="1" i="1" dirty="0">
                <a:latin typeface="Cambria" pitchFamily="18" charset="0"/>
              </a:rPr>
              <a:t>SECRETARIA DE LA AUDIENCIA:</a:t>
            </a:r>
            <a:r>
              <a:rPr lang="es-CO" altLang="es-CO" i="1" dirty="0">
                <a:latin typeface="Cambria" pitchFamily="18" charset="0"/>
              </a:rPr>
              <a:t> JUDITH MARÍA CARVAJAL</a:t>
            </a:r>
          </a:p>
          <a:p>
            <a:pPr>
              <a:lnSpc>
                <a:spcPct val="150000"/>
              </a:lnSpc>
            </a:pPr>
            <a:r>
              <a:rPr lang="es-CO" altLang="es-CO" b="1" i="1" dirty="0">
                <a:latin typeface="Cambria" pitchFamily="18" charset="0"/>
              </a:rPr>
              <a:t>CONTADORA:  </a:t>
            </a:r>
            <a:r>
              <a:rPr lang="es-CO" altLang="es-CO" i="1" dirty="0">
                <a:latin typeface="Cambria" pitchFamily="18" charset="0"/>
              </a:rPr>
              <a:t>Dra. LILIANA CASTILLA NAVARRO</a:t>
            </a:r>
          </a:p>
          <a:p>
            <a:pPr>
              <a:lnSpc>
                <a:spcPct val="150000"/>
              </a:lnSpc>
            </a:pPr>
            <a:r>
              <a:rPr lang="es-CO" altLang="es-CO" b="1" i="1" dirty="0">
                <a:latin typeface="Cambria" pitchFamily="18" charset="0"/>
              </a:rPr>
              <a:t>PAGADORA:  </a:t>
            </a:r>
            <a:r>
              <a:rPr lang="es-CO" altLang="es-CO" i="1" dirty="0">
                <a:latin typeface="Cambria" pitchFamily="18" charset="0"/>
              </a:rPr>
              <a:t>LENDY</a:t>
            </a:r>
            <a:r>
              <a:rPr lang="es-CO" altLang="es-CO" b="1" i="1" dirty="0">
                <a:latin typeface="Cambria" pitchFamily="18" charset="0"/>
              </a:rPr>
              <a:t> </a:t>
            </a:r>
            <a:r>
              <a:rPr lang="es-CO" altLang="es-CO" i="1" dirty="0">
                <a:latin typeface="Cambria" pitchFamily="18" charset="0"/>
              </a:rPr>
              <a:t>RODRIGUEZ </a:t>
            </a:r>
          </a:p>
          <a:p>
            <a:pPr>
              <a:lnSpc>
                <a:spcPct val="150000"/>
              </a:lnSpc>
            </a:pPr>
            <a:r>
              <a:rPr lang="es-CO" altLang="es-CO" b="1" i="1" dirty="0">
                <a:latin typeface="Cambria" pitchFamily="18" charset="0"/>
              </a:rPr>
              <a:t>MODERADOR:</a:t>
            </a:r>
            <a:r>
              <a:rPr lang="es-CO" altLang="es-CO" i="1" dirty="0">
                <a:latin typeface="Cambria" pitchFamily="18" charset="0"/>
              </a:rPr>
              <a:t>  SERGIO ANDRES RINCON MANRIQUE</a:t>
            </a:r>
          </a:p>
          <a:p>
            <a:pPr algn="ctr">
              <a:lnSpc>
                <a:spcPct val="200000"/>
              </a:lnSpc>
            </a:pPr>
            <a:endParaRPr lang="es-CO" altLang="es-CO" i="1" dirty="0">
              <a:latin typeface="Cambria" pitchFamily="18" charset="0"/>
            </a:endParaRPr>
          </a:p>
          <a:p>
            <a:pPr algn="ctr"/>
            <a:r>
              <a:rPr lang="es-CO" altLang="es-CO" i="1" dirty="0">
                <a:latin typeface="Cambria" pitchFamily="18" charset="0"/>
              </a:rPr>
              <a:t>INVITADOS DE TODOS LOS SECTORES, PADRES DE FAMILIA , DOCENTES, DIRECTIVOS, ADMINISTRATIVOS Y REPRESENTANTES DE ESTUDIANTES</a:t>
            </a:r>
          </a:p>
          <a:p>
            <a:pPr algn="ctr"/>
            <a:endParaRPr lang="es-CO" altLang="es-CO" i="1" dirty="0">
              <a:latin typeface="Cambria" pitchFamily="18" charset="0"/>
            </a:endParaRPr>
          </a:p>
          <a:p>
            <a:pPr algn="ctr"/>
            <a:endParaRPr lang="es-CO" altLang="es-CO" i="1" dirty="0">
              <a:latin typeface="Cambria" pitchFamily="18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914400" y="436265"/>
            <a:ext cx="8229600" cy="72231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O" altLang="es-CO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Instalación de la Audiencia</a:t>
            </a:r>
            <a:endParaRPr lang="es-CO" altLang="es-CO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965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662A3B3-B4AC-457E-BE30-0E4059475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722313"/>
          </a:xfrm>
        </p:spPr>
        <p:txBody>
          <a:bodyPr>
            <a:normAutofit fontScale="90000"/>
          </a:bodyPr>
          <a:lstStyle/>
          <a:p>
            <a:pPr algn="ctr"/>
            <a:r>
              <a:rPr lang="es-CO" altLang="es-CO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Rendición de Cuentas</a:t>
            </a:r>
            <a:endParaRPr lang="es-CO" altLang="es-CO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772816"/>
            <a:ext cx="7365504" cy="447980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Font typeface="Wingdings 2" pitchFamily="18" charset="2"/>
              <a:buNone/>
              <a:defRPr/>
            </a:pPr>
            <a:r>
              <a:rPr lang="es-CO" sz="3300" b="0" dirty="0"/>
              <a:t>La Rendición de Cuentas a la ciudadanía es el deber que tienen las autoridades de la administración pública de responder públicamente, ante las exigencias que haga la ciudadanía, por el manejo de los recursos, las decisiones y la gestión realizada en ejercicio del poder que les ha sido delegado.</a:t>
            </a:r>
          </a:p>
          <a:p>
            <a:pPr>
              <a:defRPr/>
            </a:pPr>
            <a:endParaRPr lang="es-CO" sz="3000" b="0" dirty="0"/>
          </a:p>
          <a:p>
            <a:pPr marL="0" indent="0">
              <a:buFont typeface="Wingdings 2" pitchFamily="18" charset="2"/>
              <a:buNone/>
              <a:defRPr/>
            </a:pPr>
            <a:endParaRPr lang="es-CO" dirty="0"/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s-CO" sz="4300" dirty="0">
                <a:solidFill>
                  <a:srgbClr val="C00000"/>
                </a:solidFill>
              </a:rPr>
              <a:t> </a:t>
            </a:r>
            <a:r>
              <a:rPr lang="es-CO" sz="3900" dirty="0">
                <a:solidFill>
                  <a:srgbClr val="C00000"/>
                </a:solidFill>
              </a:rPr>
              <a:t>“</a:t>
            </a:r>
            <a:r>
              <a:rPr lang="es-CO" sz="39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Transparencia   y   la gestión 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s-CO" sz="39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el camino a la Excelencia”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3400800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3D87D18-C05B-483B-B01E-B0B4B39C2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8434" name="1 Título"/>
          <p:cNvSpPr>
            <a:spLocks noGrp="1"/>
          </p:cNvSpPr>
          <p:nvPr>
            <p:ph type="title"/>
          </p:nvPr>
        </p:nvSpPr>
        <p:spPr>
          <a:xfrm>
            <a:off x="1619671" y="476671"/>
            <a:ext cx="7078241" cy="855241"/>
          </a:xfrm>
        </p:spPr>
        <p:txBody>
          <a:bodyPr/>
          <a:lstStyle/>
          <a:p>
            <a:r>
              <a:rPr lang="es-CO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</a:t>
            </a:r>
          </a:p>
        </p:txBody>
      </p:sp>
      <p:sp>
        <p:nvSpPr>
          <p:cNvPr id="18435" name="2 Marcador de contenido"/>
          <p:cNvSpPr>
            <a:spLocks noGrp="1"/>
          </p:cNvSpPr>
          <p:nvPr>
            <p:ph idx="1"/>
          </p:nvPr>
        </p:nvSpPr>
        <p:spPr>
          <a:xfrm>
            <a:off x="899592" y="1268761"/>
            <a:ext cx="7992888" cy="5055840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s-CO" sz="2600" i="1" dirty="0"/>
              <a:t>Fortalecer el sentido de lo público.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s-CO" sz="2600" i="1" dirty="0"/>
              <a:t>Recuperar la legitimidad para las Instituciones del Estado.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s-CO" sz="2600" i="1" dirty="0"/>
              <a:t>Facilitar el ejercicio del control social a la gestión pública.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s-CO" sz="2600" i="1" dirty="0"/>
              <a:t>Contribuir a los principios constitucionales de transparencia, responsabilidad, eficacia, imparcialidad y participación ciudadana en el manejo de los recursos públicos.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s-CO" sz="2600" i="1" dirty="0"/>
              <a:t>Construir un espacio de interlocución directa entre los servidores públicos y la ciudadanía.</a:t>
            </a:r>
          </a:p>
        </p:txBody>
      </p:sp>
    </p:spTree>
    <p:extLst>
      <p:ext uri="{BB962C8B-B14F-4D97-AF65-F5344CB8AC3E}">
        <p14:creationId xmlns:p14="http://schemas.microsoft.com/office/powerpoint/2010/main" val="301538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821</TotalTime>
  <Words>242</Words>
  <Application>Microsoft Office PowerPoint</Application>
  <PresentationFormat>Presentación en pantalla (4:3)</PresentationFormat>
  <Paragraphs>40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Arial</vt:lpstr>
      <vt:lpstr>Cambria</vt:lpstr>
      <vt:lpstr>Franklin Gothic Heavy</vt:lpstr>
      <vt:lpstr>Trebuchet MS</vt:lpstr>
      <vt:lpstr>Wingdings</vt:lpstr>
      <vt:lpstr>Wingdings 2</vt:lpstr>
      <vt:lpstr>Wingdings 3</vt:lpstr>
      <vt:lpstr>Faceta</vt:lpstr>
      <vt:lpstr>Presentación de PowerPoint</vt:lpstr>
      <vt:lpstr>AGENDA</vt:lpstr>
      <vt:lpstr>Presentación de PowerPoint</vt:lpstr>
      <vt:lpstr>Rendición de Cuentas</vt:lpstr>
      <vt:lpstr>Objetivos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</dc:title>
  <dc:creator>Usuario</dc:creator>
  <cp:lastModifiedBy>Nelson Rico</cp:lastModifiedBy>
  <cp:revision>21</cp:revision>
  <dcterms:created xsi:type="dcterms:W3CDTF">2017-02-27T04:25:36Z</dcterms:created>
  <dcterms:modified xsi:type="dcterms:W3CDTF">2025-02-25T18:08:57Z</dcterms:modified>
</cp:coreProperties>
</file>