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16" r:id="rId1"/>
  </p:sldMasterIdLst>
  <p:sldIdLst>
    <p:sldId id="256" r:id="rId2"/>
    <p:sldId id="258" r:id="rId3"/>
    <p:sldId id="257" r:id="rId4"/>
    <p:sldId id="265" r:id="rId5"/>
    <p:sldId id="260" r:id="rId6"/>
    <p:sldId id="261" r:id="rId7"/>
    <p:sldId id="262" r:id="rId8"/>
    <p:sldId id="267" r:id="rId9"/>
    <p:sldId id="269" r:id="rId10"/>
    <p:sldId id="268" r:id="rId11"/>
    <p:sldId id="27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  <a:srgbClr val="FFFFFF"/>
    <a:srgbClr val="990099"/>
    <a:srgbClr val="CC00FF"/>
    <a:srgbClr val="9933FF"/>
    <a:srgbClr val="D65700"/>
    <a:srgbClr val="BC4C00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491B73-2ECD-4BA3-A980-C7E12752155D}" type="datetime1">
              <a:rPr lang="es-ES" noProof="0" smtClean="0"/>
              <a:pPr rtl="0"/>
              <a:t>21/02/2025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091027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69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543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249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236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235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217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EF682B-971E-4315-9FA5-6AD2F8C98349}" type="datetime1">
              <a:rPr lang="es-ES" noProof="0" smtClean="0"/>
              <a:pPr rtl="0"/>
              <a:t>21/02/2025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Rectángulo 7">
            <a:extLst>
              <a:ext uri="{FF2B5EF4-FFF2-40B4-BE49-F238E27FC236}">
                <a16:creationId xmlns:a16="http://schemas.microsoft.com/office/drawing/2014/main" id="{5F846108-0E17-658B-03F8-A494A26133B1}"/>
              </a:ext>
            </a:extLst>
          </p:cNvPr>
          <p:cNvSpPr/>
          <p:nvPr userDrawn="1"/>
        </p:nvSpPr>
        <p:spPr bwMode="ltGray">
          <a:xfrm>
            <a:off x="0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3298D2F8-C431-E291-9969-E9F33D89CF57}"/>
              </a:ext>
            </a:extLst>
          </p:cNvPr>
          <p:cNvSpPr/>
          <p:nvPr userDrawn="1"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102400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7928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6410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808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659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8394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BC48EC7-AF6A-48D3-8284-14BACBEBDD84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954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37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</p:sldLayoutIdLst>
  <p:transition spd="med">
    <p:fad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cudo Chitagá (Color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21117"/>
            <a:ext cx="1886163" cy="19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4337" y="3616530"/>
            <a:ext cx="8369807" cy="1074008"/>
          </a:xfrm>
        </p:spPr>
        <p:txBody>
          <a:bodyPr>
            <a:normAutofit/>
          </a:bodyPr>
          <a:lstStyle/>
          <a:p>
            <a:pPr algn="ctr"/>
            <a:r>
              <a:rPr lang="es-CO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INFORME DE GESTIÓN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47663" y="149771"/>
            <a:ext cx="84704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800" b="1" dirty="0">
                <a:latin typeface="Arial Black" panose="020B0A04020102020204" pitchFamily="34" charset="0"/>
                <a:ea typeface="BatangChe" pitchFamily="49" charset="-127"/>
                <a:cs typeface="+mj-cs"/>
              </a:rPr>
              <a:t>INSTITUCION EDUCATIVA </a:t>
            </a:r>
          </a:p>
          <a:p>
            <a:pPr algn="ctr">
              <a:spcAft>
                <a:spcPts val="0"/>
              </a:spcAft>
            </a:pPr>
            <a:r>
              <a:rPr lang="es-CO" sz="2800" b="1" dirty="0">
                <a:latin typeface="Arial Black" panose="020B0A04020102020204" pitchFamily="34" charset="0"/>
                <a:ea typeface="BatangChe" pitchFamily="49" charset="-127"/>
                <a:cs typeface="+mj-cs"/>
              </a:rPr>
              <a:t>ALONSO CARVAJAL PERALTA</a:t>
            </a:r>
          </a:p>
          <a:p>
            <a:pPr algn="ctr">
              <a:spcAft>
                <a:spcPts val="0"/>
              </a:spcAft>
            </a:pPr>
            <a:r>
              <a:rPr lang="es-CO" sz="2800" b="1" dirty="0">
                <a:latin typeface="Bahnschrift SemiBold" panose="020B0502040204020203" pitchFamily="34" charset="0"/>
                <a:ea typeface="BatangChe" pitchFamily="49" charset="-127"/>
                <a:cs typeface="+mj-cs"/>
              </a:rPr>
              <a:t>Chitagá - Norte de Santander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47663" y="5743626"/>
            <a:ext cx="8903368" cy="52750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s-CO" sz="2400" b="1" dirty="0">
                <a:ln w="17780" cmpd="sng">
                  <a:noFill/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ranklin Gothic Demi" panose="020B0703020102020204" pitchFamily="34" charset="0"/>
                <a:ea typeface="+mj-ea"/>
                <a:cs typeface="+mj-cs"/>
              </a:rPr>
              <a:t>DEL 01 DE ENERO AL 31 DE DICIEMRE DE 2024</a:t>
            </a:r>
          </a:p>
        </p:txBody>
      </p:sp>
    </p:spTree>
    <p:extLst>
      <p:ext uri="{BB962C8B-B14F-4D97-AF65-F5344CB8AC3E}">
        <p14:creationId xmlns:p14="http://schemas.microsoft.com/office/powerpoint/2010/main" val="11315617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310723"/>
            <a:ext cx="9297214" cy="113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3200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Ejecución DE EGRESOS</a:t>
            </a:r>
            <a:endParaRPr lang="es-CO" sz="3200" b="1" u="sng" dirty="0">
              <a:ln w="17780" cmpd="sng">
                <a:noFill/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F6A1E8-AACC-49D6-9329-68F7B0692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6" b="36936"/>
          <a:stretch/>
        </p:blipFill>
        <p:spPr>
          <a:xfrm>
            <a:off x="425669" y="310723"/>
            <a:ext cx="11349236" cy="62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3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92A2D-9E10-9A44-8D7D-7B76989B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1F6A1E8-AACC-49D6-9329-68F7B0692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" t="62026" r="-1" b="-2268"/>
          <a:stretch/>
        </p:blipFill>
        <p:spPr bwMode="auto">
          <a:xfrm>
            <a:off x="393030" y="826180"/>
            <a:ext cx="11405937" cy="3836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1DCB1B-C0D9-8ABE-5AC8-6CCD6B0CA790}"/>
              </a:ext>
            </a:extLst>
          </p:cNvPr>
          <p:cNvSpPr txBox="1"/>
          <p:nvPr/>
        </p:nvSpPr>
        <p:spPr>
          <a:xfrm>
            <a:off x="2214364" y="5064144"/>
            <a:ext cx="808466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EJECUCIÓN </a:t>
            </a:r>
          </a:p>
          <a:p>
            <a:pPr algn="ctr"/>
            <a:r>
              <a:rPr lang="es-CO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$146´996.419</a:t>
            </a:r>
          </a:p>
        </p:txBody>
      </p:sp>
    </p:spTree>
    <p:extLst>
      <p:ext uri="{BB962C8B-B14F-4D97-AF65-F5344CB8AC3E}">
        <p14:creationId xmlns:p14="http://schemas.microsoft.com/office/powerpoint/2010/main" val="240137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4000" y="2273434"/>
            <a:ext cx="9404723" cy="8628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RECURSOS DEL BALANCE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96091" y="3721668"/>
            <a:ext cx="8622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u="sng" cap="all" dirty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$2,433,754.00</a:t>
            </a:r>
          </a:p>
        </p:txBody>
      </p:sp>
    </p:spTree>
    <p:extLst>
      <p:ext uri="{BB962C8B-B14F-4D97-AF65-F5344CB8AC3E}">
        <p14:creationId xmlns:p14="http://schemas.microsoft.com/office/powerpoint/2010/main" val="26435215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255788"/>
              </p:ext>
            </p:extLst>
          </p:nvPr>
        </p:nvGraphicFramePr>
        <p:xfrm>
          <a:off x="834189" y="2097393"/>
          <a:ext cx="10668000" cy="438361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7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828">
                <a:tc>
                  <a:txBody>
                    <a:bodyPr/>
                    <a:lstStyle/>
                    <a:p>
                      <a:pPr algn="l"/>
                      <a:r>
                        <a:rPr lang="es-CO" sz="2400" b="1" dirty="0"/>
                        <a:t>Vigencia: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400" dirty="0"/>
                        <a:t>2024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382">
                <a:tc>
                  <a:txBody>
                    <a:bodyPr/>
                    <a:lstStyle/>
                    <a:p>
                      <a:r>
                        <a:rPr lang="es-CO" sz="2400" b="1" dirty="0"/>
                        <a:t>Nombre Establecimiento: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400" dirty="0"/>
                        <a:t>I.E</a:t>
                      </a:r>
                      <a:r>
                        <a:rPr lang="es-CO" sz="2400" baseline="0" dirty="0"/>
                        <a:t>. ALONSO CARVAJAL PERALTA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102">
                <a:tc>
                  <a:txBody>
                    <a:bodyPr/>
                    <a:lstStyle/>
                    <a:p>
                      <a:r>
                        <a:rPr lang="es-CO" sz="2400" b="1" dirty="0"/>
                        <a:t>Departamento: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400" dirty="0"/>
                        <a:t>NORTE DE SANTANDER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102">
                <a:tc>
                  <a:txBody>
                    <a:bodyPr/>
                    <a:lstStyle/>
                    <a:p>
                      <a:r>
                        <a:rPr lang="es-CO" sz="2400" b="1" dirty="0"/>
                        <a:t>Municipio: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400" dirty="0"/>
                        <a:t>CHITAGÁ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102">
                <a:tc>
                  <a:txBody>
                    <a:bodyPr/>
                    <a:lstStyle/>
                    <a:p>
                      <a:r>
                        <a:rPr lang="es-CO" sz="2400" b="1" dirty="0"/>
                        <a:t>Estado:</a:t>
                      </a:r>
                      <a:endParaRPr lang="es-CO" sz="2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400" dirty="0"/>
                        <a:t>Pagado</a:t>
                      </a:r>
                      <a:endParaRPr lang="es-CO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102">
                <a:tc>
                  <a:txBody>
                    <a:bodyPr/>
                    <a:lstStyle/>
                    <a:p>
                      <a:r>
                        <a:rPr lang="es-CO" sz="2400" b="1" dirty="0">
                          <a:effectLst/>
                        </a:rPr>
                        <a:t>Recursos asignados:</a:t>
                      </a:r>
                      <a:endParaRPr lang="es-CO" sz="2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$ 137,871,324.00</a:t>
                      </a:r>
                      <a:endParaRPr lang="es-CO" sz="2400" b="1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31614" y="169073"/>
            <a:ext cx="7754937" cy="144938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</a:br>
            <a:r>
              <a:rPr lang="es-ES" b="1" u="sng" dirty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RECURSOS DE GRATUIDAD</a:t>
            </a:r>
            <a:endParaRPr lang="es-CO" b="1" u="sng" dirty="0">
              <a:ln w="17780" cmpd="sng">
                <a:noFill/>
                <a:prstDash val="solid"/>
                <a:miter lim="800000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28003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6235" y="159668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ES" sz="4000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FONDO SERVICIOS EDUCATIVOS</a:t>
            </a:r>
            <a:endParaRPr lang="es-CO" sz="4000" b="1" u="sng" dirty="0">
              <a:ln w="17780" cmpd="sng">
                <a:noFill/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441304"/>
              </p:ext>
            </p:extLst>
          </p:nvPr>
        </p:nvGraphicFramePr>
        <p:xfrm>
          <a:off x="1226234" y="2422824"/>
          <a:ext cx="9404724" cy="37052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315">
                <a:tc gridSpan="2">
                  <a:txBody>
                    <a:bodyPr/>
                    <a:lstStyle/>
                    <a:p>
                      <a:pPr algn="ctr"/>
                      <a:r>
                        <a:rPr lang="es-ES" sz="4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PRESUPUESTO 2024</a:t>
                      </a:r>
                      <a:endParaRPr lang="es-CO" sz="40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315">
                <a:tc>
                  <a:txBody>
                    <a:bodyPr/>
                    <a:lstStyle/>
                    <a:p>
                      <a:pPr algn="l"/>
                      <a:r>
                        <a:rPr lang="es-ES" sz="4000" dirty="0">
                          <a:latin typeface="Arial Narrow" panose="020B0606020202030204" pitchFamily="34" charset="0"/>
                        </a:rPr>
                        <a:t>Proyectado</a:t>
                      </a:r>
                      <a:endParaRPr lang="es-CO" sz="4000" b="1" i="1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4000" dirty="0">
                          <a:latin typeface="Arial Narrow" panose="020B0606020202030204" pitchFamily="34" charset="0"/>
                        </a:rPr>
                        <a:t>$ 104,000,000.00</a:t>
                      </a:r>
                      <a:endParaRPr lang="es-CO" sz="4000" b="0" i="0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315">
                <a:tc>
                  <a:txBody>
                    <a:bodyPr/>
                    <a:lstStyle/>
                    <a:p>
                      <a:pPr algn="l"/>
                      <a:r>
                        <a:rPr lang="es-CO" sz="4000" dirty="0">
                          <a:latin typeface="Arial Narrow" panose="020B0606020202030204" pitchFamily="34" charset="0"/>
                        </a:rPr>
                        <a:t>Recibido</a:t>
                      </a:r>
                      <a:endParaRPr lang="es-CO" sz="4000" b="1" i="1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4000" dirty="0">
                          <a:latin typeface="Arial Narrow" panose="020B0606020202030204" pitchFamily="34" charset="0"/>
                        </a:rPr>
                        <a:t>$ 149,430,173.00</a:t>
                      </a:r>
                      <a:endParaRPr lang="es-CO" sz="4000" b="0" i="0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315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4400" dirty="0">
                          <a:latin typeface="Arial Narrow" panose="020B0606020202030204" pitchFamily="34" charset="0"/>
                        </a:rPr>
                        <a:t>Diferencia $ 45,430,173.00</a:t>
                      </a:r>
                      <a:endParaRPr lang="es-CO" sz="4400" b="1" i="1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3200" b="1" i="1" dirty="0"/>
                    </a:p>
                  </a:txBody>
                  <a:tcPr marL="91433" marR="91433" marT="45760" marB="457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4432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85096" y="125509"/>
            <a:ext cx="9366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MODELO DE GESTIÓN</a:t>
            </a:r>
            <a:br>
              <a:rPr lang="es-CO" sz="4800" b="1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s-CO" sz="3600" b="1" u="sng" dirty="0">
                <a:ln w="17780" cmpd="sng">
                  <a:noFill/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RECURSOS DE GRATUIDAD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00327"/>
              </p:ext>
            </p:extLst>
          </p:nvPr>
        </p:nvGraphicFramePr>
        <p:xfrm>
          <a:off x="744977" y="2294021"/>
          <a:ext cx="11094098" cy="41869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924579">
                  <a:extLst>
                    <a:ext uri="{9D8B030D-6E8A-4147-A177-3AD203B41FA5}">
                      <a16:colId xmlns:a16="http://schemas.microsoft.com/office/drawing/2014/main" val="1894810428"/>
                    </a:ext>
                  </a:extLst>
                </a:gridCol>
                <a:gridCol w="1738025">
                  <a:extLst>
                    <a:ext uri="{9D8B030D-6E8A-4147-A177-3AD203B41FA5}">
                      <a16:colId xmlns:a16="http://schemas.microsoft.com/office/drawing/2014/main" val="1647003656"/>
                    </a:ext>
                  </a:extLst>
                </a:gridCol>
                <a:gridCol w="1810498">
                  <a:extLst>
                    <a:ext uri="{9D8B030D-6E8A-4147-A177-3AD203B41FA5}">
                      <a16:colId xmlns:a16="http://schemas.microsoft.com/office/drawing/2014/main" val="1362985355"/>
                    </a:ext>
                  </a:extLst>
                </a:gridCol>
                <a:gridCol w="1810498">
                  <a:extLst>
                    <a:ext uri="{9D8B030D-6E8A-4147-A177-3AD203B41FA5}">
                      <a16:colId xmlns:a16="http://schemas.microsoft.com/office/drawing/2014/main" val="3533888234"/>
                    </a:ext>
                  </a:extLst>
                </a:gridCol>
                <a:gridCol w="1810498">
                  <a:extLst>
                    <a:ext uri="{9D8B030D-6E8A-4147-A177-3AD203B41FA5}">
                      <a16:colId xmlns:a16="http://schemas.microsoft.com/office/drawing/2014/main" val="1607641354"/>
                    </a:ext>
                  </a:extLst>
                </a:gridCol>
              </a:tblGrid>
              <a:tr h="8745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1" u="none" strike="noStrike" dirty="0">
                          <a:effectLst/>
                        </a:rPr>
                        <a:t>NOMBRE</a:t>
                      </a:r>
                    </a:p>
                    <a:p>
                      <a:pPr algn="ctr" fontAlgn="ctr"/>
                      <a:r>
                        <a:rPr lang="es-CO" sz="2000" b="1" i="1" u="none" strike="noStrike" dirty="0">
                          <a:effectLst/>
                        </a:rPr>
                        <a:t>ESTABLECIMIENTO</a:t>
                      </a:r>
                      <a:endParaRPr lang="es-CO" sz="200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MATRICULA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99593"/>
                  </a:ext>
                </a:extLst>
              </a:tr>
              <a:tr h="9401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 err="1">
                          <a:effectLst/>
                        </a:rPr>
                        <a:t>TR</a:t>
                      </a:r>
                      <a:endParaRPr lang="es-CO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BA</a:t>
                      </a:r>
                      <a:endParaRPr lang="es-CO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MET</a:t>
                      </a:r>
                      <a:endParaRPr lang="es-CO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TOTAL MATRICULA</a:t>
                      </a:r>
                      <a:endParaRPr lang="es-CO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278374"/>
                  </a:ext>
                </a:extLst>
              </a:tr>
              <a:tr h="94019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effectLst/>
                        </a:rPr>
                        <a:t>I.E. ALONSO CARVAJAL PERALTA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8425025"/>
                  </a:ext>
                </a:extLst>
              </a:tr>
              <a:tr h="47733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effectLst/>
                        </a:rPr>
                        <a:t>ASIGNACION ALUMNO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83,816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74,019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136,064 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$137,871,324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4214523"/>
                  </a:ext>
                </a:extLst>
              </a:tr>
              <a:tr h="47733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effectLst/>
                        </a:rPr>
                        <a:t>TOTAL ASIGNACION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$7,303,622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$77,105,903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$44,551,499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58572"/>
                  </a:ext>
                </a:extLst>
              </a:tr>
              <a:tr h="47733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JORNADA</a:t>
                      </a:r>
                      <a:r>
                        <a:rPr lang="es-CO" sz="20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ÚNICA</a:t>
                      </a:r>
                      <a:endParaRPr lang="es-CO" sz="20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$8,910,300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8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144" y="90051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4900" b="1" u="sng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TOTAL </a:t>
            </a:r>
            <a:r>
              <a:rPr lang="es-CO" sz="4900" b="1" u="sng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INGRESOS</a:t>
            </a:r>
            <a:endParaRPr lang="es-CO" sz="4000" b="1" u="sng" dirty="0">
              <a:ln w="17780" cmpd="sng">
                <a:noFill/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80238"/>
              </p:ext>
            </p:extLst>
          </p:nvPr>
        </p:nvGraphicFramePr>
        <p:xfrm>
          <a:off x="529389" y="2161683"/>
          <a:ext cx="11117179" cy="460626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30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89">
                <a:tc>
                  <a:txBody>
                    <a:bodyPr/>
                    <a:lstStyle/>
                    <a:p>
                      <a:pPr algn="ctr"/>
                      <a:r>
                        <a:rPr lang="es-CO" sz="3200" dirty="0">
                          <a:latin typeface="Arial Narrow" panose="020B0606020202030204" pitchFamily="34" charset="0"/>
                        </a:rPr>
                        <a:t>CONCEPTO</a:t>
                      </a:r>
                      <a:endParaRPr lang="es-CO" sz="3200" b="1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>
                          <a:latin typeface="Arial Narrow" panose="020B0606020202030204" pitchFamily="34" charset="0"/>
                        </a:rPr>
                        <a:t>INGRESOS</a:t>
                      </a:r>
                      <a:endParaRPr lang="es-CO" sz="3200" b="1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r>
                        <a:rPr lang="es-CO" sz="3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Certificados y Constancias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$ 1,000,000.00</a:t>
                      </a:r>
                      <a:endParaRPr lang="es-CO" sz="32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extLst>
                  <a:ext uri="{0D108BD9-81ED-4DB2-BD59-A6C34878D82A}">
                    <a16:rowId xmlns:a16="http://schemas.microsoft.com/office/drawing/2014/main" val="2634300840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r>
                        <a:rPr lang="es-CO" sz="3200" dirty="0">
                          <a:latin typeface="Arial Narrow" panose="020B0606020202030204" pitchFamily="34" charset="0"/>
                        </a:rPr>
                        <a:t>Arrendamientos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$ 4,330,000.00</a:t>
                      </a:r>
                      <a:endParaRPr lang="es-CO" sz="32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extLst>
                  <a:ext uri="{0D108BD9-81ED-4DB2-BD59-A6C34878D82A}">
                    <a16:rowId xmlns:a16="http://schemas.microsoft.com/office/drawing/2014/main" val="1276948322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r>
                        <a:rPr lang="es-CO" sz="3200" dirty="0">
                          <a:latin typeface="Arial Narrow" panose="020B0606020202030204" pitchFamily="34" charset="0"/>
                        </a:rPr>
                        <a:t>Calidad por Gratuidad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$ 137,871,324.00</a:t>
                      </a:r>
                      <a:endParaRPr lang="es-CO" sz="32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r>
                        <a:rPr lang="es-CO" sz="3200" dirty="0">
                          <a:latin typeface="Arial Narrow" panose="020B0606020202030204" pitchFamily="34" charset="0"/>
                        </a:rPr>
                        <a:t>Rendimientos Financieros Gratuidad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$ 1,445,213.00</a:t>
                      </a:r>
                      <a:endParaRPr lang="es-CO" sz="32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extLst>
                  <a:ext uri="{0D108BD9-81ED-4DB2-BD59-A6C34878D82A}">
                    <a16:rowId xmlns:a16="http://schemas.microsoft.com/office/drawing/2014/main" val="3815668632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r>
                        <a:rPr lang="es-CO" sz="3200" dirty="0">
                          <a:latin typeface="Arial Narrow" panose="020B0606020202030204" pitchFamily="34" charset="0"/>
                        </a:rPr>
                        <a:t>Superávit Recursos de Gratuidad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$ 15,133.00</a:t>
                      </a:r>
                      <a:endParaRPr lang="es-CO" sz="32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r>
                        <a:rPr lang="es-CO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Superávit Recursos Propios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$ 4,768,503.00</a:t>
                      </a:r>
                      <a:endParaRPr lang="es-CO" sz="3200" b="0" i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extLst>
                  <a:ext uri="{0D108BD9-81ED-4DB2-BD59-A6C34878D82A}">
                    <a16:rowId xmlns:a16="http://schemas.microsoft.com/office/drawing/2014/main" val="1262955404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pPr algn="r"/>
                      <a:r>
                        <a:rPr lang="es-CO" sz="3200" b="1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CO" sz="3200" b="1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50" marR="91450" marT="45769" marB="4576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i="0" dirty="0">
                          <a:effectLst/>
                          <a:latin typeface="Arial Narrow" panose="020B0606020202030204" pitchFamily="34" charset="0"/>
                        </a:rPr>
                        <a:t>$149,430,173.00</a:t>
                      </a:r>
                    </a:p>
                  </a:txBody>
                  <a:tcPr marL="91450" marR="91450" marT="45769" marB="45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34554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2194" y="1253148"/>
            <a:ext cx="9407611" cy="112326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b="1" u="sng" dirty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Porcentaje Asignación de Ingresos Recursos Gratuidad</a:t>
            </a:r>
            <a:br>
              <a:rPr lang="es-CO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s-CO" sz="4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392580"/>
              </p:ext>
            </p:extLst>
          </p:nvPr>
        </p:nvGraphicFramePr>
        <p:xfrm>
          <a:off x="705853" y="2260828"/>
          <a:ext cx="10956758" cy="35784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6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027">
                <a:tc gridSpan="3">
                  <a:txBody>
                    <a:bodyPr/>
                    <a:lstStyle/>
                    <a:p>
                      <a:pPr algn="ctr"/>
                      <a:r>
                        <a:rPr lang="es-E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RECURSOS DE GRATUIDAD</a:t>
                      </a:r>
                      <a:endParaRPr lang="es-CO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58">
                <a:tc>
                  <a:txBody>
                    <a:bodyPr/>
                    <a:lstStyle/>
                    <a:p>
                      <a:r>
                        <a:rPr lang="es-CO" sz="3200" dirty="0"/>
                        <a:t>Presupuestado</a:t>
                      </a:r>
                      <a:endParaRPr lang="es-CO" sz="32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/>
                        <a:t>$ 99,000,000.00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92.73%</a:t>
                      </a:r>
                      <a:endParaRPr lang="es-CO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391">
                <a:tc>
                  <a:txBody>
                    <a:bodyPr/>
                    <a:lstStyle/>
                    <a:p>
                      <a:r>
                        <a:rPr lang="es-ES" sz="3200" dirty="0"/>
                        <a:t>Asignado</a:t>
                      </a:r>
                      <a:r>
                        <a:rPr lang="es-ES" sz="3200" baseline="0" dirty="0"/>
                        <a:t> </a:t>
                      </a:r>
                      <a:r>
                        <a:rPr lang="es-ES" sz="3200" dirty="0"/>
                        <a:t>Gratuidad</a:t>
                      </a:r>
                      <a:endParaRPr lang="es-CO" sz="3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6" marR="96816" marT="45749" marB="4574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/>
                        <a:t>$ 137,871,324.00</a:t>
                      </a:r>
                      <a:endParaRPr lang="es-CO" sz="3200" b="0" i="0" dirty="0">
                        <a:latin typeface="Arial Narrow" panose="020B0606020202030204" pitchFamily="34" charset="0"/>
                      </a:endParaRPr>
                    </a:p>
                  </a:txBody>
                  <a:tcPr marL="91433" marR="91433" marT="45760" marB="45760" anchor="ctr"/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521">
                <a:tc>
                  <a:txBody>
                    <a:bodyPr/>
                    <a:lstStyle/>
                    <a:p>
                      <a:r>
                        <a:rPr lang="es-CO" sz="3200" dirty="0"/>
                        <a:t>Diferencia</a:t>
                      </a:r>
                      <a:endParaRPr lang="es-CO" sz="32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3200" dirty="0"/>
                        <a:t>$ 38,871,324.00</a:t>
                      </a:r>
                      <a:endParaRPr lang="es-CO" sz="3200" dirty="0">
                        <a:latin typeface="Arial Narrow" panose="020B0606020202030204" pitchFamily="34" charset="0"/>
                      </a:endParaRPr>
                    </a:p>
                  </a:txBody>
                  <a:tcPr marL="96817" marR="96817" marT="45749" marB="45749"/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06303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2767" y="1090713"/>
            <a:ext cx="9506465" cy="94859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b="1" u="sng" dirty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Porcentaje Ejecución Presupuesto Egresos</a:t>
            </a:r>
            <a:br>
              <a:rPr lang="es-CO" sz="4000" b="1" dirty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s-CO" sz="4400" b="1" dirty="0">
              <a:ln w="17780" cmpd="sng">
                <a:noFill/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148192"/>
              </p:ext>
            </p:extLst>
          </p:nvPr>
        </p:nvGraphicFramePr>
        <p:xfrm>
          <a:off x="401054" y="2450460"/>
          <a:ext cx="11341767" cy="401450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91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1884">
                <a:tc gridSpan="3">
                  <a:txBody>
                    <a:bodyPr/>
                    <a:lstStyle/>
                    <a:p>
                      <a:pPr algn="ctr"/>
                      <a:r>
                        <a:rPr lang="es-E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PRESUPUESTO</a:t>
                      </a:r>
                      <a:r>
                        <a:rPr lang="es-ES" sz="3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DE EGRESOS</a:t>
                      </a:r>
                      <a:endParaRPr lang="es-CO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61">
                <a:tc>
                  <a:txBody>
                    <a:bodyPr/>
                    <a:lstStyle/>
                    <a:p>
                      <a:r>
                        <a:rPr lang="es-CO" sz="3200" dirty="0">
                          <a:latin typeface="+mj-lt"/>
                        </a:rPr>
                        <a:t>Presupuesto</a:t>
                      </a:r>
                      <a:r>
                        <a:rPr lang="es-CO" sz="3200" baseline="0" dirty="0">
                          <a:latin typeface="+mj-lt"/>
                        </a:rPr>
                        <a:t> Definitivo</a:t>
                      </a:r>
                      <a:endParaRPr lang="es-CO" sz="3200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u="none" strike="noStrike" kern="1200" baseline="0" dirty="0">
                          <a:latin typeface="+mj-lt"/>
                        </a:rPr>
                        <a:t>$149,430,173.00</a:t>
                      </a:r>
                      <a:endParaRPr lang="es-CO" sz="3200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98.37</a:t>
                      </a:r>
                      <a:r>
                        <a:rPr lang="es-CO" sz="3200" b="0" dirty="0">
                          <a:latin typeface="+mj-lt"/>
                        </a:rPr>
                        <a:t>%</a:t>
                      </a:r>
                      <a:endParaRPr lang="es-CO" sz="3200" b="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61">
                <a:tc>
                  <a:txBody>
                    <a:bodyPr/>
                    <a:lstStyle/>
                    <a:p>
                      <a:r>
                        <a:rPr lang="es-ES" sz="3200" dirty="0">
                          <a:latin typeface="+mj-lt"/>
                        </a:rPr>
                        <a:t>Ejecutado</a:t>
                      </a:r>
                      <a:endParaRPr lang="es-CO" sz="3200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latin typeface="+mj-lt"/>
                          <a:cs typeface="Arial" pitchFamily="34" charset="0"/>
                        </a:rPr>
                        <a:t>$146,996,419.00</a:t>
                      </a:r>
                    </a:p>
                  </a:txBody>
                  <a:tcPr marL="96817" marR="96817" marT="45749" marB="4574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102">
                <a:tc>
                  <a:txBody>
                    <a:bodyPr/>
                    <a:lstStyle/>
                    <a:p>
                      <a:r>
                        <a:rPr lang="es-CO" sz="3200" dirty="0">
                          <a:latin typeface="+mj-lt"/>
                        </a:rPr>
                        <a:t>Diferencia</a:t>
                      </a:r>
                      <a:endParaRPr lang="es-CO" sz="32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latin typeface="+mj-lt"/>
                        </a:rPr>
                        <a:t>$2,433,754.00</a:t>
                      </a:r>
                      <a:endParaRPr lang="es-CO" sz="32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6817" marR="96817" marT="45749" marB="4574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45876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15453" y="230262"/>
            <a:ext cx="9297214" cy="113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MODELO DE GESTIÓN</a:t>
            </a:r>
            <a:br>
              <a:rPr lang="es-E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b="1" u="sng" dirty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Ejecución DE EGRESOS</a:t>
            </a:r>
            <a:endParaRPr lang="es-CO" sz="3200" b="1" u="sng" dirty="0">
              <a:ln w="17780" cmpd="sng">
                <a:noFill/>
                <a:prstDash val="solid"/>
                <a:miter lim="800000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7A7DD4-B28B-4D23-BF21-DB5DBD86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086"/>
          <a:stretch/>
        </p:blipFill>
        <p:spPr>
          <a:xfrm>
            <a:off x="220077" y="1810593"/>
            <a:ext cx="11751845" cy="452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38846-9AA2-B82E-CE26-00EF48E6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E7A7DD4-B28B-4D23-BF21-DB5DBD86F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338"/>
          <a:stretch/>
        </p:blipFill>
        <p:spPr bwMode="auto">
          <a:xfrm>
            <a:off x="320841" y="565484"/>
            <a:ext cx="11550316" cy="5727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7088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921</TotalTime>
  <Words>237</Words>
  <Application>Microsoft Office PowerPoint</Application>
  <PresentationFormat>Panorámica</PresentationFormat>
  <Paragraphs>90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Narrow</vt:lpstr>
      <vt:lpstr>Bahnschrift SemiBold</vt:lpstr>
      <vt:lpstr>Century Gothic</vt:lpstr>
      <vt:lpstr>Franklin Gothic Demi</vt:lpstr>
      <vt:lpstr>Wingdings 2</vt:lpstr>
      <vt:lpstr>Citable</vt:lpstr>
      <vt:lpstr>INFORME DE GESTIÓN</vt:lpstr>
      <vt:lpstr>MODELO DE GESTIÓN RECURSOS DE GRATUIDAD</vt:lpstr>
      <vt:lpstr>MODELO DE GESTIÓN FONDO SERVICIOS EDUCATIVOS</vt:lpstr>
      <vt:lpstr>Presentación de PowerPoint</vt:lpstr>
      <vt:lpstr>MODELO DE GESTIÓN  TOTAL INGRESOS</vt:lpstr>
      <vt:lpstr>MODELO DE GESTIÓN Porcentaje Asignación de Ingresos Recursos Gratuidad </vt:lpstr>
      <vt:lpstr>MODELO DE GESTIÓN Porcentaje Ejecución Presupuesto Egresos </vt:lpstr>
      <vt:lpstr>Presentación de PowerPoint</vt:lpstr>
      <vt:lpstr>Presentación de PowerPoint</vt:lpstr>
      <vt:lpstr>Presentación de PowerPoint</vt:lpstr>
      <vt:lpstr>Presentación de PowerPoint</vt:lpstr>
      <vt:lpstr>RECURSOS DEL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JHKGHJGHJGHJGFGJH</dc:title>
  <dc:creator>WARHACK</dc:creator>
  <cp:lastModifiedBy>Nelson Rico</cp:lastModifiedBy>
  <cp:revision>81</cp:revision>
  <dcterms:created xsi:type="dcterms:W3CDTF">2017-02-08T19:38:03Z</dcterms:created>
  <dcterms:modified xsi:type="dcterms:W3CDTF">2025-02-21T14:52:31Z</dcterms:modified>
</cp:coreProperties>
</file>