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6" r:id="rId1"/>
    <p:sldMasterId id="2147483953" r:id="rId2"/>
  </p:sldMasterIdLst>
  <p:sldIdLst>
    <p:sldId id="269" r:id="rId3"/>
    <p:sldId id="271" r:id="rId4"/>
    <p:sldId id="281" r:id="rId5"/>
    <p:sldId id="272" r:id="rId6"/>
    <p:sldId id="257" r:id="rId7"/>
    <p:sldId id="270" r:id="rId8"/>
    <p:sldId id="264" r:id="rId9"/>
    <p:sldId id="262" r:id="rId10"/>
    <p:sldId id="274" r:id="rId11"/>
    <p:sldId id="277" r:id="rId12"/>
    <p:sldId id="278" r:id="rId13"/>
    <p:sldId id="279" r:id="rId14"/>
    <p:sldId id="280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pPr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570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9592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41443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9089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92658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1694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pPr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527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pPr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265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23A271A1-F6D6-438B-A432-4747EE7EC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2/25/2024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766F54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 dirty="0">
              <a:solidFill>
                <a:srgbClr val="766F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631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098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algn="ctr"/>
            <a:fld id="{F0C94032-CD4C-4C25-B0C2-CEC720522D92}" type="slidenum">
              <a:rPr lang="en-US" smtClean="0"/>
              <a:pPr algn="ctr"/>
              <a:t>‹Nº›</a:t>
            </a:fld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33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pPr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6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9930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82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6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598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107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algn="ctr"/>
            <a:fld id="{F0C94032-CD4C-4C25-B0C2-CEC720522D92}" type="slidenum">
              <a:rPr lang="en-US" smtClean="0"/>
              <a:pPr algn="ctr"/>
              <a:t>‹Nº›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27254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556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8777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976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629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pPr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9089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0351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24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055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pPr/>
              <a:t>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928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pPr/>
              <a:t>2/25/2024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62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2/25/2024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190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pPr/>
              <a:t>2/25/2024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1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pPr/>
              <a:t>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98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pPr/>
              <a:t>2/25/2024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60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pPr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43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16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8" r:id="rId15"/>
    <p:sldLayoutId id="2147483969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30801" y="2350375"/>
            <a:ext cx="8574622" cy="1066756"/>
          </a:xfrm>
        </p:spPr>
        <p:txBody>
          <a:bodyPr>
            <a:noAutofit/>
          </a:bodyPr>
          <a:lstStyle/>
          <a:p>
            <a:pPr algn="ctr"/>
            <a:r>
              <a:rPr lang="es-CO" sz="6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anose="020B0606020202030204" pitchFamily="34" charset="0"/>
              </a:rPr>
              <a:t>INFORME </a:t>
            </a:r>
            <a:r>
              <a:rPr lang="es-CO" sz="6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anose="020B0606020202030204" pitchFamily="34" charset="0"/>
              </a:rPr>
              <a:t>DE GESTION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449094" y="689355"/>
            <a:ext cx="71794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55250B"/>
                </a:solidFill>
                <a:latin typeface="Aparajita" pitchFamily="34" charset="0"/>
                <a:cs typeface="Aparajita" pitchFamily="34" charset="0"/>
              </a:rPr>
              <a:t>CENTRO EDUCATIVO RURAL </a:t>
            </a:r>
            <a:r>
              <a:rPr lang="pt-BR" sz="2800" b="1" dirty="0" smtClean="0">
                <a:solidFill>
                  <a:srgbClr val="55250B"/>
                </a:solidFill>
                <a:latin typeface="Aparajita" pitchFamily="34" charset="0"/>
                <a:cs typeface="Aparajita" pitchFamily="34" charset="0"/>
              </a:rPr>
              <a:t>CHICHIRA</a:t>
            </a:r>
            <a:endParaRPr lang="pt-BR" sz="2800" b="1" dirty="0">
              <a:solidFill>
                <a:srgbClr val="55250B"/>
              </a:solidFill>
              <a:latin typeface="Aparajita" pitchFamily="34" charset="0"/>
              <a:cs typeface="Aparajita" pitchFamily="34" charset="0"/>
            </a:endParaRPr>
          </a:p>
          <a:p>
            <a:pPr algn="ctr"/>
            <a:r>
              <a:rPr lang="pt-BR" sz="2800" dirty="0" smtClean="0">
                <a:solidFill>
                  <a:srgbClr val="55250B"/>
                </a:solidFill>
                <a:latin typeface="Aparajita" pitchFamily="34" charset="0"/>
                <a:cs typeface="Aparajita" pitchFamily="34" charset="0"/>
              </a:rPr>
              <a:t>Pamplona </a:t>
            </a:r>
            <a:r>
              <a:rPr lang="pt-BR" sz="2800" dirty="0">
                <a:solidFill>
                  <a:srgbClr val="55250B"/>
                </a:solidFill>
                <a:latin typeface="Aparajita" pitchFamily="34" charset="0"/>
                <a:cs typeface="Aparajita" pitchFamily="34" charset="0"/>
              </a:rPr>
              <a:t>- Norte de Santander</a:t>
            </a:r>
          </a:p>
          <a:p>
            <a:endParaRPr lang="pt-BR" sz="1400" dirty="0">
              <a:solidFill>
                <a:srgbClr val="72865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268166" y="5161672"/>
            <a:ext cx="8499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DEL 1 DE ENERO AL 31 DE DICIEMBRE </a:t>
            </a:r>
            <a:r>
              <a:rPr lang="es-CO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2023</a:t>
            </a:r>
            <a:endParaRPr lang="es-CO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1506" name="Picture 2" descr="Escudo de Colombia - Wikipedia, la enciclopedia lib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3149" y="985568"/>
            <a:ext cx="1319447" cy="1341438"/>
          </a:xfrm>
          <a:prstGeom prst="rect">
            <a:avLst/>
          </a:prstGeom>
          <a:noFill/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074203" y="3610358"/>
            <a:ext cx="8574622" cy="10667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sz="6000" b="1" dirty="0" smtClean="0">
                <a:ln w="9000" cmpd="sng">
                  <a:solidFill>
                    <a:srgbClr val="72865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728653">
                        <a:shade val="20000"/>
                        <a:satMod val="245000"/>
                      </a:srgbClr>
                    </a:gs>
                    <a:gs pos="43000">
                      <a:srgbClr val="728653">
                        <a:satMod val="255000"/>
                      </a:srgbClr>
                    </a:gs>
                    <a:gs pos="48000">
                      <a:srgbClr val="728653">
                        <a:shade val="85000"/>
                        <a:satMod val="255000"/>
                      </a:srgbClr>
                    </a:gs>
                    <a:gs pos="100000">
                      <a:srgbClr val="72865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anose="020B0606020202030204" pitchFamily="34" charset="0"/>
              </a:rPr>
              <a:t>RENDICION DE CUENTAS</a:t>
            </a:r>
            <a:endParaRPr lang="es-CO" sz="6000" b="1" dirty="0">
              <a:ln w="9000" cmpd="sng">
                <a:solidFill>
                  <a:srgbClr val="728653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728653">
                      <a:shade val="20000"/>
                      <a:satMod val="245000"/>
                    </a:srgbClr>
                  </a:gs>
                  <a:gs pos="43000">
                    <a:srgbClr val="728653">
                      <a:satMod val="255000"/>
                    </a:srgbClr>
                  </a:gs>
                  <a:gs pos="48000">
                    <a:srgbClr val="728653">
                      <a:shade val="85000"/>
                      <a:satMod val="255000"/>
                    </a:srgbClr>
                  </a:gs>
                  <a:gs pos="100000">
                    <a:srgbClr val="728653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anose="020B0606020202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520" y="779742"/>
            <a:ext cx="1175945" cy="98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9001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508246" y="57598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altLang="es-CO" sz="4800" b="1" spc="-50" dirty="0">
                <a:solidFill>
                  <a:srgbClr val="3366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MODELO DE GESTIÓN</a:t>
            </a:r>
            <a:br>
              <a:rPr lang="es-ES" altLang="es-CO" sz="4800" b="1" spc="-50" dirty="0">
                <a:solidFill>
                  <a:srgbClr val="3366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</a:br>
            <a:r>
              <a:rPr lang="es-ES" altLang="es-CO" sz="4800" b="1" spc="-50" dirty="0">
                <a:solidFill>
                  <a:srgbClr val="3366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TOTAL INGRESOS</a:t>
            </a:r>
            <a:endParaRPr lang="es-CO" altLang="es-CO" sz="4800" b="1" spc="-50" dirty="0">
              <a:solidFill>
                <a:srgbClr val="3366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2"/>
          <a:srcRect l="40238" t="20975" r="19694" b="3815"/>
          <a:stretch/>
        </p:blipFill>
        <p:spPr bwMode="auto">
          <a:xfrm>
            <a:off x="2246812" y="2145643"/>
            <a:ext cx="8167332" cy="40918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239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508246" y="57598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altLang="es-CO" sz="4800" b="1" spc="-50" dirty="0">
                <a:solidFill>
                  <a:srgbClr val="3366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MODELO DE GESTIÓN</a:t>
            </a:r>
            <a:br>
              <a:rPr lang="es-ES" altLang="es-CO" sz="4800" b="1" spc="-50" dirty="0">
                <a:solidFill>
                  <a:srgbClr val="3366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</a:br>
            <a:r>
              <a:rPr lang="es-ES" altLang="es-CO" sz="4800" b="1" spc="-50" dirty="0">
                <a:solidFill>
                  <a:srgbClr val="3366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TOTAL INGRESOS</a:t>
            </a:r>
            <a:endParaRPr lang="es-CO" altLang="es-CO" sz="4800" b="1" spc="-50" dirty="0">
              <a:solidFill>
                <a:srgbClr val="3366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73962"/>
              </p:ext>
            </p:extLst>
          </p:nvPr>
        </p:nvGraphicFramePr>
        <p:xfrm>
          <a:off x="1920240" y="2377440"/>
          <a:ext cx="8229600" cy="2737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6945">
                  <a:extLst>
                    <a:ext uri="{9D8B030D-6E8A-4147-A177-3AD203B41FA5}">
                      <a16:colId xmlns:a16="http://schemas.microsoft.com/office/drawing/2014/main" val="1288807133"/>
                    </a:ext>
                  </a:extLst>
                </a:gridCol>
                <a:gridCol w="2056945">
                  <a:extLst>
                    <a:ext uri="{9D8B030D-6E8A-4147-A177-3AD203B41FA5}">
                      <a16:colId xmlns:a16="http://schemas.microsoft.com/office/drawing/2014/main" val="93805672"/>
                    </a:ext>
                  </a:extLst>
                </a:gridCol>
                <a:gridCol w="2057855">
                  <a:extLst>
                    <a:ext uri="{9D8B030D-6E8A-4147-A177-3AD203B41FA5}">
                      <a16:colId xmlns:a16="http://schemas.microsoft.com/office/drawing/2014/main" val="182675085"/>
                    </a:ext>
                  </a:extLst>
                </a:gridCol>
                <a:gridCol w="2057855">
                  <a:extLst>
                    <a:ext uri="{9D8B030D-6E8A-4147-A177-3AD203B41FA5}">
                      <a16:colId xmlns:a16="http://schemas.microsoft.com/office/drawing/2014/main" val="1104366137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DESCRIPCION</a:t>
                      </a:r>
                      <a:endParaRPr lang="es-419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CANTIDAD</a:t>
                      </a:r>
                      <a:endParaRPr lang="es-419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VALOR UNITARIO</a:t>
                      </a:r>
                      <a:endParaRPr lang="es-419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VALOR TOTAL</a:t>
                      </a:r>
                      <a:endParaRPr lang="es-419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4080757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spc="-5" dirty="0">
                          <a:effectLst/>
                        </a:rPr>
                        <a:t>Mantenimiento correctivo de</a:t>
                      </a:r>
                      <a:r>
                        <a:rPr lang="es-ES" sz="1200" spc="-65" dirty="0">
                          <a:effectLst/>
                        </a:rPr>
                        <a:t> </a:t>
                      </a:r>
                      <a:r>
                        <a:rPr lang="es-ES" sz="1200" spc="-55" dirty="0">
                          <a:effectLst/>
                        </a:rPr>
                        <a:t> </a:t>
                      </a:r>
                      <a:r>
                        <a:rPr lang="es-ES" sz="1200" spc="-5" dirty="0">
                          <a:effectLst/>
                        </a:rPr>
                        <a:t>equipos</a:t>
                      </a:r>
                      <a:r>
                        <a:rPr lang="es-ES" sz="1200" spc="-60" dirty="0">
                          <a:effectLst/>
                        </a:rPr>
                        <a:t> </a:t>
                      </a:r>
                      <a:r>
                        <a:rPr lang="es-ES" sz="1200" spc="-5" dirty="0">
                          <a:effectLst/>
                        </a:rPr>
                        <a:t>de</a:t>
                      </a:r>
                      <a:r>
                        <a:rPr lang="es-ES" sz="1200" spc="-65" dirty="0">
                          <a:effectLst/>
                        </a:rPr>
                        <a:t> </a:t>
                      </a:r>
                      <a:r>
                        <a:rPr lang="es-ES" sz="1200" spc="-5" dirty="0">
                          <a:effectLst/>
                        </a:rPr>
                        <a:t>cómputo</a:t>
                      </a:r>
                      <a:r>
                        <a:rPr lang="es-ES" sz="1200" spc="-65" dirty="0">
                          <a:effectLst/>
                        </a:rPr>
                        <a:t> (Formateo e instalación de programas y antivirus) </a:t>
                      </a:r>
                      <a:r>
                        <a:rPr lang="es-ES" sz="1200" spc="-5" dirty="0">
                          <a:effectLst/>
                        </a:rPr>
                        <a:t> </a:t>
                      </a:r>
                      <a:endParaRPr lang="es-419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419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419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30</a:t>
                      </a:r>
                      <a:endParaRPr lang="es-419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419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419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$ 35.000</a:t>
                      </a:r>
                      <a:endParaRPr lang="es-419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419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419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$ 1.105.000</a:t>
                      </a:r>
                      <a:endParaRPr lang="es-419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0798186"/>
                  </a:ext>
                </a:extLst>
              </a:tr>
              <a:tr h="7943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spc="-5" dirty="0">
                          <a:effectLst/>
                        </a:rPr>
                        <a:t>Mantenimiento correctivo de</a:t>
                      </a:r>
                      <a:r>
                        <a:rPr lang="es-ES" sz="1200" spc="-65" dirty="0">
                          <a:effectLst/>
                        </a:rPr>
                        <a:t> </a:t>
                      </a:r>
                      <a:r>
                        <a:rPr lang="es-ES" sz="1200" spc="-55" dirty="0">
                          <a:effectLst/>
                        </a:rPr>
                        <a:t> </a:t>
                      </a:r>
                      <a:r>
                        <a:rPr lang="es-ES" sz="1200" spc="-5" dirty="0">
                          <a:effectLst/>
                        </a:rPr>
                        <a:t>impresoras</a:t>
                      </a:r>
                      <a:r>
                        <a:rPr lang="es-ES" sz="1200" spc="-65" dirty="0">
                          <a:effectLst/>
                        </a:rPr>
                        <a:t> </a:t>
                      </a:r>
                      <a:r>
                        <a:rPr lang="es-ES" sz="1200" spc="-5" dirty="0">
                          <a:effectLst/>
                        </a:rPr>
                        <a:t> </a:t>
                      </a:r>
                      <a:endParaRPr lang="es-419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419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419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419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$ 25.000</a:t>
                      </a:r>
                      <a:endParaRPr lang="es-419" sz="1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419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$ 25.000</a:t>
                      </a:r>
                      <a:endParaRPr lang="es-419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676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6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782566" y="22739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altLang="es-CO" sz="4800" b="1" spc="-50" dirty="0">
                <a:solidFill>
                  <a:srgbClr val="3366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MODELO DE GESTIÓN</a:t>
            </a:r>
            <a:br>
              <a:rPr lang="es-ES" altLang="es-CO" sz="4800" b="1" spc="-50" dirty="0">
                <a:solidFill>
                  <a:srgbClr val="3366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</a:br>
            <a:r>
              <a:rPr lang="es-ES" altLang="es-CO" sz="4800" b="1" spc="-50" dirty="0">
                <a:solidFill>
                  <a:srgbClr val="3366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TOTAL INGRESOS</a:t>
            </a:r>
            <a:endParaRPr lang="es-CO" altLang="es-CO" sz="4800" b="1" spc="-50" dirty="0">
              <a:solidFill>
                <a:srgbClr val="3366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824273"/>
              </p:ext>
            </p:extLst>
          </p:nvPr>
        </p:nvGraphicFramePr>
        <p:xfrm>
          <a:off x="3317967" y="1811020"/>
          <a:ext cx="6509228" cy="48552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53237">
                  <a:extLst>
                    <a:ext uri="{9D8B030D-6E8A-4147-A177-3AD203B41FA5}">
                      <a16:colId xmlns:a16="http://schemas.microsoft.com/office/drawing/2014/main" val="3023997355"/>
                    </a:ext>
                  </a:extLst>
                </a:gridCol>
                <a:gridCol w="1051997">
                  <a:extLst>
                    <a:ext uri="{9D8B030D-6E8A-4147-A177-3AD203B41FA5}">
                      <a16:colId xmlns:a16="http://schemas.microsoft.com/office/drawing/2014/main" val="3208344640"/>
                    </a:ext>
                  </a:extLst>
                </a:gridCol>
                <a:gridCol w="1051997">
                  <a:extLst>
                    <a:ext uri="{9D8B030D-6E8A-4147-A177-3AD203B41FA5}">
                      <a16:colId xmlns:a16="http://schemas.microsoft.com/office/drawing/2014/main" val="3952747027"/>
                    </a:ext>
                  </a:extLst>
                </a:gridCol>
                <a:gridCol w="1051997">
                  <a:extLst>
                    <a:ext uri="{9D8B030D-6E8A-4147-A177-3AD203B41FA5}">
                      <a16:colId xmlns:a16="http://schemas.microsoft.com/office/drawing/2014/main" val="781291763"/>
                    </a:ext>
                  </a:extLst>
                </a:gridCol>
              </a:tblGrid>
              <a:tr h="331990">
                <a:tc>
                  <a:txBody>
                    <a:bodyPr/>
                    <a:lstStyle/>
                    <a:p>
                      <a:pPr marL="48260" algn="l">
                        <a:lnSpc>
                          <a:spcPts val="132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PAPELERIA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419" sz="800">
                        <a:effectLst/>
                      </a:endParaRPr>
                    </a:p>
                    <a:p>
                      <a:pPr marL="186055" algn="l">
                        <a:lnSpc>
                          <a:spcPts val="9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CANTIDAD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4795" algn="l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PRECIO</a:t>
                      </a:r>
                      <a:endParaRPr lang="es-419" sz="800">
                        <a:effectLst/>
                      </a:endParaRPr>
                    </a:p>
                    <a:p>
                      <a:pPr marL="208915" algn="l">
                        <a:lnSpc>
                          <a:spcPts val="9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UNITARIO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3370" algn="l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TOTAL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13091520"/>
                  </a:ext>
                </a:extLst>
              </a:tr>
              <a:tr h="188474">
                <a:tc>
                  <a:txBody>
                    <a:bodyPr/>
                    <a:lstStyle/>
                    <a:p>
                      <a:pPr marL="48260" algn="l">
                        <a:lnSpc>
                          <a:spcPts val="13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TINTA</a:t>
                      </a:r>
                      <a:r>
                        <a:rPr lang="es-ES" sz="900" spc="-15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IMPRESORA</a:t>
                      </a:r>
                      <a:r>
                        <a:rPr lang="es-ES" sz="900" spc="-15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Lt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3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8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60.000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480.000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97075535"/>
                  </a:ext>
                </a:extLst>
              </a:tr>
              <a:tr h="188474">
                <a:tc>
                  <a:txBody>
                    <a:bodyPr/>
                    <a:lstStyle/>
                    <a:p>
                      <a:pPr marL="48260" algn="l">
                        <a:lnSpc>
                          <a:spcPts val="13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MARCADOR</a:t>
                      </a:r>
                      <a:r>
                        <a:rPr lang="es-ES" sz="900" spc="-35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RECARGABLE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3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4.500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9.000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12080041"/>
                  </a:ext>
                </a:extLst>
              </a:tr>
              <a:tr h="188474">
                <a:tc>
                  <a:txBody>
                    <a:bodyPr/>
                    <a:lstStyle/>
                    <a:p>
                      <a:pPr marL="48260" algn="l">
                        <a:lnSpc>
                          <a:spcPts val="13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TINTA</a:t>
                      </a:r>
                      <a:r>
                        <a:rPr lang="es-ES" sz="900" spc="-20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MARCADOR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3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12.000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72.000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37659395"/>
                  </a:ext>
                </a:extLst>
              </a:tr>
              <a:tr h="188474">
                <a:tc>
                  <a:txBody>
                    <a:bodyPr/>
                    <a:lstStyle/>
                    <a:p>
                      <a:pPr marL="48260" algn="l">
                        <a:lnSpc>
                          <a:spcPts val="13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MARCADOR</a:t>
                      </a:r>
                      <a:r>
                        <a:rPr lang="es-ES" sz="900" spc="-15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PERMANENTE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ts val="13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2.000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20.000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29853088"/>
                  </a:ext>
                </a:extLst>
              </a:tr>
              <a:tr h="188474">
                <a:tc>
                  <a:txBody>
                    <a:bodyPr/>
                    <a:lstStyle/>
                    <a:p>
                      <a:pPr marL="48260" algn="l">
                        <a:lnSpc>
                          <a:spcPts val="13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PINCELES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ts val="13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24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1.500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36.000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2239153"/>
                  </a:ext>
                </a:extLst>
              </a:tr>
              <a:tr h="188474">
                <a:tc>
                  <a:txBody>
                    <a:bodyPr/>
                    <a:lstStyle/>
                    <a:p>
                      <a:pPr marL="48260" algn="l">
                        <a:lnSpc>
                          <a:spcPts val="13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GANCHOS</a:t>
                      </a:r>
                      <a:r>
                        <a:rPr lang="es-ES" sz="900" spc="-10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PARA</a:t>
                      </a:r>
                      <a:r>
                        <a:rPr lang="es-ES" sz="900" spc="-5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CARPETA.</a:t>
                      </a:r>
                      <a:r>
                        <a:rPr lang="es-ES" sz="900" spc="-5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CAJA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3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4.000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4.000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9691166"/>
                  </a:ext>
                </a:extLst>
              </a:tr>
              <a:tr h="188474">
                <a:tc>
                  <a:txBody>
                    <a:bodyPr/>
                    <a:lstStyle/>
                    <a:p>
                      <a:pPr marL="48260" algn="l">
                        <a:lnSpc>
                          <a:spcPts val="13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COLBON</a:t>
                      </a:r>
                      <a:r>
                        <a:rPr lang="es-ES" sz="900" spc="-30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KILO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3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20.000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40.000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69180160"/>
                  </a:ext>
                </a:extLst>
              </a:tr>
              <a:tr h="188474">
                <a:tc>
                  <a:txBody>
                    <a:bodyPr/>
                    <a:lstStyle/>
                    <a:p>
                      <a:pPr marL="48260" algn="l">
                        <a:lnSpc>
                          <a:spcPts val="13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ATLAS</a:t>
                      </a:r>
                      <a:r>
                        <a:rPr lang="es-ES" sz="900" spc="-15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DE</a:t>
                      </a:r>
                      <a:r>
                        <a:rPr lang="es-ES" sz="900" spc="-10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COLOMBIA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3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6.000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24.000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86290945"/>
                  </a:ext>
                </a:extLst>
              </a:tr>
              <a:tr h="188474">
                <a:tc>
                  <a:txBody>
                    <a:bodyPr/>
                    <a:lstStyle/>
                    <a:p>
                      <a:pPr marL="48260" algn="l">
                        <a:lnSpc>
                          <a:spcPts val="13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CINTA PAPEL</a:t>
                      </a:r>
                      <a:endParaRPr lang="es-419" sz="8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3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4.200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25.200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72158031"/>
                  </a:ext>
                </a:extLst>
              </a:tr>
              <a:tr h="188474">
                <a:tc>
                  <a:txBody>
                    <a:bodyPr/>
                    <a:lstStyle/>
                    <a:p>
                      <a:pPr marL="48260" algn="l">
                        <a:lnSpc>
                          <a:spcPts val="13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PAPEL</a:t>
                      </a:r>
                      <a:r>
                        <a:rPr lang="es-ES" sz="900" spc="-20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SEDA</a:t>
                      </a:r>
                      <a:r>
                        <a:rPr lang="es-ES" sz="900" spc="-5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PLIEGOS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ts val="13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250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5.000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3532194"/>
                  </a:ext>
                </a:extLst>
              </a:tr>
              <a:tr h="188474">
                <a:tc>
                  <a:txBody>
                    <a:bodyPr/>
                    <a:lstStyle/>
                    <a:p>
                      <a:pPr marL="48260" algn="l">
                        <a:lnSpc>
                          <a:spcPts val="13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PAPEL</a:t>
                      </a:r>
                      <a:r>
                        <a:rPr lang="es-ES" sz="900" spc="-5" dirty="0">
                          <a:effectLst/>
                        </a:rPr>
                        <a:t> </a:t>
                      </a:r>
                      <a:r>
                        <a:rPr lang="es-ES" sz="900" dirty="0">
                          <a:effectLst/>
                        </a:rPr>
                        <a:t>SILUETA PAQUETE</a:t>
                      </a:r>
                      <a:endParaRPr lang="es-419" sz="8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3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2.000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4.000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32704217"/>
                  </a:ext>
                </a:extLst>
              </a:tr>
              <a:tr h="188474">
                <a:tc>
                  <a:txBody>
                    <a:bodyPr/>
                    <a:lstStyle/>
                    <a:p>
                      <a:pPr marL="48260" algn="l">
                        <a:lnSpc>
                          <a:spcPts val="13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TABLA</a:t>
                      </a:r>
                      <a:r>
                        <a:rPr lang="es-ES" sz="900" spc="-5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PICADO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3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8.500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25.500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373416"/>
                  </a:ext>
                </a:extLst>
              </a:tr>
              <a:tr h="188474">
                <a:tc>
                  <a:txBody>
                    <a:bodyPr/>
                    <a:lstStyle/>
                    <a:p>
                      <a:pPr marL="48260" algn="l">
                        <a:lnSpc>
                          <a:spcPts val="13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PUNZONES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3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1.500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4.500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33392507"/>
                  </a:ext>
                </a:extLst>
              </a:tr>
              <a:tr h="188474">
                <a:tc>
                  <a:txBody>
                    <a:bodyPr/>
                    <a:lstStyle/>
                    <a:p>
                      <a:pPr marL="48260" algn="l">
                        <a:lnSpc>
                          <a:spcPts val="13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BORRADOR</a:t>
                      </a:r>
                      <a:r>
                        <a:rPr lang="es-ES" sz="900" spc="-20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TABLERO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13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2.500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32.500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0367275"/>
                  </a:ext>
                </a:extLst>
              </a:tr>
              <a:tr h="188474">
                <a:tc>
                  <a:txBody>
                    <a:bodyPr/>
                    <a:lstStyle/>
                    <a:p>
                      <a:pPr marL="48260" algn="l">
                        <a:lnSpc>
                          <a:spcPts val="13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ESTABILIZADOR</a:t>
                      </a:r>
                      <a:r>
                        <a:rPr lang="es-ES" sz="900" spc="10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X</a:t>
                      </a:r>
                      <a:r>
                        <a:rPr lang="es-ES" sz="900" spc="-20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1000</a:t>
                      </a:r>
                      <a:r>
                        <a:rPr lang="es-ES" sz="900" spc="-20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WATTS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3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65.000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455.000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52209404"/>
                  </a:ext>
                </a:extLst>
              </a:tr>
              <a:tr h="188474">
                <a:tc>
                  <a:txBody>
                    <a:bodyPr/>
                    <a:lstStyle/>
                    <a:p>
                      <a:pPr marL="48260" algn="l">
                        <a:lnSpc>
                          <a:spcPts val="13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VENTILADOR</a:t>
                      </a:r>
                      <a:r>
                        <a:rPr lang="es-ES" sz="900" spc="-20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PARED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3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185.000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185.000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70864802"/>
                  </a:ext>
                </a:extLst>
              </a:tr>
              <a:tr h="188474">
                <a:tc>
                  <a:txBody>
                    <a:bodyPr/>
                    <a:lstStyle/>
                    <a:p>
                      <a:pPr marL="48260" algn="l">
                        <a:lnSpc>
                          <a:spcPts val="13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CANDADOS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13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30.000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300.000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32186585"/>
                  </a:ext>
                </a:extLst>
              </a:tr>
              <a:tr h="188474">
                <a:tc>
                  <a:txBody>
                    <a:bodyPr/>
                    <a:lstStyle/>
                    <a:p>
                      <a:pPr marL="48260" algn="l">
                        <a:lnSpc>
                          <a:spcPts val="1305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RESMA DE PAPEL</a:t>
                      </a:r>
                      <a:r>
                        <a:rPr lang="es-ES" sz="900" spc="-10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TAMAÑO CARTA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1305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110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22.000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2.420.000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3325529"/>
                  </a:ext>
                </a:extLst>
              </a:tr>
              <a:tr h="188398">
                <a:tc>
                  <a:txBody>
                    <a:bodyPr/>
                    <a:lstStyle/>
                    <a:p>
                      <a:pPr marL="45085" algn="l">
                        <a:lnSpc>
                          <a:spcPts val="1325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ASEO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97590133"/>
                  </a:ext>
                </a:extLst>
              </a:tr>
              <a:tr h="188474">
                <a:tc>
                  <a:txBody>
                    <a:bodyPr/>
                    <a:lstStyle/>
                    <a:p>
                      <a:pPr marL="48260" algn="l">
                        <a:lnSpc>
                          <a:spcPts val="13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ESCOBAS</a:t>
                      </a:r>
                      <a:r>
                        <a:rPr lang="es-ES" sz="900" spc="-10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CON</a:t>
                      </a:r>
                      <a:r>
                        <a:rPr lang="es-ES" sz="900" spc="-15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PALO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3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12.000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72.000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99738818"/>
                  </a:ext>
                </a:extLst>
              </a:tr>
              <a:tr h="188474">
                <a:tc>
                  <a:txBody>
                    <a:bodyPr/>
                    <a:lstStyle/>
                    <a:p>
                      <a:pPr marL="48260" algn="l">
                        <a:lnSpc>
                          <a:spcPts val="13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TRAPERO CON</a:t>
                      </a:r>
                      <a:r>
                        <a:rPr lang="es-ES" sz="900" spc="-10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PALO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3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15.000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90.000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61297363"/>
                  </a:ext>
                </a:extLst>
              </a:tr>
              <a:tr h="188474">
                <a:tc>
                  <a:txBody>
                    <a:bodyPr/>
                    <a:lstStyle/>
                    <a:p>
                      <a:pPr marL="48260" algn="l">
                        <a:lnSpc>
                          <a:spcPts val="13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JABÓN</a:t>
                      </a:r>
                      <a:r>
                        <a:rPr lang="es-ES" sz="900" spc="-10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POLVO</a:t>
                      </a:r>
                      <a:r>
                        <a:rPr lang="es-ES" sz="900" spc="325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KILOS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13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22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10.000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220.000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08256057"/>
                  </a:ext>
                </a:extLst>
              </a:tr>
              <a:tr h="188474">
                <a:tc>
                  <a:txBody>
                    <a:bodyPr/>
                    <a:lstStyle/>
                    <a:p>
                      <a:pPr marL="45085" algn="l">
                        <a:lnSpc>
                          <a:spcPts val="13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ALCOHOL.</a:t>
                      </a:r>
                      <a:r>
                        <a:rPr lang="es-ES" sz="900" spc="-15">
                          <a:effectLst/>
                        </a:rPr>
                        <a:t> </a:t>
                      </a:r>
                      <a:r>
                        <a:rPr lang="es-ES" sz="900">
                          <a:effectLst/>
                        </a:rPr>
                        <a:t>Gl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ts val="13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40.000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40.000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31028551"/>
                  </a:ext>
                </a:extLst>
              </a:tr>
              <a:tr h="188398">
                <a:tc>
                  <a:txBody>
                    <a:bodyPr/>
                    <a:lstStyle/>
                    <a:p>
                      <a:pPr marL="48260" algn="l">
                        <a:lnSpc>
                          <a:spcPts val="13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13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SUBTOTAL</a:t>
                      </a:r>
                      <a:endParaRPr lang="es-419" sz="8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4.563.700</a:t>
                      </a:r>
                      <a:endParaRPr lang="es-419" sz="8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98119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23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508246" y="57598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altLang="es-CO" sz="4800" b="1" spc="-50" dirty="0">
                <a:solidFill>
                  <a:srgbClr val="3366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MODELO DE GESTIÓN</a:t>
            </a:r>
            <a:br>
              <a:rPr lang="es-ES" altLang="es-CO" sz="4800" b="1" spc="-50" dirty="0">
                <a:solidFill>
                  <a:srgbClr val="3366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</a:br>
            <a:r>
              <a:rPr lang="es-ES" altLang="es-CO" sz="4800" b="1" spc="-50" dirty="0">
                <a:solidFill>
                  <a:srgbClr val="3366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TOTAL INGRESOS</a:t>
            </a:r>
            <a:endParaRPr lang="es-CO" altLang="es-CO" sz="4800" b="1" spc="-50" dirty="0">
              <a:solidFill>
                <a:srgbClr val="3366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04562"/>
              </p:ext>
            </p:extLst>
          </p:nvPr>
        </p:nvGraphicFramePr>
        <p:xfrm>
          <a:off x="2076994" y="2145643"/>
          <a:ext cx="8229600" cy="36669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6945">
                  <a:extLst>
                    <a:ext uri="{9D8B030D-6E8A-4147-A177-3AD203B41FA5}">
                      <a16:colId xmlns:a16="http://schemas.microsoft.com/office/drawing/2014/main" val="1288807133"/>
                    </a:ext>
                  </a:extLst>
                </a:gridCol>
                <a:gridCol w="2056945">
                  <a:extLst>
                    <a:ext uri="{9D8B030D-6E8A-4147-A177-3AD203B41FA5}">
                      <a16:colId xmlns:a16="http://schemas.microsoft.com/office/drawing/2014/main" val="93805672"/>
                    </a:ext>
                  </a:extLst>
                </a:gridCol>
                <a:gridCol w="2057855">
                  <a:extLst>
                    <a:ext uri="{9D8B030D-6E8A-4147-A177-3AD203B41FA5}">
                      <a16:colId xmlns:a16="http://schemas.microsoft.com/office/drawing/2014/main" val="182675085"/>
                    </a:ext>
                  </a:extLst>
                </a:gridCol>
                <a:gridCol w="2057855">
                  <a:extLst>
                    <a:ext uri="{9D8B030D-6E8A-4147-A177-3AD203B41FA5}">
                      <a16:colId xmlns:a16="http://schemas.microsoft.com/office/drawing/2014/main" val="1104366137"/>
                    </a:ext>
                  </a:extLst>
                </a:gridCol>
              </a:tblGrid>
              <a:tr h="715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DESCRIPCION</a:t>
                      </a:r>
                      <a:endParaRPr lang="es-419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CANTIDAD</a:t>
                      </a:r>
                      <a:endParaRPr lang="es-419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VALOR </a:t>
                      </a:r>
                      <a:r>
                        <a:rPr lang="es-ES" sz="1200" dirty="0">
                          <a:effectLst/>
                        </a:rPr>
                        <a:t>UNITARIO</a:t>
                      </a:r>
                      <a:endParaRPr lang="es-419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VALOR </a:t>
                      </a:r>
                      <a:r>
                        <a:rPr lang="es-ES" sz="1200" dirty="0">
                          <a:effectLst/>
                        </a:rPr>
                        <a:t>TOTAL</a:t>
                      </a:r>
                      <a:endParaRPr lang="es-419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4080757"/>
                  </a:ext>
                </a:extLst>
              </a:tr>
              <a:tr h="6922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200" spc="-5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spc="-5" dirty="0" smtClean="0">
                          <a:effectLst/>
                        </a:rPr>
                        <a:t>Resmas de papel tamaño carta</a:t>
                      </a:r>
                      <a:endParaRPr lang="es-419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419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419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30</a:t>
                      </a:r>
                      <a:endParaRPr lang="es-419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419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419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$ </a:t>
                      </a:r>
                      <a:r>
                        <a:rPr lang="es-ES" sz="1200" dirty="0" smtClean="0">
                          <a:effectLst/>
                        </a:rPr>
                        <a:t>24.000</a:t>
                      </a:r>
                      <a:endParaRPr lang="es-419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419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419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$ </a:t>
                      </a:r>
                      <a:r>
                        <a:rPr lang="es-ES" sz="1200" dirty="0" smtClean="0">
                          <a:effectLst/>
                        </a:rPr>
                        <a:t>720..000</a:t>
                      </a:r>
                      <a:endParaRPr lang="es-419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0798186"/>
                  </a:ext>
                </a:extLst>
              </a:tr>
              <a:tr h="753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spc="-5" dirty="0" smtClean="0">
                          <a:effectLst/>
                        </a:rPr>
                        <a:t>Resmas de papel tamaño oficio</a:t>
                      </a:r>
                      <a:endParaRPr lang="es-419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419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44</a:t>
                      </a:r>
                      <a:endParaRPr lang="es-419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419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$ </a:t>
                      </a:r>
                      <a:r>
                        <a:rPr lang="es-ES" sz="1200" dirty="0" smtClean="0">
                          <a:effectLst/>
                        </a:rPr>
                        <a:t>26.500</a:t>
                      </a:r>
                      <a:endParaRPr lang="es-419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419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$ </a:t>
                      </a:r>
                      <a:r>
                        <a:rPr lang="es-ES" sz="1200" dirty="0" smtClean="0">
                          <a:effectLst/>
                        </a:rPr>
                        <a:t>1.166.000</a:t>
                      </a:r>
                      <a:endParaRPr lang="es-419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676292"/>
                  </a:ext>
                </a:extLst>
              </a:tr>
              <a:tr h="753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419" sz="1100" dirty="0" smtClean="0"/>
                        <a:t>PILA 9 VOLTIOS RECARGABLE CON CARGADOR</a:t>
                      </a:r>
                      <a:endParaRPr lang="es-419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419" sz="1100" dirty="0" smtClean="0"/>
                        <a:t>1</a:t>
                      </a:r>
                      <a:endParaRPr lang="es-419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effectLst/>
                        </a:rPr>
                        <a:t>$ 90.000</a:t>
                      </a:r>
                      <a:endParaRPr lang="es-419" sz="1050" dirty="0" smtClean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419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effectLst/>
                        </a:rPr>
                        <a:t>$ 90.000</a:t>
                      </a:r>
                      <a:endParaRPr lang="es-419" sz="1050" dirty="0" smtClean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419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2672795"/>
                  </a:ext>
                </a:extLst>
              </a:tr>
              <a:tr h="753159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419" sz="1100" dirty="0" smtClean="0"/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100" dirty="0" smtClean="0"/>
                        <a:t>LÁMPARA PANEL LED DE SOBREPONER 18 W</a:t>
                      </a:r>
                      <a:endParaRPr lang="es-419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419" sz="1100" dirty="0" smtClean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419" sz="1100" dirty="0" smtClean="0">
                          <a:effectLst/>
                          <a:latin typeface="Arial MT"/>
                          <a:ea typeface="Arial MT"/>
                          <a:cs typeface="Arial MT"/>
                        </a:rPr>
                        <a:t>1</a:t>
                      </a:r>
                      <a:endParaRPr lang="es-419" sz="1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dirty="0" smtClean="0">
                        <a:effectLst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effectLst/>
                        </a:rPr>
                        <a:t>$ 24.000</a:t>
                      </a:r>
                      <a:endParaRPr lang="es-419" sz="1050" dirty="0" smtClean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dirty="0" smtClean="0">
                        <a:effectLst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effectLst/>
                        </a:rPr>
                        <a:t>$ 24.000</a:t>
                      </a:r>
                      <a:endParaRPr lang="es-419" sz="1050" dirty="0" smtClean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481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45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044" y="1002163"/>
            <a:ext cx="11029616" cy="1013800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 smtClean="0">
                <a:solidFill>
                  <a:srgbClr val="55250B"/>
                </a:solidFill>
              </a:rPr>
              <a:t>INSTITUCIONALMENTE</a:t>
            </a:r>
            <a:endParaRPr lang="es-CO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000829" y="2015963"/>
            <a:ext cx="8388046" cy="42369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bIns="0" anchor="b">
            <a:normAutofit fontScale="25000" lnSpcReduction="20000"/>
          </a:bodyPr>
          <a:lstStyle/>
          <a:p>
            <a:pPr algn="ctr">
              <a:defRPr/>
            </a:pPr>
            <a:endParaRPr lang="es-ES" sz="5000" b="1" dirty="0" smtClean="0">
              <a:ln w="1905"/>
              <a:gradFill>
                <a:gsLst>
                  <a:gs pos="0">
                    <a:srgbClr val="6AAC91">
                      <a:shade val="20000"/>
                      <a:satMod val="200000"/>
                    </a:srgbClr>
                  </a:gs>
                  <a:gs pos="78000">
                    <a:srgbClr val="6AAC91">
                      <a:tint val="90000"/>
                      <a:shade val="89000"/>
                      <a:satMod val="220000"/>
                    </a:srgbClr>
                  </a:gs>
                  <a:gs pos="100000">
                    <a:srgbClr val="6AAC91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es-ES" sz="5000" b="1" dirty="0">
              <a:ln w="1905"/>
              <a:solidFill>
                <a:srgbClr val="6AAC91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>
              <a:defRPr/>
            </a:pPr>
            <a:r>
              <a:rPr lang="es-ES" sz="12800" b="1" dirty="0" smtClean="0">
                <a:ln w="1905"/>
                <a:solidFill>
                  <a:srgbClr val="6AAC91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1. QUÉ SE LOGRÓ?</a:t>
            </a:r>
          </a:p>
          <a:p>
            <a:pPr lvl="1">
              <a:defRPr/>
            </a:pPr>
            <a:endParaRPr lang="es-ES" sz="12800" b="1" dirty="0" smtClean="0">
              <a:ln w="1905"/>
              <a:solidFill>
                <a:srgbClr val="6AAC91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s-ES" sz="12800" b="1" dirty="0" smtClean="0">
                <a:ln w="1905"/>
                <a:solidFill>
                  <a:srgbClr val="6AAC91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2. CÓMO SE LOGRÓ</a:t>
            </a:r>
          </a:p>
          <a:p>
            <a:pPr lvl="1">
              <a:defRPr/>
            </a:pPr>
            <a:endParaRPr lang="es-ES" sz="12800" b="1" dirty="0">
              <a:ln w="1905"/>
              <a:solidFill>
                <a:srgbClr val="6AAC91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s-ES" sz="12800" b="1" dirty="0" smtClean="0">
                <a:ln w="1905"/>
                <a:solidFill>
                  <a:srgbClr val="6AAC91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3. QUÉ SE GASTÓ?</a:t>
            </a:r>
          </a:p>
          <a:p>
            <a:pPr lvl="1">
              <a:defRPr/>
            </a:pPr>
            <a:endParaRPr lang="es-ES" sz="12800" b="1" dirty="0" smtClean="0">
              <a:ln w="1905"/>
              <a:solidFill>
                <a:srgbClr val="6AAC91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s-ES" sz="12800" b="1" dirty="0" smtClean="0">
                <a:ln w="1905"/>
                <a:solidFill>
                  <a:srgbClr val="6AAC91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4. CÓMO SE GASTÓ?</a:t>
            </a:r>
          </a:p>
          <a:p>
            <a:pPr lvl="1">
              <a:defRPr/>
            </a:pPr>
            <a:endParaRPr lang="es-ES" sz="12800" b="1" dirty="0" smtClean="0">
              <a:ln w="1905"/>
              <a:solidFill>
                <a:srgbClr val="6AAC91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s-ES" sz="12800" b="1" dirty="0" smtClean="0">
                <a:ln w="1905"/>
                <a:solidFill>
                  <a:srgbClr val="6AAC91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5. QUÉ SE PROYECTA A FUTURO?</a:t>
            </a:r>
          </a:p>
          <a:p>
            <a:pPr marL="1371600" lvl="1" indent="-914400">
              <a:buFont typeface="+mj-lt"/>
              <a:buAutoNum type="arabicPeriod"/>
              <a:defRPr/>
            </a:pPr>
            <a:endParaRPr lang="es-ES" sz="5000" b="1" dirty="0">
              <a:ln>
                <a:solidFill>
                  <a:srgbClr val="DE7E18">
                    <a:lumMod val="50000"/>
                  </a:srgbClr>
                </a:solidFill>
              </a:ln>
              <a:solidFill>
                <a:prstClr val="white">
                  <a:lumMod val="95000"/>
                </a:prstClr>
              </a:solidFill>
            </a:endParaRPr>
          </a:p>
          <a:p>
            <a:pPr>
              <a:defRPr/>
            </a:pPr>
            <a:endParaRPr lang="es-ES" sz="5000" b="1" dirty="0">
              <a:ln>
                <a:solidFill>
                  <a:srgbClr val="DE7E18">
                    <a:lumMod val="50000"/>
                  </a:srgbClr>
                </a:solidFill>
              </a:ln>
              <a:solidFill>
                <a:prstClr val="white">
                  <a:lumMod val="95000"/>
                </a:prstClr>
              </a:solidFill>
            </a:endParaRPr>
          </a:p>
          <a:p>
            <a:pPr>
              <a:defRPr/>
            </a:pPr>
            <a:r>
              <a:rPr lang="es-ES" sz="5000" b="1" dirty="0">
                <a:solidFill>
                  <a:prstClr val="white">
                    <a:lumMod val="95000"/>
                  </a:prstClr>
                </a:solidFill>
              </a:rPr>
              <a:t/>
            </a:r>
            <a:br>
              <a:rPr lang="es-ES" sz="5000" b="1" dirty="0">
                <a:solidFill>
                  <a:prstClr val="white">
                    <a:lumMod val="95000"/>
                  </a:prstClr>
                </a:solidFill>
              </a:rPr>
            </a:br>
            <a:endParaRPr lang="es-CO" b="1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127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reacionesamanda.com/gracias2%5b1%5d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23" y="1078984"/>
            <a:ext cx="8377422" cy="48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7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805" y="605066"/>
            <a:ext cx="12060195" cy="1013800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dern No. 20" pitchFamily="18" charset="0"/>
              </a:rPr>
              <a:t>RENDICIÓN DE CUENTAS</a:t>
            </a:r>
            <a:r>
              <a:rPr lang="es-E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dern No. 20" pitchFamily="18" charset="0"/>
              </a:rPr>
              <a:t/>
            </a:r>
            <a:br>
              <a:rPr lang="es-E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dern No. 20" pitchFamily="18" charset="0"/>
              </a:rPr>
            </a:br>
            <a:endParaRPr lang="es-CO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dern No. 20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31805" y="2045353"/>
            <a:ext cx="12060195" cy="1013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CO" sz="4000" b="1" dirty="0">
              <a:ln w="1905"/>
              <a:gradFill>
                <a:gsLst>
                  <a:gs pos="0">
                    <a:srgbClr val="6AAC91">
                      <a:shade val="20000"/>
                      <a:satMod val="200000"/>
                    </a:srgbClr>
                  </a:gs>
                  <a:gs pos="78000">
                    <a:srgbClr val="6AAC91">
                      <a:tint val="90000"/>
                      <a:shade val="89000"/>
                      <a:satMod val="220000"/>
                    </a:srgbClr>
                  </a:gs>
                  <a:gs pos="100000">
                    <a:srgbClr val="6AAC91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dern No. 20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95334" y="1704790"/>
            <a:ext cx="104265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La rendición de cuentas es el proceso en el cual las administraciones públicas del orden Nacional y Territorial y los servidores públicos comunican, explican y argumentan sus acciones a la sociedad” (MEN, 2007</a:t>
            </a:r>
            <a:r>
              <a:rPr lang="es-ES" sz="2800" dirty="0" smtClean="0"/>
              <a:t>).</a:t>
            </a:r>
          </a:p>
          <a:p>
            <a:pPr algn="just"/>
            <a:endParaRPr lang="es-419" sz="2800" dirty="0"/>
          </a:p>
          <a:p>
            <a:pPr algn="just"/>
            <a:r>
              <a:rPr lang="es-ES" sz="2800" dirty="0"/>
              <a:t>La rendición de cuentas está enmarcada para el sector educación el 1075  de 2015 que compila lo relacionado a la administración de la cuenta denominada Fondo de Servicios Educativos de los establecimientos educativos </a:t>
            </a:r>
            <a:r>
              <a:rPr lang="es-ES" sz="2800" dirty="0" smtClean="0"/>
              <a:t>estatales</a:t>
            </a:r>
            <a:r>
              <a:rPr lang="es-ES" sz="2800" dirty="0"/>
              <a:t>.</a:t>
            </a:r>
            <a:endParaRPr lang="es-419" sz="2800" dirty="0"/>
          </a:p>
        </p:txBody>
      </p:sp>
    </p:spTree>
    <p:extLst>
      <p:ext uri="{BB962C8B-B14F-4D97-AF65-F5344CB8AC3E}">
        <p14:creationId xmlns:p14="http://schemas.microsoft.com/office/powerpoint/2010/main" val="12883911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805" y="605066"/>
            <a:ext cx="12060195" cy="1013800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dern No. 20" pitchFamily="18" charset="0"/>
              </a:rPr>
              <a:t>INFORME </a:t>
            </a:r>
            <a:r>
              <a:rPr lang="es-E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dern No. 20" pitchFamily="18" charset="0"/>
              </a:rPr>
              <a:t>DE GESTIÓN</a:t>
            </a:r>
            <a:r>
              <a:rPr lang="es-E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dern No. 20" pitchFamily="18" charset="0"/>
              </a:rPr>
              <a:t/>
            </a:r>
            <a:br>
              <a:rPr lang="es-E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dern No. 20" pitchFamily="18" charset="0"/>
              </a:rPr>
            </a:br>
            <a:endParaRPr lang="es-CO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dern No. 20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31805" y="2045353"/>
            <a:ext cx="12060195" cy="1013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CO" sz="4000" b="1" dirty="0">
              <a:ln w="1905"/>
              <a:gradFill>
                <a:gsLst>
                  <a:gs pos="0">
                    <a:srgbClr val="6AAC91">
                      <a:shade val="20000"/>
                      <a:satMod val="200000"/>
                    </a:srgbClr>
                  </a:gs>
                  <a:gs pos="78000">
                    <a:srgbClr val="6AAC91">
                      <a:tint val="90000"/>
                      <a:shade val="89000"/>
                      <a:satMod val="220000"/>
                    </a:srgbClr>
                  </a:gs>
                  <a:gs pos="100000">
                    <a:srgbClr val="6AAC91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dern No. 20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81825" y="1803043"/>
            <a:ext cx="806217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ES" sz="3200" b="1" dirty="0" smtClean="0">
                <a:ln w="1905"/>
                <a:gradFill>
                  <a:gsLst>
                    <a:gs pos="0">
                      <a:srgbClr val="6AAC91">
                        <a:shade val="20000"/>
                        <a:satMod val="200000"/>
                      </a:srgbClr>
                    </a:gs>
                    <a:gs pos="78000">
                      <a:srgbClr val="6AAC91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AAC91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dern No. 20" pitchFamily="18" charset="0"/>
              </a:rPr>
              <a:t>ARCHIVO</a:t>
            </a:r>
          </a:p>
          <a:p>
            <a:endParaRPr lang="es-ES" sz="1200" b="1" dirty="0" smtClean="0">
              <a:ln w="1905"/>
              <a:gradFill>
                <a:gsLst>
                  <a:gs pos="0">
                    <a:srgbClr val="6AAC91">
                      <a:shade val="20000"/>
                      <a:satMod val="200000"/>
                    </a:srgbClr>
                  </a:gs>
                  <a:gs pos="78000">
                    <a:srgbClr val="6AAC91">
                      <a:tint val="90000"/>
                      <a:shade val="89000"/>
                      <a:satMod val="220000"/>
                    </a:srgbClr>
                  </a:gs>
                  <a:gs pos="100000">
                    <a:srgbClr val="6AAC91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dern No. 20" pitchFamily="18" charset="0"/>
            </a:endParaRPr>
          </a:p>
          <a:p>
            <a:r>
              <a:rPr lang="es-ES" sz="3200" b="1" dirty="0" smtClean="0">
                <a:ln w="1905"/>
                <a:gradFill>
                  <a:gsLst>
                    <a:gs pos="0">
                      <a:srgbClr val="6AAC91">
                        <a:shade val="20000"/>
                        <a:satMod val="200000"/>
                      </a:srgbClr>
                    </a:gs>
                    <a:gs pos="78000">
                      <a:srgbClr val="6AAC91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AAC91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dern No. 20" pitchFamily="18" charset="0"/>
              </a:rPr>
              <a:t>2. RESIGNIFICACION DEL PEI</a:t>
            </a:r>
          </a:p>
          <a:p>
            <a:endParaRPr lang="es-ES" sz="1200" b="1" dirty="0" smtClean="0">
              <a:ln w="1905"/>
              <a:gradFill>
                <a:gsLst>
                  <a:gs pos="0">
                    <a:srgbClr val="6AAC91">
                      <a:shade val="20000"/>
                      <a:satMod val="200000"/>
                    </a:srgbClr>
                  </a:gs>
                  <a:gs pos="78000">
                    <a:srgbClr val="6AAC91">
                      <a:tint val="90000"/>
                      <a:shade val="89000"/>
                      <a:satMod val="220000"/>
                    </a:srgbClr>
                  </a:gs>
                  <a:gs pos="100000">
                    <a:srgbClr val="6AAC91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dern No. 20" pitchFamily="18" charset="0"/>
            </a:endParaRPr>
          </a:p>
          <a:p>
            <a:r>
              <a:rPr lang="es-ES" sz="3200" b="1" dirty="0" smtClean="0">
                <a:ln w="1905"/>
                <a:gradFill>
                  <a:gsLst>
                    <a:gs pos="0">
                      <a:srgbClr val="6AAC91">
                        <a:shade val="20000"/>
                        <a:satMod val="200000"/>
                      </a:srgbClr>
                    </a:gs>
                    <a:gs pos="78000">
                      <a:srgbClr val="6AAC91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AAC91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dern No. 20" pitchFamily="18" charset="0"/>
              </a:rPr>
              <a:t>3.PLAN ESTUDIOS</a:t>
            </a:r>
          </a:p>
          <a:p>
            <a:endParaRPr lang="es-ES" sz="1200" b="1" dirty="0" smtClean="0">
              <a:ln w="1905"/>
              <a:gradFill>
                <a:gsLst>
                  <a:gs pos="0">
                    <a:srgbClr val="6AAC91">
                      <a:shade val="20000"/>
                      <a:satMod val="200000"/>
                    </a:srgbClr>
                  </a:gs>
                  <a:gs pos="78000">
                    <a:srgbClr val="6AAC91">
                      <a:tint val="90000"/>
                      <a:shade val="89000"/>
                      <a:satMod val="220000"/>
                    </a:srgbClr>
                  </a:gs>
                  <a:gs pos="100000">
                    <a:srgbClr val="6AAC91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dern No. 20" pitchFamily="18" charset="0"/>
            </a:endParaRPr>
          </a:p>
          <a:p>
            <a:r>
              <a:rPr lang="es-ES" sz="3200" b="1" dirty="0" smtClean="0">
                <a:ln w="1905"/>
                <a:gradFill>
                  <a:gsLst>
                    <a:gs pos="0">
                      <a:srgbClr val="6AAC91">
                        <a:shade val="20000"/>
                        <a:satMod val="200000"/>
                      </a:srgbClr>
                    </a:gs>
                    <a:gs pos="78000">
                      <a:srgbClr val="6AAC91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AAC91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dern No. 20" pitchFamily="18" charset="0"/>
              </a:rPr>
              <a:t>4.PLATAFORMA ENJAMBRE</a:t>
            </a:r>
          </a:p>
          <a:p>
            <a:endParaRPr lang="es-ES" sz="1200" b="1" dirty="0" smtClean="0">
              <a:ln w="1905"/>
              <a:gradFill>
                <a:gsLst>
                  <a:gs pos="0">
                    <a:srgbClr val="6AAC91">
                      <a:shade val="20000"/>
                      <a:satMod val="200000"/>
                    </a:srgbClr>
                  </a:gs>
                  <a:gs pos="78000">
                    <a:srgbClr val="6AAC91">
                      <a:tint val="90000"/>
                      <a:shade val="89000"/>
                      <a:satMod val="220000"/>
                    </a:srgbClr>
                  </a:gs>
                  <a:gs pos="100000">
                    <a:srgbClr val="6AAC91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dern No. 20" pitchFamily="18" charset="0"/>
            </a:endParaRPr>
          </a:p>
          <a:p>
            <a:r>
              <a:rPr lang="es-ES" sz="3200" b="1" dirty="0" smtClean="0">
                <a:ln w="1905"/>
                <a:gradFill>
                  <a:gsLst>
                    <a:gs pos="0">
                      <a:srgbClr val="6AAC91">
                        <a:shade val="20000"/>
                        <a:satMod val="200000"/>
                      </a:srgbClr>
                    </a:gs>
                    <a:gs pos="78000">
                      <a:srgbClr val="6AAC91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AAC91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dern No. 20" pitchFamily="18" charset="0"/>
              </a:rPr>
              <a:t>5. MANTENIMIENTO PLANTA FÍSICA</a:t>
            </a:r>
            <a:endParaRPr lang="es-CO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674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2083676" y="324475"/>
            <a:ext cx="8024647" cy="5145435"/>
          </a:xfrm>
        </p:spPr>
        <p:txBody>
          <a:bodyPr/>
          <a:lstStyle/>
          <a:p>
            <a:pPr marL="0" indent="0">
              <a:buNone/>
            </a:pPr>
            <a:r>
              <a:rPr lang="es-CO" sz="2000" dirty="0">
                <a:solidFill>
                  <a:schemeClr val="tx1"/>
                </a:solidFill>
                <a:latin typeface="Aharoni" panose="02010803020104030203" pitchFamily="2" charset="-79"/>
                <a:ea typeface="SimSun-ExtB" panose="02010609060101010101" pitchFamily="49" charset="-122"/>
                <a:cs typeface="Aharoni" panose="02010803020104030203" pitchFamily="2" charset="-79"/>
              </a:rPr>
              <a:t>Se cumplió con los  requerimientos exigidos por la secretaria de Educación y se actualizo la plataforma </a:t>
            </a:r>
            <a:r>
              <a:rPr lang="es-CO" sz="2000" dirty="0" smtClean="0">
                <a:solidFill>
                  <a:schemeClr val="tx1"/>
                </a:solidFill>
                <a:latin typeface="Aharoni" panose="02010803020104030203" pitchFamily="2" charset="-79"/>
                <a:ea typeface="SimSun-ExtB" panose="02010609060101010101" pitchFamily="49" charset="-122"/>
                <a:cs typeface="Aharoni" panose="02010803020104030203" pitchFamily="2" charset="-79"/>
              </a:rPr>
              <a:t>Enjambre</a:t>
            </a:r>
            <a:r>
              <a:rPr lang="es-CO" sz="2000" dirty="0">
                <a:solidFill>
                  <a:schemeClr val="tx1"/>
                </a:solidFill>
                <a:latin typeface="Aharoni" panose="02010803020104030203" pitchFamily="2" charset="-79"/>
                <a:ea typeface="SimSun-ExtB" panose="02010609060101010101" pitchFamily="49" charset="-122"/>
                <a:cs typeface="Aharoni" panose="02010803020104030203" pitchFamily="2" charset="-79"/>
              </a:rPr>
              <a:t>. </a:t>
            </a:r>
            <a:endParaRPr lang="es-CO" dirty="0">
              <a:solidFill>
                <a:srgbClr val="FF0000"/>
              </a:solidFill>
              <a:latin typeface="Aharoni" panose="02010803020104030203" pitchFamily="2" charset="-79"/>
              <a:ea typeface="SimSun-ExtB" panose="02010609060101010101" pitchFamily="49" charset="-122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s-CO" dirty="0">
              <a:solidFill>
                <a:srgbClr val="FF0000"/>
              </a:solidFill>
              <a:latin typeface="Aharoni" panose="02010803020104030203" pitchFamily="2" charset="-79"/>
              <a:ea typeface="SimSun-ExtB" panose="02010609060101010101" pitchFamily="49" charset="-122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s-CO" dirty="0">
              <a:solidFill>
                <a:schemeClr val="tx1"/>
              </a:solidFill>
              <a:latin typeface="Aharoni" panose="02010803020104030203" pitchFamily="2" charset="-79"/>
              <a:ea typeface="SimSun-ExtB" panose="02010609060101010101" pitchFamily="49" charset="-122"/>
              <a:cs typeface="Aharoni" panose="02010803020104030203" pitchFamily="2" charset="-79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201" y="1301103"/>
            <a:ext cx="9398259" cy="528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6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599" y="304577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ES" altLang="es-CO" b="1" dirty="0">
                <a:solidFill>
                  <a:srgbClr val="3366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MODELO DE GESTIÓN</a:t>
            </a:r>
            <a:br>
              <a:rPr lang="es-ES" altLang="es-CO" b="1" dirty="0">
                <a:solidFill>
                  <a:srgbClr val="3366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s-ES" altLang="es-CO" b="1" dirty="0">
                <a:solidFill>
                  <a:srgbClr val="3366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FONDO SERVICIOS EDUCATIVOS</a:t>
            </a:r>
            <a:endParaRPr lang="es-CO" dirty="0">
              <a:solidFill>
                <a:srgbClr val="3366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907535"/>
              </p:ext>
            </p:extLst>
          </p:nvPr>
        </p:nvGraphicFramePr>
        <p:xfrm>
          <a:off x="2158727" y="2386286"/>
          <a:ext cx="7928248" cy="237648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455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2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122">
                <a:tc gridSpan="2">
                  <a:txBody>
                    <a:bodyPr/>
                    <a:lstStyle/>
                    <a:p>
                      <a:pPr algn="ctr"/>
                      <a:r>
                        <a:rPr lang="es-E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PRESUPUESTO </a:t>
                      </a:r>
                      <a:r>
                        <a:rPr lang="es-E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2023</a:t>
                      </a:r>
                      <a:endParaRPr lang="es-CO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1416" marR="91416" marT="45764" marB="45764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122">
                <a:tc>
                  <a:txBody>
                    <a:bodyPr/>
                    <a:lstStyle/>
                    <a:p>
                      <a:pPr algn="l"/>
                      <a:r>
                        <a:rPr lang="es-ES" sz="3200" dirty="0"/>
                        <a:t>Proyectado</a:t>
                      </a:r>
                      <a:endParaRPr lang="es-CO" sz="3200" dirty="0">
                        <a:latin typeface="Arial Narrow" pitchFamily="34" charset="0"/>
                      </a:endParaRPr>
                    </a:p>
                  </a:txBody>
                  <a:tcPr marL="91416" marR="91416" marT="45764" marB="45764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dirty="0"/>
                        <a:t>$22,000,000.00</a:t>
                      </a:r>
                      <a:endParaRPr lang="es-CO" sz="3200" b="1" dirty="0">
                        <a:latin typeface="Arial Narrow" pitchFamily="34" charset="0"/>
                      </a:endParaRPr>
                    </a:p>
                  </a:txBody>
                  <a:tcPr marL="91416" marR="91416" marT="45764" marB="4576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122">
                <a:tc>
                  <a:txBody>
                    <a:bodyPr/>
                    <a:lstStyle/>
                    <a:p>
                      <a:pPr algn="l"/>
                      <a:r>
                        <a:rPr lang="es-CO" sz="3200" dirty="0"/>
                        <a:t>Recibido</a:t>
                      </a:r>
                      <a:endParaRPr lang="es-CO" sz="3200" dirty="0">
                        <a:latin typeface="Arial Narrow" pitchFamily="34" charset="0"/>
                      </a:endParaRPr>
                    </a:p>
                  </a:txBody>
                  <a:tcPr marL="91416" marR="91416" marT="45764" marB="45764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dirty="0" smtClean="0"/>
                        <a:t>$</a:t>
                      </a:r>
                      <a:r>
                        <a:rPr kumimoji="0" lang="es-E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18.511.071,55</a:t>
                      </a:r>
                      <a:endParaRPr lang="es-CO" sz="3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91416" marR="91416" marT="45764" marB="4576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12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dirty="0">
                          <a:effectLst/>
                        </a:rPr>
                        <a:t>Diferencia </a:t>
                      </a:r>
                      <a:r>
                        <a:rPr lang="es-CO" sz="3200" dirty="0" smtClean="0">
                          <a:effectLst/>
                        </a:rPr>
                        <a:t>$3,488,928.45</a:t>
                      </a:r>
                      <a:endParaRPr lang="es-CO" sz="3200" b="1" dirty="0">
                        <a:effectLst/>
                        <a:latin typeface="Arial Narrow" pitchFamily="34" charset="0"/>
                      </a:endParaRPr>
                    </a:p>
                  </a:txBody>
                  <a:tcPr marL="91416" marR="91416" marT="45764" marB="45764" anchor="ctr"/>
                </a:tc>
                <a:tc hMerge="1">
                  <a:txBody>
                    <a:bodyPr/>
                    <a:lstStyle/>
                    <a:p>
                      <a:pPr algn="r"/>
                      <a:endParaRPr lang="es-CO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16" marR="91416" marT="45764" marB="4576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9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805" y="605066"/>
            <a:ext cx="12060195" cy="1013800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dern No. 20" pitchFamily="18" charset="0"/>
              </a:rPr>
              <a:t>MODELO DE GESTIÓN</a:t>
            </a:r>
            <a:r>
              <a:rPr lang="es-E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dern No. 20" pitchFamily="18" charset="0"/>
              </a:rPr>
              <a:t/>
            </a:r>
            <a:br>
              <a:rPr lang="es-E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dern No. 20" pitchFamily="18" charset="0"/>
              </a:rPr>
            </a:br>
            <a:r>
              <a:rPr lang="es-E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dern No. 20" pitchFamily="18" charset="0"/>
              </a:rPr>
              <a:t>GRATUIDAD</a:t>
            </a:r>
            <a:endParaRPr lang="es-CO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dern No. 20" pitchFamily="18" charset="0"/>
            </a:endParaRPr>
          </a:p>
        </p:txBody>
      </p:sp>
      <p:graphicFrame>
        <p:nvGraphicFramePr>
          <p:cNvPr id="3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361938"/>
              </p:ext>
            </p:extLst>
          </p:nvPr>
        </p:nvGraphicFramePr>
        <p:xfrm>
          <a:off x="1950103" y="2228045"/>
          <a:ext cx="8538979" cy="3586360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3871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7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73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CO" sz="2800" kern="1200" dirty="0"/>
                        <a:t>Vigencia:</a:t>
                      </a:r>
                      <a:endParaRPr kumimoji="0" lang="es-CO" sz="2800" b="1" kern="1200" dirty="0">
                        <a:solidFill>
                          <a:schemeClr val="bg1"/>
                        </a:solidFill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</a:txBody>
                  <a:tcPr marT="45731" marB="45731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s-CO" sz="2800" kern="1200" dirty="0" smtClean="0"/>
                        <a:t>2023</a:t>
                      </a:r>
                      <a:endParaRPr kumimoji="0" lang="es-CO" sz="2800" b="1" kern="1200" dirty="0">
                        <a:solidFill>
                          <a:schemeClr val="bg1"/>
                        </a:solidFill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</a:txBody>
                  <a:tcPr marT="45731" marB="45731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r>
                        <a:rPr lang="es-CO" sz="2800" dirty="0"/>
                        <a:t>Nombre Establecimiento:</a:t>
                      </a:r>
                      <a:endParaRPr lang="es-CO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r>
                        <a:rPr lang="es-CO" sz="2800" dirty="0"/>
                        <a:t>CENTRO EDUCATIVO RURAL  </a:t>
                      </a:r>
                      <a:r>
                        <a:rPr lang="es-CO" sz="2800" dirty="0" smtClean="0"/>
                        <a:t>CHICHIRA</a:t>
                      </a:r>
                      <a:endParaRPr lang="es-CO" sz="2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819">
                <a:tc>
                  <a:txBody>
                    <a:bodyPr/>
                    <a:lstStyle/>
                    <a:p>
                      <a:r>
                        <a:rPr lang="es-CO" sz="2800" dirty="0"/>
                        <a:t>Departamento:</a:t>
                      </a:r>
                      <a:endParaRPr lang="es-CO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r>
                        <a:rPr lang="es-CO" sz="2800" dirty="0"/>
                        <a:t>NORTE DE SANTANDER</a:t>
                      </a:r>
                      <a:endParaRPr lang="es-CO" sz="2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819">
                <a:tc>
                  <a:txBody>
                    <a:bodyPr/>
                    <a:lstStyle/>
                    <a:p>
                      <a:r>
                        <a:rPr lang="es-CO" sz="2800" dirty="0"/>
                        <a:t>Municipio:</a:t>
                      </a:r>
                      <a:endParaRPr lang="es-CO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r>
                        <a:rPr lang="es-CO" sz="2800" dirty="0" smtClean="0"/>
                        <a:t>PAMPLONA</a:t>
                      </a:r>
                      <a:endParaRPr lang="es-CO" sz="2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819">
                <a:tc>
                  <a:txBody>
                    <a:bodyPr/>
                    <a:lstStyle/>
                    <a:p>
                      <a:r>
                        <a:rPr lang="es-CO" sz="2800" dirty="0"/>
                        <a:t>Estado:</a:t>
                      </a:r>
                      <a:endParaRPr lang="es-CO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r>
                        <a:rPr lang="es-CO" sz="2800" dirty="0"/>
                        <a:t>Pagado</a:t>
                      </a:r>
                      <a:endParaRPr lang="es-CO" sz="2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819">
                <a:tc>
                  <a:txBody>
                    <a:bodyPr/>
                    <a:lstStyle/>
                    <a:p>
                      <a:r>
                        <a:rPr lang="es-CO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Recursos Asignados:</a:t>
                      </a:r>
                      <a:endParaRPr lang="es-CO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</a:t>
                      </a: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18.511.071,55</a:t>
                      </a:r>
                      <a:endParaRPr lang="es-CO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T="45731" marB="45731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435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3782" y="602487"/>
            <a:ext cx="10058400" cy="1450757"/>
          </a:xfrm>
        </p:spPr>
        <p:txBody>
          <a:bodyPr>
            <a:normAutofit/>
          </a:bodyPr>
          <a:lstStyle/>
          <a:p>
            <a:r>
              <a:rPr lang="es-CO" altLang="es-CO" dirty="0"/>
              <a:t/>
            </a:r>
            <a:br>
              <a:rPr lang="es-CO" altLang="es-CO" dirty="0"/>
            </a:b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3058666" y="18921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altLang="es-CO" sz="4800" b="1" spc="-50" dirty="0">
                <a:solidFill>
                  <a:srgbClr val="3366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MODELO DE GESTIÓN</a:t>
            </a:r>
            <a:br>
              <a:rPr lang="es-ES" altLang="es-CO" sz="4800" b="1" spc="-50" dirty="0">
                <a:solidFill>
                  <a:srgbClr val="3366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</a:br>
            <a:r>
              <a:rPr lang="es-ES" altLang="es-CO" sz="4800" b="1" spc="-50" dirty="0">
                <a:solidFill>
                  <a:srgbClr val="3366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TOTAL INGRESOS</a:t>
            </a:r>
            <a:endParaRPr lang="es-CO" altLang="es-CO" sz="4800" b="1" spc="-50" dirty="0">
              <a:solidFill>
                <a:srgbClr val="3366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266936"/>
              </p:ext>
            </p:extLst>
          </p:nvPr>
        </p:nvGraphicFramePr>
        <p:xfrm>
          <a:off x="1556951" y="2221559"/>
          <a:ext cx="9724942" cy="30403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070552">
                  <a:extLst>
                    <a:ext uri="{9D8B030D-6E8A-4147-A177-3AD203B41FA5}">
                      <a16:colId xmlns:a16="http://schemas.microsoft.com/office/drawing/2014/main" val="3491792607"/>
                    </a:ext>
                  </a:extLst>
                </a:gridCol>
                <a:gridCol w="2654390">
                  <a:extLst>
                    <a:ext uri="{9D8B030D-6E8A-4147-A177-3AD203B41FA5}">
                      <a16:colId xmlns:a16="http://schemas.microsoft.com/office/drawing/2014/main" val="8265901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CONCEPTO</a:t>
                      </a:r>
                      <a:endParaRPr lang="es-CO" sz="2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423" marR="7423" marT="74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INGRESOS</a:t>
                      </a:r>
                      <a:endParaRPr lang="es-CO" sz="2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423" marR="7423" marT="7423" marB="0" anchor="ctr"/>
                </a:tc>
                <a:extLst>
                  <a:ext uri="{0D108BD9-81ED-4DB2-BD59-A6C34878D82A}">
                    <a16:rowId xmlns:a16="http://schemas.microsoft.com/office/drawing/2014/main" val="667776678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 rtl="0" fontAlgn="ctr"/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423" marR="7423" marT="7423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3" marR="66803" marT="7423" marB="0" anchor="ctr"/>
                </a:tc>
                <a:extLst>
                  <a:ext uri="{0D108BD9-81ED-4DB2-BD59-A6C34878D82A}">
                    <a16:rowId xmlns:a16="http://schemas.microsoft.com/office/drawing/2014/main" val="27318225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800" u="none" strike="noStrike" dirty="0">
                          <a:effectLst/>
                        </a:rPr>
                        <a:t>Gratuidad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423" marR="7423" marT="7423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2800" u="none" strike="noStrike" dirty="0" smtClean="0">
                          <a:effectLst/>
                        </a:rPr>
                        <a:t>$</a:t>
                      </a: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18.095.555,00</a:t>
                      </a:r>
                      <a:endParaRPr kumimoji="0" lang="es-E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423" marR="66803" marT="7423" marB="0" anchor="ctr"/>
                </a:tc>
                <a:extLst>
                  <a:ext uri="{0D108BD9-81ED-4DB2-BD59-A6C34878D82A}">
                    <a16:rowId xmlns:a16="http://schemas.microsoft.com/office/drawing/2014/main" val="367862836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 rtl="0" fontAlgn="ctr"/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423" marR="7423" marT="7423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423" marR="66803" marT="7423" marB="0" anchor="ctr"/>
                </a:tc>
                <a:extLst>
                  <a:ext uri="{0D108BD9-81ED-4DB2-BD59-A6C34878D82A}">
                    <a16:rowId xmlns:a16="http://schemas.microsoft.com/office/drawing/2014/main" val="1010182288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800" u="none" strike="noStrike" dirty="0">
                          <a:effectLst/>
                        </a:rPr>
                        <a:t>Recursos de </a:t>
                      </a:r>
                      <a:r>
                        <a:rPr lang="es-CO" sz="2800" u="none" strike="noStrike" dirty="0" smtClean="0">
                          <a:effectLst/>
                        </a:rPr>
                        <a:t>Balance 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423" marR="7423" marT="7423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2800" u="none" strike="noStrike" dirty="0">
                          <a:effectLst/>
                        </a:rPr>
                        <a:t>$ </a:t>
                      </a: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284.905,58</a:t>
                      </a:r>
                      <a:endParaRPr kumimoji="0" lang="es-E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423" marR="66803" marT="7423" marB="0" anchor="ctr"/>
                </a:tc>
                <a:extLst>
                  <a:ext uri="{0D108BD9-81ED-4DB2-BD59-A6C34878D82A}">
                    <a16:rowId xmlns:a16="http://schemas.microsoft.com/office/drawing/2014/main" val="2557663648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800" u="none" strike="noStrike" dirty="0">
                          <a:effectLst/>
                        </a:rPr>
                        <a:t>Rendimie</a:t>
                      </a:r>
                      <a:r>
                        <a:rPr lang="es-CO" sz="2800" u="none" strike="noStrike" baseline="0" dirty="0">
                          <a:effectLst/>
                        </a:rPr>
                        <a:t>ntos </a:t>
                      </a:r>
                      <a:r>
                        <a:rPr lang="es-CO" sz="2800" u="none" strike="noStrike" baseline="0" dirty="0" smtClean="0">
                          <a:effectLst/>
                        </a:rPr>
                        <a:t>Financieros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423" marR="7423" marT="7423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2800" u="none" strike="noStrike" dirty="0">
                          <a:effectLst/>
                        </a:rPr>
                        <a:t>$ </a:t>
                      </a: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130.610,97</a:t>
                      </a:r>
                      <a:endParaRPr kumimoji="0" lang="es-E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423" marR="66803" marT="742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u="none" strike="noStrike" dirty="0">
                          <a:effectLst/>
                        </a:rPr>
                        <a:t>TOTAL</a:t>
                      </a:r>
                      <a:endParaRPr lang="es-CO" sz="2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423" marR="7423" marT="7423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O" sz="2800" b="1" u="none" strike="noStrike" dirty="0" smtClean="0">
                          <a:effectLst/>
                        </a:rPr>
                        <a:t>$</a:t>
                      </a: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18.511.071,55</a:t>
                      </a: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7423" marR="7423" marT="7423" marB="0" anchor="ctr"/>
                </a:tc>
                <a:extLst>
                  <a:ext uri="{0D108BD9-81ED-4DB2-BD59-A6C34878D82A}">
                    <a16:rowId xmlns:a16="http://schemas.microsoft.com/office/drawing/2014/main" val="482368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337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64608" y="2098846"/>
            <a:ext cx="8419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CO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ea typeface="+mj-ea"/>
                <a:cs typeface="+mj-cs"/>
              </a:rPr>
              <a:t>RECURSOS DEL BALANCE</a:t>
            </a:r>
            <a:endParaRPr lang="es-CO" altLang="es-CO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979007" y="3421342"/>
            <a:ext cx="659027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 altLang="es-CO" sz="4800" b="1" spc="-50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$ </a:t>
            </a:r>
            <a:r>
              <a:rPr kumimoji="1" lang="es-ES" altLang="es-CO" sz="4800" dirty="0">
                <a:solidFill>
                  <a:srgbClr val="000000"/>
                </a:solidFill>
                <a:latin typeface="Arial Black" panose="020B0A04020102020204" pitchFamily="34" charset="0"/>
              </a:rPr>
              <a:t>772.883,55</a:t>
            </a:r>
            <a:endParaRPr kumimoji="1" lang="es-ES" altLang="es-CO" sz="48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213150"/>
              </p:ext>
            </p:extLst>
          </p:nvPr>
        </p:nvGraphicFramePr>
        <p:xfrm>
          <a:off x="1394460" y="2156459"/>
          <a:ext cx="10035540" cy="3957671"/>
        </p:xfrm>
        <a:graphic>
          <a:graphicData uri="http://schemas.openxmlformats.org/drawingml/2006/table">
            <a:tbl>
              <a:tblPr/>
              <a:tblGrid>
                <a:gridCol w="8073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84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DE EGRESOS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3" marB="457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17.738.188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3" marB="4570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261">
                <a:tc>
                  <a:txBody>
                    <a:bodyPr/>
                    <a:lstStyle/>
                    <a:p>
                      <a:pPr algn="l" fontAlgn="b"/>
                      <a:r>
                        <a:rPr lang="es-CR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Servicios Profesionales</a:t>
                      </a:r>
                    </a:p>
                  </a:txBody>
                  <a:tcPr marL="9526" marR="9526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1.200.000</a:t>
                      </a:r>
                    </a:p>
                  </a:txBody>
                  <a:tcPr marL="9526" marR="9526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261">
                <a:tc>
                  <a:txBody>
                    <a:bodyPr/>
                    <a:lstStyle/>
                    <a:p>
                      <a:pPr algn="l" fontAlgn="b"/>
                      <a:r>
                        <a:rPr lang="es-CR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Materiales infraestructura Educativa</a:t>
                      </a:r>
                    </a:p>
                  </a:txBody>
                  <a:tcPr marL="9526" marR="9526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6.521.500</a:t>
                      </a:r>
                    </a:p>
                  </a:txBody>
                  <a:tcPr marL="9526" marR="9526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261">
                <a:tc>
                  <a:txBody>
                    <a:bodyPr/>
                    <a:lstStyle/>
                    <a:p>
                      <a:pPr algn="l" fontAlgn="b"/>
                      <a:r>
                        <a:rPr lang="es-CR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Mantenimiento de equipos</a:t>
                      </a:r>
                    </a:p>
                  </a:txBody>
                  <a:tcPr marL="9526" marR="9526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1.130.000</a:t>
                      </a:r>
                    </a:p>
                  </a:txBody>
                  <a:tcPr marL="9526" marR="9526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261">
                <a:tc>
                  <a:txBody>
                    <a:bodyPr/>
                    <a:lstStyle/>
                    <a:p>
                      <a:pPr algn="l" fontAlgn="b"/>
                      <a:r>
                        <a:rPr lang="es-CR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Suministros</a:t>
                      </a:r>
                    </a:p>
                  </a:txBody>
                  <a:tcPr marL="9526" marR="9526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6.563.700</a:t>
                      </a:r>
                    </a:p>
                  </a:txBody>
                  <a:tcPr marL="9526" marR="9526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261">
                <a:tc>
                  <a:txBody>
                    <a:bodyPr/>
                    <a:lstStyle/>
                    <a:p>
                      <a:pPr algn="l" fontAlgn="b"/>
                      <a:r>
                        <a:rPr lang="es-CR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TNS</a:t>
                      </a:r>
                    </a:p>
                  </a:txBody>
                  <a:tcPr marL="9526" marR="9526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2.000.000</a:t>
                      </a:r>
                    </a:p>
                  </a:txBody>
                  <a:tcPr marL="9526" marR="9526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261">
                <a:tc>
                  <a:txBody>
                    <a:bodyPr/>
                    <a:lstStyle/>
                    <a:p>
                      <a:pPr algn="l" fontAlgn="b"/>
                      <a:r>
                        <a:rPr lang="es-CR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Póliza de Manejo</a:t>
                      </a:r>
                    </a:p>
                  </a:txBody>
                  <a:tcPr marL="9526" marR="9526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319.148</a:t>
                      </a:r>
                    </a:p>
                  </a:txBody>
                  <a:tcPr marL="9526" marR="9526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261">
                <a:tc>
                  <a:txBody>
                    <a:bodyPr/>
                    <a:lstStyle/>
                    <a:p>
                      <a:pPr algn="l" fontAlgn="b"/>
                      <a:r>
                        <a:rPr lang="es-CR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Gastos bancarios</a:t>
                      </a:r>
                    </a:p>
                  </a:txBody>
                  <a:tcPr marL="9526" marR="9526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3.840</a:t>
                      </a:r>
                    </a:p>
                  </a:txBody>
                  <a:tcPr marL="9526" marR="9526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276426" y="0"/>
            <a:ext cx="8911687" cy="12808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altLang="es-CO" sz="4800" b="1" spc="-50" dirty="0">
                <a:solidFill>
                  <a:srgbClr val="3366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MODELO DE GESTIÓN</a:t>
            </a:r>
            <a:br>
              <a:rPr lang="es-ES" altLang="es-CO" sz="4800" b="1" spc="-50" dirty="0">
                <a:solidFill>
                  <a:srgbClr val="3366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</a:br>
            <a:r>
              <a:rPr lang="es-ES" altLang="es-CO" sz="4800" b="1" spc="-50" dirty="0">
                <a:solidFill>
                  <a:srgbClr val="3366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TOTAL INGRESOS</a:t>
            </a:r>
            <a:endParaRPr lang="es-CO" altLang="es-CO" sz="4800" b="1" spc="-50" dirty="0">
              <a:solidFill>
                <a:srgbClr val="3366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035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670</TotalTime>
  <Words>472</Words>
  <Application>Microsoft Office PowerPoint</Application>
  <PresentationFormat>Panorámica</PresentationFormat>
  <Paragraphs>251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8" baseType="lpstr">
      <vt:lpstr>SimSun-ExtB</vt:lpstr>
      <vt:lpstr>Aharoni</vt:lpstr>
      <vt:lpstr>Aparajita</vt:lpstr>
      <vt:lpstr>Arial</vt:lpstr>
      <vt:lpstr>Arial Black</vt:lpstr>
      <vt:lpstr>Arial MT</vt:lpstr>
      <vt:lpstr>Arial Narrow</vt:lpstr>
      <vt:lpstr>Arial Rounded MT Bold</vt:lpstr>
      <vt:lpstr>Century Gothic</vt:lpstr>
      <vt:lpstr>Modern No. 20</vt:lpstr>
      <vt:lpstr>Wingdings 3</vt:lpstr>
      <vt:lpstr>Espiral</vt:lpstr>
      <vt:lpstr>1_Espiral</vt:lpstr>
      <vt:lpstr>INFORME DE GESTION</vt:lpstr>
      <vt:lpstr>RENDICIÓN DE CUENTAS </vt:lpstr>
      <vt:lpstr>INFORME DE GESTIÓN </vt:lpstr>
      <vt:lpstr>Presentación de PowerPoint</vt:lpstr>
      <vt:lpstr>MODELO DE GESTIÓN FONDO SERVICIOS EDUCATIVOS</vt:lpstr>
      <vt:lpstr>MODELO DE GESTIÓN GRATUIDAD</vt:lpstr>
      <vt:lpstr> </vt:lpstr>
      <vt:lpstr>Presentación de PowerPoint</vt:lpstr>
      <vt:lpstr>MODELO DE GESTIÓN TOTAL INGRESOS</vt:lpstr>
      <vt:lpstr>Presentación de PowerPoint</vt:lpstr>
      <vt:lpstr>Presentación de PowerPoint</vt:lpstr>
      <vt:lpstr>Presentación de PowerPoint</vt:lpstr>
      <vt:lpstr>Presentación de PowerPoint</vt:lpstr>
      <vt:lpstr>INSTITUCIONALMENTE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JHKGHJGHJGHJGFGJH</dc:title>
  <dc:creator>SANDRA B.</dc:creator>
  <cp:lastModifiedBy>Lenovo 5</cp:lastModifiedBy>
  <cp:revision>70</cp:revision>
  <dcterms:created xsi:type="dcterms:W3CDTF">2017-02-08T19:38:03Z</dcterms:created>
  <dcterms:modified xsi:type="dcterms:W3CDTF">2024-02-26T05:31:56Z</dcterms:modified>
</cp:coreProperties>
</file>