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2"/>
  </p:notesMasterIdLst>
  <p:sldIdLst>
    <p:sldId id="256" r:id="rId2"/>
    <p:sldId id="315" r:id="rId3"/>
    <p:sldId id="258" r:id="rId4"/>
    <p:sldId id="260" r:id="rId5"/>
    <p:sldId id="316" r:id="rId6"/>
    <p:sldId id="317" r:id="rId7"/>
    <p:sldId id="318" r:id="rId8"/>
    <p:sldId id="358" r:id="rId9"/>
    <p:sldId id="359" r:id="rId10"/>
    <p:sldId id="377" r:id="rId11"/>
    <p:sldId id="360" r:id="rId12"/>
    <p:sldId id="361" r:id="rId13"/>
    <p:sldId id="362" r:id="rId14"/>
    <p:sldId id="363" r:id="rId15"/>
    <p:sldId id="376" r:id="rId16"/>
    <p:sldId id="364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19" r:id="rId27"/>
    <p:sldId id="323" r:id="rId28"/>
    <p:sldId id="324" r:id="rId29"/>
    <p:sldId id="325" r:id="rId30"/>
    <p:sldId id="327" r:id="rId31"/>
    <p:sldId id="333" r:id="rId32"/>
    <p:sldId id="334" r:id="rId33"/>
    <p:sldId id="328" r:id="rId34"/>
    <p:sldId id="375" r:id="rId35"/>
    <p:sldId id="329" r:id="rId36"/>
    <p:sldId id="335" r:id="rId37"/>
    <p:sldId id="330" r:id="rId38"/>
    <p:sldId id="331" r:id="rId39"/>
    <p:sldId id="332" r:id="rId40"/>
    <p:sldId id="338" r:id="rId41"/>
    <p:sldId id="336" r:id="rId42"/>
    <p:sldId id="339" r:id="rId43"/>
    <p:sldId id="337" r:id="rId44"/>
    <p:sldId id="365" r:id="rId45"/>
    <p:sldId id="343" r:id="rId46"/>
    <p:sldId id="344" r:id="rId47"/>
    <p:sldId id="345" r:id="rId48"/>
    <p:sldId id="347" r:id="rId49"/>
    <p:sldId id="351" r:id="rId50"/>
    <p:sldId id="346" r:id="rId51"/>
    <p:sldId id="352" r:id="rId52"/>
    <p:sldId id="378" r:id="rId53"/>
    <p:sldId id="379" r:id="rId54"/>
    <p:sldId id="381" r:id="rId55"/>
    <p:sldId id="380" r:id="rId56"/>
    <p:sldId id="382" r:id="rId57"/>
    <p:sldId id="383" r:id="rId58"/>
    <p:sldId id="355" r:id="rId59"/>
    <p:sldId id="354" r:id="rId60"/>
    <p:sldId id="357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7" autoAdjust="0"/>
    <p:restoredTop sz="73112" autoAdjust="0"/>
  </p:normalViewPr>
  <p:slideViewPr>
    <p:cSldViewPr snapToGrid="0">
      <p:cViewPr varScale="1">
        <p:scale>
          <a:sx n="53" d="100"/>
          <a:sy n="53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E931F-3689-482C-8621-480D2E5151B7}" type="datetimeFigureOut">
              <a:rPr lang="es-CO" smtClean="0"/>
              <a:t>28/02/2023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56B2-B97C-4C21-A83C-A09C60AE83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56B2-B97C-4C21-A83C-A09C60AE8385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629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56B2-B97C-4C21-A83C-A09C60AE8385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08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56B2-B97C-4C21-A83C-A09C60AE8385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74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56B2-B97C-4C21-A83C-A09C60AE8385}" type="slidenum">
              <a:rPr lang="es-CO" smtClean="0"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66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56B2-B97C-4C21-A83C-A09C60AE8385}" type="slidenum">
              <a:rPr lang="es-CO" smtClean="0"/>
              <a:t>58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51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2594E-C0D9-485D-9C7A-B2C10A93A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603513"/>
            <a:ext cx="7766936" cy="3617844"/>
          </a:xfrm>
        </p:spPr>
        <p:txBody>
          <a:bodyPr/>
          <a:lstStyle/>
          <a:p>
            <a:pPr algn="ctr"/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Informe de Gestión del 1 de enero al 31 de diciembre de 2022</a:t>
            </a:r>
            <a:br>
              <a:rPr lang="es-ES" dirty="0"/>
            </a:br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B072551-6970-4818-9F42-B8AF9DD35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32523"/>
            <a:ext cx="7766936" cy="1245703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endParaRPr lang="es-CO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1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 err="1">
                <a:solidFill>
                  <a:schemeClr val="tx1"/>
                </a:solidFill>
              </a:rPr>
              <a:t>Save</a:t>
            </a:r>
            <a:r>
              <a:rPr lang="es-CO" sz="4000" dirty="0">
                <a:solidFill>
                  <a:schemeClr val="tx1"/>
                </a:solidFill>
              </a:rPr>
              <a:t> </a:t>
            </a:r>
            <a:r>
              <a:rPr lang="es-CO" sz="4000" dirty="0" err="1">
                <a:solidFill>
                  <a:schemeClr val="tx1"/>
                </a:solidFill>
              </a:rPr>
              <a:t>the</a:t>
            </a:r>
            <a:r>
              <a:rPr lang="es-CO" sz="4000" dirty="0">
                <a:solidFill>
                  <a:schemeClr val="tx1"/>
                </a:solidFill>
              </a:rPr>
              <a:t> </a:t>
            </a:r>
            <a:r>
              <a:rPr lang="es-CO" sz="4000" dirty="0" err="1">
                <a:solidFill>
                  <a:schemeClr val="tx1"/>
                </a:solidFill>
              </a:rPr>
              <a:t>children</a:t>
            </a:r>
            <a:r>
              <a:rPr lang="es-CO" sz="4000" dirty="0">
                <a:solidFill>
                  <a:schemeClr val="tx1"/>
                </a:solidFill>
              </a:rPr>
              <a:t> entregó prueba simulacro en español y matemáticas aplicada a los estudiantes de 1, 2 y 3 de básica primaria.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Inicio capacitación a Brigada de emergencias</a:t>
            </a:r>
          </a:p>
          <a:p>
            <a:pPr marL="0" indent="0" algn="ctr">
              <a:buNone/>
            </a:pPr>
            <a:endParaRPr lang="es-CO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880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Donación de balones de micro y basquetbol por parte de </a:t>
            </a:r>
            <a:r>
              <a:rPr lang="es-CO" sz="4000" dirty="0" err="1">
                <a:solidFill>
                  <a:schemeClr val="tx1"/>
                </a:solidFill>
              </a:rPr>
              <a:t>crediservir</a:t>
            </a:r>
            <a:endParaRPr lang="es-CO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Se mantiene el convenio con fundación batuta para formación musical de niños en la sede Gabriela Mistral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406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La fundación </a:t>
            </a:r>
            <a:r>
              <a:rPr lang="es-CO" sz="4000" dirty="0" err="1">
                <a:solidFill>
                  <a:srgbClr val="FF0000"/>
                </a:solidFill>
              </a:rPr>
              <a:t>civix</a:t>
            </a:r>
            <a:r>
              <a:rPr lang="es-CO" sz="4000" dirty="0">
                <a:solidFill>
                  <a:schemeClr val="tx1"/>
                </a:solidFill>
              </a:rPr>
              <a:t> realiza el campamento de la  democracia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 </a:t>
            </a:r>
            <a:r>
              <a:rPr lang="es-CO" sz="4000" dirty="0">
                <a:solidFill>
                  <a:srgbClr val="FF0000"/>
                </a:solidFill>
              </a:rPr>
              <a:t>VOTO ESTUDIANTIL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Con estudiantes de 8 a 11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Simulando la elección presidencial con los candidatos reales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845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Se mantiene convenio con Escuela Normal Superior para que sus estudiantes de grados 12 y 13 realicen practicas en nuestro plantel con los docentes que les requieran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8644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La alcaldía municipal entrega a la institución educativa un televisor inteligente  de 75 pulgadas, el cual fue instalado en salón de audiovisuales.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6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La alcaldía prestó a los estudiantes que lo requieren el servicio de transporte en rutas rurales.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También prestó el servicio de internet para las oficinas del plantel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86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Ecopetrol hace entrega de mobiliario escolar para todas las sedes del plantel, el cual incluye: pupitres, mesas, sillas, escritorios, estantes, entre otros. Cubriendo a todos los estudiantes y planta docente.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064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000" dirty="0">
                <a:solidFill>
                  <a:schemeClr val="tx1"/>
                </a:solidFill>
              </a:rPr>
              <a:t>L</a:t>
            </a:r>
            <a:r>
              <a:rPr lang="es-CO" sz="4000" dirty="0">
                <a:solidFill>
                  <a:schemeClr val="tx1"/>
                </a:solidFill>
              </a:rPr>
              <a:t>a Institución educativa se integra a la Red de docentes orientadores de municipios </a:t>
            </a:r>
            <a:r>
              <a:rPr lang="es-CO" sz="4000" dirty="0" err="1">
                <a:solidFill>
                  <a:schemeClr val="tx1"/>
                </a:solidFill>
              </a:rPr>
              <a:t>pdef</a:t>
            </a:r>
            <a:r>
              <a:rPr lang="es-CO" sz="4000" dirty="0">
                <a:solidFill>
                  <a:schemeClr val="tx1"/>
                </a:solidFill>
              </a:rPr>
              <a:t> en Norte de Santander, con la docente orientadora desde febrero y a partir del mes de noviembre con el rector.  </a:t>
            </a:r>
          </a:p>
        </p:txBody>
      </p:sp>
    </p:spTree>
    <p:extLst>
      <p:ext uri="{BB962C8B-B14F-4D97-AF65-F5344CB8AC3E}">
        <p14:creationId xmlns:p14="http://schemas.microsoft.com/office/powerpoint/2010/main" val="37716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Para el año lectivo 2022 reinicia el Programa de educación para adultos </a:t>
            </a:r>
            <a:r>
              <a:rPr lang="es-CO" sz="4000" dirty="0" err="1">
                <a:solidFill>
                  <a:schemeClr val="tx1"/>
                </a:solidFill>
              </a:rPr>
              <a:t>Cleis</a:t>
            </a:r>
            <a:r>
              <a:rPr lang="es-CO" sz="4000" dirty="0">
                <a:solidFill>
                  <a:schemeClr val="tx1"/>
                </a:solidFill>
              </a:rPr>
              <a:t> con Ser Humano.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Se abren dos grupos en horario nocturno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991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La alcaldía municipal entrega implementos de menaje para restaurante en sede de primaria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359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2594E-C0D9-485D-9C7A-B2C10A93A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603513"/>
            <a:ext cx="7766936" cy="3617844"/>
          </a:xfrm>
        </p:spPr>
        <p:txBody>
          <a:bodyPr/>
          <a:lstStyle/>
          <a:p>
            <a:pPr algn="ctr"/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B072551-6970-4818-9F42-B8AF9DD35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32523"/>
            <a:ext cx="7766936" cy="1245703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endParaRPr lang="es-CO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Escudo GQC">
            <a:extLst>
              <a:ext uri="{FF2B5EF4-FFF2-40B4-BE49-F238E27FC236}">
                <a16:creationId xmlns:a16="http://schemas.microsoft.com/office/drawing/2014/main" id="{2D7D601F-1EB6-4348-A43B-6223BE4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64" y="1378226"/>
            <a:ext cx="4071624" cy="48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Siguiendo orientaciones del M.E.N., se desarrolló el </a:t>
            </a:r>
            <a:r>
              <a:rPr lang="es-CO" sz="4000" dirty="0" err="1">
                <a:solidFill>
                  <a:schemeClr val="tx1"/>
                </a:solidFill>
              </a:rPr>
              <a:t>dia</a:t>
            </a:r>
            <a:r>
              <a:rPr lang="es-CO" sz="4000" dirty="0">
                <a:solidFill>
                  <a:schemeClr val="tx1"/>
                </a:solidFill>
              </a:rPr>
              <a:t> E, de la excelencia.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Se implemento el programa Evaluar para avanzar, focalizando estudiantes de básica y media en todas las sedes.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903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CAPACITACION A 3 DOCENTES EN UN MODELO DE EDUCACIÓN EN EL RIESGO POR MINAS ANTIPERSONAL (MUP), MUNICIONES SIN EXPLOSIONAR (MSE) Y TRAMPAS EXPLOSIVAS (TE) – ERM AMBITO EDUCATIVO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677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Entrega de material pedagógico por parte del M.E.N. para grados 0, 1 y 2, que incluye: colores, instrumentos musicales, colorantes, papel, pinceles, hula </a:t>
            </a:r>
            <a:r>
              <a:rPr lang="es-CO" sz="4000" dirty="0" err="1">
                <a:solidFill>
                  <a:schemeClr val="tx1"/>
                </a:solidFill>
              </a:rPr>
              <a:t>hula</a:t>
            </a:r>
            <a:r>
              <a:rPr lang="es-CO" sz="4000" dirty="0">
                <a:solidFill>
                  <a:schemeClr val="tx1"/>
                </a:solidFill>
              </a:rPr>
              <a:t>, tangram, juegos, muñecos de trapo, juguetes, etc.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984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La planta de personal del plantel participó en talleres formativos virtuales desarrollados por la S.E.D. en temas como: Gobierno escolar, escuela de padres, manual de convivencia, etc.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249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En coordinación con la oficina de salud pública  se llevaron a cabo jornadas de formación, vacunación, limpieza bucal a estudiantes, entre otras.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043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Inscripción de docentes en la convocatoria realizada por el M.E.N., la </a:t>
            </a:r>
            <a:r>
              <a:rPr lang="es-CO" sz="4000" dirty="0" err="1">
                <a:solidFill>
                  <a:schemeClr val="tx1"/>
                </a:solidFill>
              </a:rPr>
              <a:t>Eafit</a:t>
            </a:r>
            <a:r>
              <a:rPr lang="es-CO" sz="4000" dirty="0">
                <a:solidFill>
                  <a:schemeClr val="tx1"/>
                </a:solidFill>
              </a:rPr>
              <a:t>  y la Uniandes, para el fortalecimiento educativo y las prácticas pedagógicas en el aula.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21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570A6C-BFF5-48A0-8266-471BE1D777F0}"/>
              </a:ext>
            </a:extLst>
          </p:cNvPr>
          <p:cNvSpPr/>
          <p:nvPr/>
        </p:nvSpPr>
        <p:spPr>
          <a:xfrm>
            <a:off x="1378226" y="3244334"/>
            <a:ext cx="6940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s-CO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INFORME DE GESTION ACADÉMICA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69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ACADÉMICA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</p:spPr>
        <p:txBody>
          <a:bodyPr/>
          <a:lstStyle/>
          <a:p>
            <a:pPr marL="0" indent="0" algn="ctr">
              <a:buNone/>
            </a:pPr>
            <a:r>
              <a:rPr lang="es-CO" sz="2000" dirty="0">
                <a:solidFill>
                  <a:schemeClr val="tx1"/>
                </a:solidFill>
              </a:rPr>
              <a:t>Se inicia el año lectivo 2022 con 918 estudiantes y se culmina con 905</a:t>
            </a: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6D8C636-9DF4-452E-B744-08C278FF4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13112"/>
              </p:ext>
            </p:extLst>
          </p:nvPr>
        </p:nvGraphicFramePr>
        <p:xfrm>
          <a:off x="677334" y="2157984"/>
          <a:ext cx="8596668" cy="446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691">
                  <a:extLst>
                    <a:ext uri="{9D8B030D-6E8A-4147-A177-3AD203B41FA5}">
                      <a16:colId xmlns:a16="http://schemas.microsoft.com/office/drawing/2014/main" val="3775682856"/>
                    </a:ext>
                  </a:extLst>
                </a:gridCol>
                <a:gridCol w="1104372">
                  <a:extLst>
                    <a:ext uri="{9D8B030D-6E8A-4147-A177-3AD203B41FA5}">
                      <a16:colId xmlns:a16="http://schemas.microsoft.com/office/drawing/2014/main" val="3422801900"/>
                    </a:ext>
                  </a:extLst>
                </a:gridCol>
                <a:gridCol w="958740">
                  <a:extLst>
                    <a:ext uri="{9D8B030D-6E8A-4147-A177-3AD203B41FA5}">
                      <a16:colId xmlns:a16="http://schemas.microsoft.com/office/drawing/2014/main" val="3309449688"/>
                    </a:ext>
                  </a:extLst>
                </a:gridCol>
                <a:gridCol w="1095546">
                  <a:extLst>
                    <a:ext uri="{9D8B030D-6E8A-4147-A177-3AD203B41FA5}">
                      <a16:colId xmlns:a16="http://schemas.microsoft.com/office/drawing/2014/main" val="577589997"/>
                    </a:ext>
                  </a:extLst>
                </a:gridCol>
                <a:gridCol w="1094442">
                  <a:extLst>
                    <a:ext uri="{9D8B030D-6E8A-4147-A177-3AD203B41FA5}">
                      <a16:colId xmlns:a16="http://schemas.microsoft.com/office/drawing/2014/main" val="192605316"/>
                    </a:ext>
                  </a:extLst>
                </a:gridCol>
                <a:gridCol w="937778">
                  <a:extLst>
                    <a:ext uri="{9D8B030D-6E8A-4147-A177-3AD203B41FA5}">
                      <a16:colId xmlns:a16="http://schemas.microsoft.com/office/drawing/2014/main" val="2539645865"/>
                    </a:ext>
                  </a:extLst>
                </a:gridCol>
                <a:gridCol w="1721099">
                  <a:extLst>
                    <a:ext uri="{9D8B030D-6E8A-4147-A177-3AD203B41FA5}">
                      <a16:colId xmlns:a16="http://schemas.microsoft.com/office/drawing/2014/main" val="2338066534"/>
                    </a:ext>
                  </a:extLst>
                </a:gridCol>
              </a:tblGrid>
              <a:tr h="82760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TOTALES INSTITUCION EDUCATIVA GUILLERMO QUINTERO CALDERON 2022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5018"/>
                  </a:ext>
                </a:extLst>
              </a:tr>
              <a:tr h="691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NIVEL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MATRIC INICIAL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APROB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REPROB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DESERT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TRASL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MATRIC FINAL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40319220"/>
                  </a:ext>
                </a:extLst>
              </a:tr>
              <a:tr h="55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PREESCOLAR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76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62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12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70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59528537"/>
                  </a:ext>
                </a:extLst>
              </a:tr>
              <a:tr h="408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PRIMARIA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419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324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40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13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42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403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24703716"/>
                  </a:ext>
                </a:extLst>
              </a:tr>
              <a:tr h="473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SECUNDARIA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321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226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42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25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28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332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45028317"/>
                  </a:ext>
                </a:extLst>
              </a:tr>
              <a:tr h="408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MEDIA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102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92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4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5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100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80158532"/>
                  </a:ext>
                </a:extLst>
              </a:tr>
              <a:tr h="408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TOTAL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918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704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86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41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>
                          <a:effectLst/>
                        </a:rPr>
                        <a:t>87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905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9977697"/>
                  </a:ext>
                </a:extLst>
              </a:tr>
              <a:tr h="691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SER HUMANO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56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54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2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2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0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dirty="0">
                          <a:effectLst/>
                        </a:rPr>
                        <a:t>56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4461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039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51D0235-AAEB-497A-8953-17B3FBFA7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31460"/>
              </p:ext>
            </p:extLst>
          </p:nvPr>
        </p:nvGraphicFramePr>
        <p:xfrm>
          <a:off x="1616765" y="1577009"/>
          <a:ext cx="6626087" cy="4780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393">
                  <a:extLst>
                    <a:ext uri="{9D8B030D-6E8A-4147-A177-3AD203B41FA5}">
                      <a16:colId xmlns:a16="http://schemas.microsoft.com/office/drawing/2014/main" val="2178501163"/>
                    </a:ext>
                  </a:extLst>
                </a:gridCol>
                <a:gridCol w="1600847">
                  <a:extLst>
                    <a:ext uri="{9D8B030D-6E8A-4147-A177-3AD203B41FA5}">
                      <a16:colId xmlns:a16="http://schemas.microsoft.com/office/drawing/2014/main" val="2662572734"/>
                    </a:ext>
                  </a:extLst>
                </a:gridCol>
                <a:gridCol w="1600847">
                  <a:extLst>
                    <a:ext uri="{9D8B030D-6E8A-4147-A177-3AD203B41FA5}">
                      <a16:colId xmlns:a16="http://schemas.microsoft.com/office/drawing/2014/main" val="1052153896"/>
                    </a:ext>
                  </a:extLst>
                </a:gridCol>
              </a:tblGrid>
              <a:tr h="788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COMPARATIVO MATRICULA PREESCOLAR 2021-2022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67469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solidFill>
                            <a:srgbClr val="FF0000"/>
                          </a:solidFill>
                          <a:effectLst/>
                        </a:rPr>
                        <a:t>2021</a:t>
                      </a:r>
                      <a:endParaRPr lang="es-CO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es-CO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79473"/>
                  </a:ext>
                </a:extLst>
              </a:tr>
              <a:tr h="788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INICIAL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60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</a:rPr>
                        <a:t>76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473913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APROBADOS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52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</a:rPr>
                        <a:t>62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847876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REPROBADOS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0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</a:rPr>
                        <a:t>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29929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DESERTORES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5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</a:rPr>
                        <a:t>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401467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TRASLADADOS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3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</a:rPr>
                        <a:t>12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359130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FINAL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58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</a:rPr>
                        <a:t>70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17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42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1E09F14-4B28-4970-98FF-8F9888E3D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01750"/>
              </p:ext>
            </p:extLst>
          </p:nvPr>
        </p:nvGraphicFramePr>
        <p:xfrm>
          <a:off x="1948070" y="1577009"/>
          <a:ext cx="6215269" cy="4898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079">
                  <a:extLst>
                    <a:ext uri="{9D8B030D-6E8A-4147-A177-3AD203B41FA5}">
                      <a16:colId xmlns:a16="http://schemas.microsoft.com/office/drawing/2014/main" val="410179663"/>
                    </a:ext>
                  </a:extLst>
                </a:gridCol>
                <a:gridCol w="1501595">
                  <a:extLst>
                    <a:ext uri="{9D8B030D-6E8A-4147-A177-3AD203B41FA5}">
                      <a16:colId xmlns:a16="http://schemas.microsoft.com/office/drawing/2014/main" val="690103777"/>
                    </a:ext>
                  </a:extLst>
                </a:gridCol>
                <a:gridCol w="1501595">
                  <a:extLst>
                    <a:ext uri="{9D8B030D-6E8A-4147-A177-3AD203B41FA5}">
                      <a16:colId xmlns:a16="http://schemas.microsoft.com/office/drawing/2014/main" val="4182952163"/>
                    </a:ext>
                  </a:extLst>
                </a:gridCol>
              </a:tblGrid>
              <a:tr h="9067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COMPARATIVO MATRICULA BASICA PRIMARIA 2021-2022</a:t>
                      </a:r>
                      <a:endParaRPr lang="es-CO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98330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2021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2022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266215"/>
                  </a:ext>
                </a:extLst>
              </a:tr>
              <a:tr h="906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INICIAL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472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419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935523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APROBADOS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382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324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98768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REPROBADOS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</a:rPr>
                        <a:t>64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40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843408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DESERTORES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11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13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675349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TRASLADADOS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15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42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050832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FINAL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477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</a:rPr>
                        <a:t>403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51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1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D8AAF17-922A-443B-89D6-7B23E45D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445" y="2425148"/>
            <a:ext cx="7433268" cy="3616878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24636D49-6F66-4A48-AE4E-EE94E6DA1C76}"/>
              </a:ext>
            </a:extLst>
          </p:cNvPr>
          <p:cNvSpPr txBox="1">
            <a:spLocks/>
          </p:cNvSpPr>
          <p:nvPr/>
        </p:nvSpPr>
        <p:spPr>
          <a:xfrm>
            <a:off x="1507067" y="132523"/>
            <a:ext cx="7766936" cy="124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endParaRPr lang="es-CO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83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5ACFFB0-C16E-4819-AF0C-26B310745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33720"/>
              </p:ext>
            </p:extLst>
          </p:nvPr>
        </p:nvGraphicFramePr>
        <p:xfrm>
          <a:off x="1948070" y="1577009"/>
          <a:ext cx="6215269" cy="491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079">
                  <a:extLst>
                    <a:ext uri="{9D8B030D-6E8A-4147-A177-3AD203B41FA5}">
                      <a16:colId xmlns:a16="http://schemas.microsoft.com/office/drawing/2014/main" val="410179663"/>
                    </a:ext>
                  </a:extLst>
                </a:gridCol>
                <a:gridCol w="1501595">
                  <a:extLst>
                    <a:ext uri="{9D8B030D-6E8A-4147-A177-3AD203B41FA5}">
                      <a16:colId xmlns:a16="http://schemas.microsoft.com/office/drawing/2014/main" val="690103777"/>
                    </a:ext>
                  </a:extLst>
                </a:gridCol>
                <a:gridCol w="1501595">
                  <a:extLst>
                    <a:ext uri="{9D8B030D-6E8A-4147-A177-3AD203B41FA5}">
                      <a16:colId xmlns:a16="http://schemas.microsoft.com/office/drawing/2014/main" val="4182952163"/>
                    </a:ext>
                  </a:extLst>
                </a:gridCol>
              </a:tblGrid>
              <a:tr h="9067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COMPARATIVO MATRICULA BASICA SECUNDARIA 2021-2022</a:t>
                      </a:r>
                      <a:endParaRPr lang="es-CO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98330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2021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2022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266215"/>
                  </a:ext>
                </a:extLst>
              </a:tr>
              <a:tr h="906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INICIAL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935523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APROBADOS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98768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REPROBADOS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843408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DESERTORES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675349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TRASLADADOS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050832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FINAL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51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59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5ACFFB0-C16E-4819-AF0C-26B310745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61906"/>
              </p:ext>
            </p:extLst>
          </p:nvPr>
        </p:nvGraphicFramePr>
        <p:xfrm>
          <a:off x="1948070" y="1577009"/>
          <a:ext cx="6215269" cy="491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079">
                  <a:extLst>
                    <a:ext uri="{9D8B030D-6E8A-4147-A177-3AD203B41FA5}">
                      <a16:colId xmlns:a16="http://schemas.microsoft.com/office/drawing/2014/main" val="410179663"/>
                    </a:ext>
                  </a:extLst>
                </a:gridCol>
                <a:gridCol w="1501595">
                  <a:extLst>
                    <a:ext uri="{9D8B030D-6E8A-4147-A177-3AD203B41FA5}">
                      <a16:colId xmlns:a16="http://schemas.microsoft.com/office/drawing/2014/main" val="690103777"/>
                    </a:ext>
                  </a:extLst>
                </a:gridCol>
                <a:gridCol w="1501595">
                  <a:extLst>
                    <a:ext uri="{9D8B030D-6E8A-4147-A177-3AD203B41FA5}">
                      <a16:colId xmlns:a16="http://schemas.microsoft.com/office/drawing/2014/main" val="4182952163"/>
                    </a:ext>
                  </a:extLst>
                </a:gridCol>
              </a:tblGrid>
              <a:tr h="9067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COMPARATIVO MATRICULA MEDIA 2021-2022</a:t>
                      </a:r>
                      <a:endParaRPr lang="es-CO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98330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2021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2022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266215"/>
                  </a:ext>
                </a:extLst>
              </a:tr>
              <a:tr h="906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INICIAL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935523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APROBADOS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98768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REPROBADOS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843408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DESERTORES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675349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TRASLADADOS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050832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FINAL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51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5ACFFB0-C16E-4819-AF0C-26B310745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32751"/>
              </p:ext>
            </p:extLst>
          </p:nvPr>
        </p:nvGraphicFramePr>
        <p:xfrm>
          <a:off x="1948070" y="1577009"/>
          <a:ext cx="6215269" cy="491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079">
                  <a:extLst>
                    <a:ext uri="{9D8B030D-6E8A-4147-A177-3AD203B41FA5}">
                      <a16:colId xmlns:a16="http://schemas.microsoft.com/office/drawing/2014/main" val="410179663"/>
                    </a:ext>
                  </a:extLst>
                </a:gridCol>
                <a:gridCol w="1501595">
                  <a:extLst>
                    <a:ext uri="{9D8B030D-6E8A-4147-A177-3AD203B41FA5}">
                      <a16:colId xmlns:a16="http://schemas.microsoft.com/office/drawing/2014/main" val="690103777"/>
                    </a:ext>
                  </a:extLst>
                </a:gridCol>
                <a:gridCol w="1501595">
                  <a:extLst>
                    <a:ext uri="{9D8B030D-6E8A-4147-A177-3AD203B41FA5}">
                      <a16:colId xmlns:a16="http://schemas.microsoft.com/office/drawing/2014/main" val="4182952163"/>
                    </a:ext>
                  </a:extLst>
                </a:gridCol>
              </a:tblGrid>
              <a:tr h="9067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COMPARATIVO MATRICULA TOTAL E.E. 2021-2022</a:t>
                      </a:r>
                      <a:endParaRPr lang="es-CO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98330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2021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>
                          <a:effectLst/>
                        </a:rPr>
                        <a:t>2022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266215"/>
                  </a:ext>
                </a:extLst>
              </a:tr>
              <a:tr h="906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INICIAL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918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935523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APROBADOS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704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98768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REPROBADOS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843408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DESERTORES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675349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TRASLADADOS</a:t>
                      </a:r>
                      <a:endParaRPr lang="es-CO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050832"/>
                  </a:ext>
                </a:extLst>
              </a:tr>
              <a:tr h="441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MATRICULA FINAL</a:t>
                      </a:r>
                      <a:endParaRPr lang="es-CO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905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51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643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En el transcurso de 2022 se retiraron de  la Institución los docentes: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4FF4B22-8924-4841-A9DF-383FCBEF0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11709"/>
              </p:ext>
            </p:extLst>
          </p:nvPr>
        </p:nvGraphicFramePr>
        <p:xfrm>
          <a:off x="365760" y="2542032"/>
          <a:ext cx="9217152" cy="372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978">
                  <a:extLst>
                    <a:ext uri="{9D8B030D-6E8A-4147-A177-3AD203B41FA5}">
                      <a16:colId xmlns:a16="http://schemas.microsoft.com/office/drawing/2014/main" val="4121280238"/>
                    </a:ext>
                  </a:extLst>
                </a:gridCol>
                <a:gridCol w="4159174">
                  <a:extLst>
                    <a:ext uri="{9D8B030D-6E8A-4147-A177-3AD203B41FA5}">
                      <a16:colId xmlns:a16="http://schemas.microsoft.com/office/drawing/2014/main" val="1514507427"/>
                    </a:ext>
                  </a:extLst>
                </a:gridCol>
              </a:tblGrid>
              <a:tr h="558419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TRASLADO</a:t>
                      </a:r>
                      <a:endParaRPr lang="es-C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PENSION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99624"/>
                  </a:ext>
                </a:extLst>
              </a:tr>
              <a:tr h="3147949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Arial" pitchFamily="34" charset="0"/>
                          <a:cs typeface="Arial" pitchFamily="34" charset="0"/>
                        </a:rPr>
                        <a:t>ANA MARIA CARVAJALINO</a:t>
                      </a:r>
                    </a:p>
                    <a:p>
                      <a:pPr algn="ctr"/>
                      <a:r>
                        <a:rPr lang="es-ES" sz="2800" dirty="0">
                          <a:latin typeface="Arial" pitchFamily="34" charset="0"/>
                          <a:cs typeface="Arial" pitchFamily="34" charset="0"/>
                        </a:rPr>
                        <a:t>JAIRO ESPINEL VILLAMIZAR</a:t>
                      </a:r>
                    </a:p>
                    <a:p>
                      <a:pPr algn="ctr"/>
                      <a:r>
                        <a:rPr lang="es-ES" sz="2800" dirty="0">
                          <a:latin typeface="Arial" pitchFamily="34" charset="0"/>
                          <a:cs typeface="Arial" pitchFamily="34" charset="0"/>
                        </a:rPr>
                        <a:t>DEYANIRA SANTIAGO P.</a:t>
                      </a:r>
                    </a:p>
                    <a:p>
                      <a:pPr algn="ctr"/>
                      <a:r>
                        <a:rPr lang="es-ES" sz="2800" dirty="0">
                          <a:latin typeface="Arial" pitchFamily="34" charset="0"/>
                          <a:cs typeface="Arial" pitchFamily="34" charset="0"/>
                        </a:rPr>
                        <a:t>MARIO CARRILLO BARÓN</a:t>
                      </a:r>
                    </a:p>
                    <a:p>
                      <a:pPr algn="ctr"/>
                      <a:endParaRPr lang="es-ES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HELIDA SANCHEZ</a:t>
                      </a:r>
                    </a:p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EDID VILA ORTEGA</a:t>
                      </a:r>
                    </a:p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ALAIS QUINTERO Q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DENIS CORONEL C</a:t>
                      </a:r>
                    </a:p>
                    <a:p>
                      <a:pPr algn="ctr"/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0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149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4FF4B22-8924-4841-A9DF-383FCBEF0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42701"/>
              </p:ext>
            </p:extLst>
          </p:nvPr>
        </p:nvGraphicFramePr>
        <p:xfrm>
          <a:off x="677334" y="2542032"/>
          <a:ext cx="8814138" cy="372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4138">
                  <a:extLst>
                    <a:ext uri="{9D8B030D-6E8A-4147-A177-3AD203B41FA5}">
                      <a16:colId xmlns:a16="http://schemas.microsoft.com/office/drawing/2014/main" val="4121280238"/>
                    </a:ext>
                  </a:extLst>
                </a:gridCol>
              </a:tblGrid>
              <a:tr h="558419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EN INCAPACIDAD X SALUD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99624"/>
                  </a:ext>
                </a:extLst>
              </a:tr>
              <a:tr h="3147949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Arial" pitchFamily="34" charset="0"/>
                          <a:cs typeface="Arial" pitchFamily="34" charset="0"/>
                        </a:rPr>
                        <a:t>LUZ AMANDA RODRIGUEZ MONTEJO</a:t>
                      </a:r>
                    </a:p>
                    <a:p>
                      <a:pPr algn="ctr"/>
                      <a:r>
                        <a:rPr lang="es-ES" sz="2800" dirty="0">
                          <a:latin typeface="Arial" pitchFamily="34" charset="0"/>
                          <a:cs typeface="Arial" pitchFamily="34" charset="0"/>
                        </a:rPr>
                        <a:t>AIDA MARIA CONTRERAS QUINTERO</a:t>
                      </a:r>
                    </a:p>
                    <a:p>
                      <a:pPr algn="ctr"/>
                      <a:endParaRPr lang="es-ES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0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72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</p:spPr>
        <p:txBody>
          <a:bodyPr/>
          <a:lstStyle/>
          <a:p>
            <a:pPr marL="0" indent="0" algn="ctr">
              <a:buNone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transcurso de 2022 llegan al plantel los siguientes docentes y administrativos:</a:t>
            </a: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57E0B0C-EA18-410F-B3EE-198275C37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69116"/>
              </p:ext>
            </p:extLst>
          </p:nvPr>
        </p:nvGraphicFramePr>
        <p:xfrm>
          <a:off x="677334" y="2544418"/>
          <a:ext cx="9728538" cy="3684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62">
                  <a:extLst>
                    <a:ext uri="{9D8B030D-6E8A-4147-A177-3AD203B41FA5}">
                      <a16:colId xmlns:a16="http://schemas.microsoft.com/office/drawing/2014/main" val="3012287311"/>
                    </a:ext>
                  </a:extLst>
                </a:gridCol>
                <a:gridCol w="5065776">
                  <a:extLst>
                    <a:ext uri="{9D8B030D-6E8A-4147-A177-3AD203B41FA5}">
                      <a16:colId xmlns:a16="http://schemas.microsoft.com/office/drawing/2014/main" val="1535668676"/>
                    </a:ext>
                  </a:extLst>
                </a:gridCol>
              </a:tblGrid>
              <a:tr h="63769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DOCENTES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ADMINISTRATIVOS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86322"/>
                  </a:ext>
                </a:extLst>
              </a:tr>
              <a:tr h="30469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CO" sz="2400" dirty="0"/>
                        <a:t>LUZ MARINA DUARTE CORONEL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s-CO" sz="2400" dirty="0"/>
                        <a:t>ALIDA BURZA SANTIAGO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s-CO" sz="2400" dirty="0"/>
                        <a:t>LESLY YANETH DUARTE CORONEL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s-CO" sz="2400" dirty="0"/>
                        <a:t>JORGE ELIECER CARRASCAL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s-CO" sz="2400" dirty="0"/>
                        <a:t>CRISTIAN DE JESUS HOYOS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s-CO" sz="2400" dirty="0"/>
                        <a:t>CESAR YOHAN PEREZ ARIAS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s-CO" sz="2400" dirty="0"/>
                        <a:t>CARLOS ANGARITA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GONZALO MATALLANA SANTIAGO</a:t>
                      </a:r>
                      <a:endParaRPr lang="es-C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73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977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MX" sz="2400" dirty="0">
                <a:solidFill>
                  <a:srgbClr val="FF0000"/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PLANTA DE PERSONAL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1DB66A6-A985-4A1A-8D6B-164382961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54956"/>
              </p:ext>
            </p:extLst>
          </p:nvPr>
        </p:nvGraphicFramePr>
        <p:xfrm>
          <a:off x="1097280" y="1920241"/>
          <a:ext cx="817672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949">
                  <a:extLst>
                    <a:ext uri="{9D8B030D-6E8A-4147-A177-3AD203B41FA5}">
                      <a16:colId xmlns:a16="http://schemas.microsoft.com/office/drawing/2014/main" val="3885223603"/>
                    </a:ext>
                  </a:extLst>
                </a:gridCol>
                <a:gridCol w="1263849">
                  <a:extLst>
                    <a:ext uri="{9D8B030D-6E8A-4147-A177-3AD203B41FA5}">
                      <a16:colId xmlns:a16="http://schemas.microsoft.com/office/drawing/2014/main" val="1668943203"/>
                    </a:ext>
                  </a:extLst>
                </a:gridCol>
                <a:gridCol w="1914924">
                  <a:extLst>
                    <a:ext uri="{9D8B030D-6E8A-4147-A177-3AD203B41FA5}">
                      <a16:colId xmlns:a16="http://schemas.microsoft.com/office/drawing/2014/main" val="1202784960"/>
                    </a:ext>
                  </a:extLst>
                </a:gridCol>
              </a:tblGrid>
              <a:tr h="762267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FF0000"/>
                          </a:solidFill>
                        </a:rPr>
                        <a:t>SE INICIA</a:t>
                      </a:r>
                      <a:endParaRPr lang="es-CO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FF0000"/>
                          </a:solidFill>
                        </a:rPr>
                        <a:t>SE CULMINA</a:t>
                      </a:r>
                      <a:endParaRPr lang="es-CO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363399"/>
                  </a:ext>
                </a:extLst>
              </a:tr>
              <a:tr h="5364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DIRECTIVOS DOCENTES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2</a:t>
                      </a:r>
                      <a:endParaRPr lang="es-C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2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05957"/>
                  </a:ext>
                </a:extLst>
              </a:tr>
              <a:tr h="5364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DOCENTES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41</a:t>
                      </a:r>
                      <a:endParaRPr lang="es-C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37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914518"/>
                  </a:ext>
                </a:extLst>
              </a:tr>
              <a:tr h="5364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DOCENTE DE APOYO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1</a:t>
                      </a:r>
                      <a:endParaRPr lang="es-C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1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997967"/>
                  </a:ext>
                </a:extLst>
              </a:tr>
              <a:tr h="5364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DOCENTE ORIENTADOR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1</a:t>
                      </a:r>
                      <a:endParaRPr lang="es-C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1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1522"/>
                  </a:ext>
                </a:extLst>
              </a:tr>
              <a:tr h="5364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ADMINISTRATIVOS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3</a:t>
                      </a:r>
                      <a:endParaRPr lang="es-C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4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81581"/>
                  </a:ext>
                </a:extLst>
              </a:tr>
              <a:tr h="5364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AUXIL SERV GRLES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2</a:t>
                      </a:r>
                      <a:endParaRPr lang="es-C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2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13085"/>
                  </a:ext>
                </a:extLst>
              </a:tr>
              <a:tr h="5364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CELADOR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1</a:t>
                      </a:r>
                      <a:endParaRPr lang="es-C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1</a:t>
                      </a:r>
                      <a:endParaRPr lang="es-C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8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50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5BFA729-492F-4801-9C50-4E51EC46519B}"/>
              </a:ext>
            </a:extLst>
          </p:cNvPr>
          <p:cNvSpPr/>
          <p:nvPr/>
        </p:nvSpPr>
        <p:spPr>
          <a:xfrm>
            <a:off x="1335024" y="1577009"/>
            <a:ext cx="79389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TICS</a:t>
            </a:r>
          </a:p>
          <a:p>
            <a:r>
              <a:rPr lang="es-CO" sz="2800" dirty="0"/>
              <a:t>Se cuenta con cinco salas de informática, una en cada sede, pero no tenemos equipo pc idóneo para las clases</a:t>
            </a:r>
          </a:p>
          <a:p>
            <a:r>
              <a:rPr lang="es-CO" sz="2800" dirty="0"/>
              <a:t>Un aula de idiomas dotada con televisor</a:t>
            </a:r>
          </a:p>
          <a:p>
            <a:r>
              <a:rPr lang="es-CO" sz="2800" dirty="0"/>
              <a:t>Se contó con servicio de internet en cuatro de las sedes, aunque no durante todo el año escolar</a:t>
            </a:r>
          </a:p>
          <a:p>
            <a:r>
              <a:rPr lang="es-CO" sz="2800" dirty="0"/>
              <a:t>10 aulas virtuales</a:t>
            </a:r>
          </a:p>
          <a:p>
            <a:r>
              <a:rPr lang="es-CO" sz="2800" dirty="0"/>
              <a:t>1 televisor que funciona como aula virtual</a:t>
            </a:r>
          </a:p>
        </p:txBody>
      </p:sp>
    </p:spTree>
    <p:extLst>
      <p:ext uri="{BB962C8B-B14F-4D97-AF65-F5344CB8AC3E}">
        <p14:creationId xmlns:p14="http://schemas.microsoft.com/office/powerpoint/2010/main" val="2232867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CAD19CC9-425B-4DD6-ACE2-722A422CC7DD}"/>
              </a:ext>
            </a:extLst>
          </p:cNvPr>
          <p:cNvSpPr txBox="1">
            <a:spLocks/>
          </p:cNvSpPr>
          <p:nvPr/>
        </p:nvSpPr>
        <p:spPr>
          <a:xfrm>
            <a:off x="457200" y="1841942"/>
            <a:ext cx="9601200" cy="419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/>
              <a:t>Se cuenta con un S.I.E.E. y un manual de funciones adoptado por el Consejo Directivo</a:t>
            </a:r>
          </a:p>
          <a:p>
            <a:r>
              <a:rPr lang="es-CO" sz="2800" dirty="0"/>
              <a:t>Se mantiene en constante revisión y actualización la matricula en el </a:t>
            </a:r>
            <a:r>
              <a:rPr lang="es-CO" sz="2800" dirty="0" err="1"/>
              <a:t>simat</a:t>
            </a:r>
            <a:endParaRPr lang="es-CO" sz="2800" dirty="0"/>
          </a:p>
          <a:p>
            <a:r>
              <a:rPr lang="es-CO" sz="2800" dirty="0"/>
              <a:t>Se realizaron jornadas pedagógicas programadas durante el transcurso del año</a:t>
            </a:r>
          </a:p>
          <a:p>
            <a:r>
              <a:rPr lang="es-CO" sz="2800" dirty="0"/>
              <a:t>Se participó con nuestros grupos semilleros en el programa enjambre de la gobernación departamental. </a:t>
            </a:r>
          </a:p>
        </p:txBody>
      </p:sp>
    </p:spTree>
    <p:extLst>
      <p:ext uri="{BB962C8B-B14F-4D97-AF65-F5344CB8AC3E}">
        <p14:creationId xmlns:p14="http://schemas.microsoft.com/office/powerpoint/2010/main" val="2723756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sz="4000" dirty="0"/>
              <a:t>Se reorganizaron y aprobaron manual de funciones para diferentes estamentos de nuestra institución. </a:t>
            </a:r>
          </a:p>
          <a:p>
            <a:r>
              <a:rPr lang="es-CO" sz="4000" dirty="0"/>
              <a:t>Se realizó revisión de los planes de área</a:t>
            </a:r>
          </a:p>
          <a:p>
            <a:r>
              <a:rPr lang="es-CO" sz="4000" dirty="0"/>
              <a:t>Se realizó el XXXIII Festival de teatro experimental.</a:t>
            </a:r>
          </a:p>
          <a:p>
            <a:r>
              <a:rPr lang="es-CO" sz="4000" dirty="0"/>
              <a:t>Se coordinó la aplicación de las pruebas tipo </a:t>
            </a:r>
            <a:r>
              <a:rPr lang="es-CO" sz="4000" dirty="0" err="1"/>
              <a:t>icfes</a:t>
            </a:r>
            <a:r>
              <a:rPr lang="es-CO" sz="4000" dirty="0"/>
              <a:t> en educar para avanzar. En básica y media. </a:t>
            </a:r>
          </a:p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1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O" sz="4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GESTION REALIZADA 2022</a:t>
            </a:r>
            <a:endParaRPr lang="es-ES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4000" dirty="0"/>
          </a:p>
          <a:p>
            <a:pPr algn="just"/>
            <a:r>
              <a:rPr lang="es-CO" sz="4000" dirty="0"/>
              <a:t>Esta audiencia se realiza en cumplimiento a lo dispuesto por el decreto No. 4807 de 2011 </a:t>
            </a:r>
          </a:p>
          <a:p>
            <a:pPr algn="just"/>
            <a:r>
              <a:rPr lang="es-CO" sz="4000" dirty="0"/>
              <a:t>La rendición de cuentas se desarrollará en dos partes principales que son: el informe de gestión y el informe de ejecución presupuestal.</a:t>
            </a:r>
            <a:endParaRPr lang="es-ES" sz="4000" dirty="0"/>
          </a:p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3065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8379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MX" sz="2400" dirty="0">
                <a:solidFill>
                  <a:srgbClr val="FF0000"/>
                </a:solidFill>
              </a:rPr>
            </a:br>
            <a:r>
              <a:rPr lang="es-MX" sz="2400" dirty="0">
                <a:solidFill>
                  <a:schemeClr val="accent5">
                    <a:lumMod val="75000"/>
                  </a:schemeClr>
                </a:solidFill>
              </a:rPr>
              <a:t>COMPARATIVO PROMEDIO RESULTADOS 2022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75B63AF-DA91-4296-A773-A159359FE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31708"/>
              </p:ext>
            </p:extLst>
          </p:nvPr>
        </p:nvGraphicFramePr>
        <p:xfrm>
          <a:off x="677332" y="1993391"/>
          <a:ext cx="9198188" cy="3654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204">
                  <a:extLst>
                    <a:ext uri="{9D8B030D-6E8A-4147-A177-3AD203B41FA5}">
                      <a16:colId xmlns:a16="http://schemas.microsoft.com/office/drawing/2014/main" val="1512030832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3703908858"/>
                    </a:ext>
                  </a:extLst>
                </a:gridCol>
                <a:gridCol w="2121408">
                  <a:extLst>
                    <a:ext uri="{9D8B030D-6E8A-4147-A177-3AD203B41FA5}">
                      <a16:colId xmlns:a16="http://schemas.microsoft.com/office/drawing/2014/main" val="2435277023"/>
                    </a:ext>
                  </a:extLst>
                </a:gridCol>
                <a:gridCol w="1444752">
                  <a:extLst>
                    <a:ext uri="{9D8B030D-6E8A-4147-A177-3AD203B41FA5}">
                      <a16:colId xmlns:a16="http://schemas.microsoft.com/office/drawing/2014/main" val="637561996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2705119402"/>
                    </a:ext>
                  </a:extLst>
                </a:gridCol>
              </a:tblGrid>
              <a:tr h="585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MATERIA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COLNAL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CONVENCIÓN</a:t>
                      </a:r>
                      <a:endParaRPr lang="es-CO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NORTE DE SDER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COLOMBIA</a:t>
                      </a:r>
                      <a:endParaRPr lang="es-CO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222514"/>
                  </a:ext>
                </a:extLst>
              </a:tr>
              <a:tr h="481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MATEMATICAS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47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47.78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53.5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50.91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47404"/>
                  </a:ext>
                </a:extLst>
              </a:tr>
              <a:tr h="481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LECTURA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47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48.81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54.46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53.08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324810"/>
                  </a:ext>
                </a:extLst>
              </a:tr>
              <a:tr h="481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C SOCIALES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44.28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49.18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48.00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77769"/>
                  </a:ext>
                </a:extLst>
              </a:tr>
              <a:tr h="481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C NATURALES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47.09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50.99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49.37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987819"/>
                  </a:ext>
                </a:extLst>
              </a:tr>
              <a:tr h="481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INGLES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46.05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50.87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50.32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188566"/>
                  </a:ext>
                </a:extLst>
              </a:tr>
              <a:tr h="481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ESTUDIANTES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36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166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16316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545653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089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7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MX" sz="2400" dirty="0">
                <a:solidFill>
                  <a:srgbClr val="FF0000"/>
                </a:solidFill>
              </a:rPr>
            </a:br>
            <a:r>
              <a:rPr lang="es-MX" sz="2400" dirty="0">
                <a:solidFill>
                  <a:schemeClr val="accent5">
                    <a:lumMod val="75000"/>
                  </a:schemeClr>
                </a:solidFill>
              </a:rPr>
              <a:t>RESULTADOS PRUEBAS SABER ONCE</a:t>
            </a:r>
            <a:br>
              <a:rPr lang="es-MX" sz="2400" dirty="0">
                <a:solidFill>
                  <a:srgbClr val="FF0000"/>
                </a:solidFill>
              </a:rPr>
            </a:b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7D15D26-EB70-4F1F-976C-81222822F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38530"/>
              </p:ext>
            </p:extLst>
          </p:nvPr>
        </p:nvGraphicFramePr>
        <p:xfrm>
          <a:off x="1389888" y="2160589"/>
          <a:ext cx="8174736" cy="364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169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PUESTO DEL COLEGIO 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 AÑO</a:t>
                      </a:r>
                      <a:r>
                        <a:rPr lang="es-CO" sz="2800" baseline="0" dirty="0"/>
                        <a:t> 2022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169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CONVENCION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3 de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169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NORTE DE SANTANDER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238 de 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169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/>
                        <a:t>7195 de 10515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593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892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MX" sz="2400" dirty="0">
                <a:solidFill>
                  <a:srgbClr val="FF0000"/>
                </a:solidFill>
              </a:rPr>
            </a:br>
            <a:r>
              <a:rPr lang="es-MX" sz="2400" dirty="0">
                <a:solidFill>
                  <a:schemeClr val="accent5">
                    <a:lumMod val="75000"/>
                  </a:schemeClr>
                </a:solidFill>
              </a:rPr>
              <a:t>COMPARATIVO EN EL MUNICIPIO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05372F-CC54-4CC1-81AF-74DECF8B1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71330"/>
              </p:ext>
            </p:extLst>
          </p:nvPr>
        </p:nvGraphicFramePr>
        <p:xfrm>
          <a:off x="677334" y="1938528"/>
          <a:ext cx="9893127" cy="4309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551">
                  <a:extLst>
                    <a:ext uri="{9D8B030D-6E8A-4147-A177-3AD203B41FA5}">
                      <a16:colId xmlns:a16="http://schemas.microsoft.com/office/drawing/2014/main" val="3524903136"/>
                    </a:ext>
                  </a:extLst>
                </a:gridCol>
                <a:gridCol w="1617358">
                  <a:extLst>
                    <a:ext uri="{9D8B030D-6E8A-4147-A177-3AD203B41FA5}">
                      <a16:colId xmlns:a16="http://schemas.microsoft.com/office/drawing/2014/main" val="3454013654"/>
                    </a:ext>
                  </a:extLst>
                </a:gridCol>
                <a:gridCol w="1098323">
                  <a:extLst>
                    <a:ext uri="{9D8B030D-6E8A-4147-A177-3AD203B41FA5}">
                      <a16:colId xmlns:a16="http://schemas.microsoft.com/office/drawing/2014/main" val="95207219"/>
                    </a:ext>
                  </a:extLst>
                </a:gridCol>
                <a:gridCol w="1099693">
                  <a:extLst>
                    <a:ext uri="{9D8B030D-6E8A-4147-A177-3AD203B41FA5}">
                      <a16:colId xmlns:a16="http://schemas.microsoft.com/office/drawing/2014/main" val="1549519986"/>
                    </a:ext>
                  </a:extLst>
                </a:gridCol>
                <a:gridCol w="1098323">
                  <a:extLst>
                    <a:ext uri="{9D8B030D-6E8A-4147-A177-3AD203B41FA5}">
                      <a16:colId xmlns:a16="http://schemas.microsoft.com/office/drawing/2014/main" val="796911968"/>
                    </a:ext>
                  </a:extLst>
                </a:gridCol>
                <a:gridCol w="1098323">
                  <a:extLst>
                    <a:ext uri="{9D8B030D-6E8A-4147-A177-3AD203B41FA5}">
                      <a16:colId xmlns:a16="http://schemas.microsoft.com/office/drawing/2014/main" val="381783077"/>
                    </a:ext>
                  </a:extLst>
                </a:gridCol>
                <a:gridCol w="1098323">
                  <a:extLst>
                    <a:ext uri="{9D8B030D-6E8A-4147-A177-3AD203B41FA5}">
                      <a16:colId xmlns:a16="http://schemas.microsoft.com/office/drawing/2014/main" val="1058201181"/>
                    </a:ext>
                  </a:extLst>
                </a:gridCol>
                <a:gridCol w="1098323">
                  <a:extLst>
                    <a:ext uri="{9D8B030D-6E8A-4147-A177-3AD203B41FA5}">
                      <a16:colId xmlns:a16="http://schemas.microsoft.com/office/drawing/2014/main" val="3041916921"/>
                    </a:ext>
                  </a:extLst>
                </a:gridCol>
                <a:gridCol w="1107910">
                  <a:extLst>
                    <a:ext uri="{9D8B030D-6E8A-4147-A177-3AD203B41FA5}">
                      <a16:colId xmlns:a16="http://schemas.microsoft.com/office/drawing/2014/main" val="3577778100"/>
                    </a:ext>
                  </a:extLst>
                </a:gridCol>
              </a:tblGrid>
              <a:tr h="115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 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EE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PROM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MAT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LEC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SOC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NAT</a:t>
                      </a:r>
                      <a:endParaRPr lang="es-CO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ING</a:t>
                      </a:r>
                      <a:endParaRPr lang="es-CO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ESTUD</a:t>
                      </a:r>
                      <a:endParaRPr lang="es-CO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816931"/>
                  </a:ext>
                </a:extLst>
              </a:tr>
              <a:tr h="56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ENS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49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66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569079"/>
                  </a:ext>
                </a:extLst>
              </a:tr>
              <a:tr h="56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ITA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47.77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45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49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31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801612"/>
                  </a:ext>
                </a:extLst>
              </a:tr>
              <a:tr h="56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3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COLNAL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45.54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47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47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36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789589"/>
                  </a:ext>
                </a:extLst>
              </a:tr>
              <a:tr h="73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PEDRO C.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42.38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43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44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44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22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925581"/>
                  </a:ext>
                </a:extLst>
              </a:tr>
              <a:tr h="73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5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TRINIDAD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45.54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43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36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40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38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11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31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4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</p:spPr>
        <p:txBody>
          <a:bodyPr/>
          <a:lstStyle/>
          <a:p>
            <a:pPr marL="0" indent="0" algn="ctr">
              <a:buNone/>
            </a:pPr>
            <a:r>
              <a:rPr lang="es-CO" sz="2800" dirty="0">
                <a:solidFill>
                  <a:schemeClr val="accent5">
                    <a:lumMod val="75000"/>
                  </a:schemeClr>
                </a:solidFill>
              </a:rPr>
              <a:t>PUESTO DEL COLEGIO 2020 -2022</a:t>
            </a: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7669C9-9FDE-4857-BF13-12C74925A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54565"/>
              </p:ext>
            </p:extLst>
          </p:nvPr>
        </p:nvGraphicFramePr>
        <p:xfrm>
          <a:off x="1152144" y="2176272"/>
          <a:ext cx="8121858" cy="3704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346">
                  <a:extLst>
                    <a:ext uri="{9D8B030D-6E8A-4147-A177-3AD203B41FA5}">
                      <a16:colId xmlns:a16="http://schemas.microsoft.com/office/drawing/2014/main" val="1607739413"/>
                    </a:ext>
                  </a:extLst>
                </a:gridCol>
                <a:gridCol w="1657760">
                  <a:extLst>
                    <a:ext uri="{9D8B030D-6E8A-4147-A177-3AD203B41FA5}">
                      <a16:colId xmlns:a16="http://schemas.microsoft.com/office/drawing/2014/main" val="2342874340"/>
                    </a:ext>
                  </a:extLst>
                </a:gridCol>
                <a:gridCol w="1802376">
                  <a:extLst>
                    <a:ext uri="{9D8B030D-6E8A-4147-A177-3AD203B41FA5}">
                      <a16:colId xmlns:a16="http://schemas.microsoft.com/office/drawing/2014/main" val="84377643"/>
                    </a:ext>
                  </a:extLst>
                </a:gridCol>
                <a:gridCol w="1802376">
                  <a:extLst>
                    <a:ext uri="{9D8B030D-6E8A-4147-A177-3AD203B41FA5}">
                      <a16:colId xmlns:a16="http://schemas.microsoft.com/office/drawing/2014/main" val="3509990834"/>
                    </a:ext>
                  </a:extLst>
                </a:gridCol>
              </a:tblGrid>
              <a:tr h="11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PUESTO DEL COLEGIO EN</a:t>
                      </a:r>
                      <a:endParaRPr lang="es-CO" sz="2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2020</a:t>
                      </a:r>
                      <a:endParaRPr lang="es-CO" sz="2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2021</a:t>
                      </a:r>
                      <a:endParaRPr lang="es-CO" sz="2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2022</a:t>
                      </a:r>
                      <a:endParaRPr lang="es-CO" sz="2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526126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CONVENCION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2 de 5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3 de 5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3 de 5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31989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NORTE DE SANTANDER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234 de 300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276 de 299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</a:rPr>
                        <a:t>238 de 288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001190"/>
                  </a:ext>
                </a:extLst>
              </a:tr>
              <a:tr h="11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COLOMBIA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7246 de 10569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8274 de 10550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</a:rPr>
                        <a:t>7195 de 10515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52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44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ACADEMICA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</p:spPr>
        <p:txBody>
          <a:bodyPr/>
          <a:lstStyle/>
          <a:p>
            <a:pPr marL="0" indent="0" algn="ctr">
              <a:buNone/>
            </a:pPr>
            <a:r>
              <a:rPr lang="es-CO" sz="2800" dirty="0">
                <a:solidFill>
                  <a:schemeClr val="accent5">
                    <a:lumMod val="75000"/>
                  </a:schemeClr>
                </a:solidFill>
              </a:rPr>
              <a:t>MEJOR RESULTADO PRUEBAS SABER ONCE 2022</a:t>
            </a:r>
          </a:p>
          <a:p>
            <a:pPr marL="0" indent="0" algn="ctr">
              <a:buNone/>
            </a:pPr>
            <a:endParaRPr lang="es-CO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CO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CO" sz="3200" dirty="0">
                <a:solidFill>
                  <a:srgbClr val="FF0000"/>
                </a:solidFill>
              </a:rPr>
              <a:t>RAUL FERNANDO SALAZAR TRUJILLO</a:t>
            </a:r>
          </a:p>
          <a:p>
            <a:pPr marL="0" indent="0" algn="ctr">
              <a:buNone/>
            </a:pPr>
            <a:r>
              <a:rPr lang="es-CO" sz="3200" dirty="0">
                <a:solidFill>
                  <a:srgbClr val="FF0000"/>
                </a:solidFill>
              </a:rPr>
              <a:t>312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1987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570A6C-BFF5-48A0-8266-471BE1D777F0}"/>
              </a:ext>
            </a:extLst>
          </p:cNvPr>
          <p:cNvSpPr/>
          <p:nvPr/>
        </p:nvSpPr>
        <p:spPr>
          <a:xfrm>
            <a:off x="1378226" y="3244334"/>
            <a:ext cx="6940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s-CO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INFORME DE GESTION COMUNITARIA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8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COMUNITARIA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AB739714-F8F6-4781-B574-5529093FAD6B}"/>
              </a:ext>
            </a:extLst>
          </p:cNvPr>
          <p:cNvSpPr txBox="1">
            <a:spLocks/>
          </p:cNvSpPr>
          <p:nvPr/>
        </p:nvSpPr>
        <p:spPr>
          <a:xfrm>
            <a:off x="1005840" y="1577009"/>
            <a:ext cx="9070848" cy="4430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/>
              <a:t>Se gestionó alimentación para  estudiantes del establecimiento consistente en complemento alimenticio para almuerzo o desayuno.</a:t>
            </a:r>
          </a:p>
          <a:p>
            <a:r>
              <a:rPr lang="es-CO" sz="2800" dirty="0"/>
              <a:t>Se participó en el programa supérate con el deporte.</a:t>
            </a:r>
          </a:p>
          <a:p>
            <a:r>
              <a:rPr lang="es-CO" sz="2800" dirty="0"/>
              <a:t>El establecimiento participó en todos los actos de índole religioso, cívico, cultural y deportivo organizados en el municipio como: desfiles patrios, actividades deportivas, jornadas de salud, entre otros.</a:t>
            </a:r>
          </a:p>
        </p:txBody>
      </p:sp>
    </p:spTree>
    <p:extLst>
      <p:ext uri="{BB962C8B-B14F-4D97-AF65-F5344CB8AC3E}">
        <p14:creationId xmlns:p14="http://schemas.microsoft.com/office/powerpoint/2010/main" val="2272883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COMUNITARIA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C9F6BE70-1196-410F-916E-70CBD39ABFD4}"/>
              </a:ext>
            </a:extLst>
          </p:cNvPr>
          <p:cNvSpPr txBox="1">
            <a:spLocks/>
          </p:cNvSpPr>
          <p:nvPr/>
        </p:nvSpPr>
        <p:spPr>
          <a:xfrm>
            <a:off x="677334" y="1577009"/>
            <a:ext cx="8777562" cy="4430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r>
              <a:rPr lang="es-CO" sz="2800" dirty="0"/>
              <a:t>Se mantuvo y reforzó la escuela de padres con los docentes encargados y con orientación de la S.E.D.</a:t>
            </a:r>
          </a:p>
          <a:p>
            <a:r>
              <a:rPr lang="es-CO" sz="2800" dirty="0"/>
              <a:t>Se cumplió con el proyecto de servicio social: algunos de nuestros estudiantes se ocuparon del embellecimiento de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1331381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COMUNITARIA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1C884C5A-33DD-4306-A485-41578E5EF996}"/>
              </a:ext>
            </a:extLst>
          </p:cNvPr>
          <p:cNvSpPr txBox="1">
            <a:spLocks/>
          </p:cNvSpPr>
          <p:nvPr/>
        </p:nvSpPr>
        <p:spPr>
          <a:xfrm>
            <a:off x="1981200" y="1577009"/>
            <a:ext cx="7528560" cy="4430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/>
              <a:t>Se ofreció nuevamente  el modelo educativo Proyecto Ser Humano (educación para adultos), en el ciclo 2 correspondiente a 4 y 5 de primaria y ciclos 3, 4, 5 y 6, correspondientes a la secundaria y media.</a:t>
            </a:r>
          </a:p>
          <a:p>
            <a:r>
              <a:rPr lang="es-CO" sz="2400" dirty="0"/>
              <a:t>Se realizó la tercera promoción de bachilleres con el programa Ser Humano </a:t>
            </a:r>
          </a:p>
          <a:p>
            <a:r>
              <a:rPr lang="es-CO" sz="2400" dirty="0"/>
              <a:t>Se apoyó las diferentes jornadas de salud dirigidas por la alcaldía y el centro hospitalario del municipio.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4259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570A6C-BFF5-48A0-8266-471BE1D777F0}"/>
              </a:ext>
            </a:extLst>
          </p:cNvPr>
          <p:cNvSpPr/>
          <p:nvPr/>
        </p:nvSpPr>
        <p:spPr>
          <a:xfrm>
            <a:off x="1378226" y="3244334"/>
            <a:ext cx="6940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s-CO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INFORME DE GESTION ADMINISTRATIVA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1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042C4-E8D9-427A-A556-7A9A842468CD}"/>
              </a:ext>
            </a:extLst>
          </p:cNvPr>
          <p:cNvSpPr/>
          <p:nvPr/>
        </p:nvSpPr>
        <p:spPr>
          <a:xfrm>
            <a:off x="1378226" y="3244334"/>
            <a:ext cx="6940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s-CO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INFORME DE GESTION DIRECTIVA</a:t>
            </a:r>
            <a:r>
              <a:rPr lang="es-CO" dirty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88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ADMINISTRATIVA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9D7D010C-E59D-4961-B363-E3F8EFFC17CD}"/>
              </a:ext>
            </a:extLst>
          </p:cNvPr>
          <p:cNvSpPr txBox="1">
            <a:spLocks/>
          </p:cNvSpPr>
          <p:nvPr/>
        </p:nvSpPr>
        <p:spPr>
          <a:xfrm>
            <a:off x="829734" y="23129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/>
              <a:t>Se realizó elección y conformación de los diferentes órganos de gobierno escolar tales como: Consejo Directivo, Consejo de Padres, Consejo Académico, Consejo Estudiantil, entre otros.</a:t>
            </a:r>
          </a:p>
        </p:txBody>
      </p:sp>
    </p:spTree>
    <p:extLst>
      <p:ext uri="{BB962C8B-B14F-4D97-AF65-F5344CB8AC3E}">
        <p14:creationId xmlns:p14="http://schemas.microsoft.com/office/powerpoint/2010/main" val="1170708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ADMINISTRATIVA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Se cuenta con un nuevo funcionario administrativo a quien se le asignó la reorganización y digitalización del archivo institucional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3660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ADMINISTRATIVA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000" dirty="0">
                <a:solidFill>
                  <a:schemeClr val="tx1"/>
                </a:solidFill>
              </a:rPr>
              <a:t>Se  llevaron a cabo la celebración de nuestras fiestas patrias y de nuestra virgen realizando desfile por las calles de nuestro municipio.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7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ADMINISTRATIVA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4000" dirty="0">
                <a:solidFill>
                  <a:schemeClr val="tx1"/>
                </a:solidFill>
              </a:rPr>
              <a:t>L</a:t>
            </a:r>
            <a:r>
              <a:rPr lang="es-CO" sz="4000" dirty="0">
                <a:solidFill>
                  <a:schemeClr val="tx1"/>
                </a:solidFill>
              </a:rPr>
              <a:t>os docentes del área de ciencias naturales llevaron a cabo el </a:t>
            </a:r>
            <a:r>
              <a:rPr lang="es-CO" sz="4000" dirty="0" err="1">
                <a:solidFill>
                  <a:schemeClr val="tx1"/>
                </a:solidFill>
              </a:rPr>
              <a:t>expocolnal</a:t>
            </a:r>
            <a:r>
              <a:rPr lang="es-CO" sz="4000" dirty="0">
                <a:solidFill>
                  <a:schemeClr val="tx1"/>
                </a:solidFill>
              </a:rPr>
              <a:t>, para el cual se invitaron a otros establecimientos educativos.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Celebraron el día mundial del agua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Se conformó el grupo ecológico del plantel</a:t>
            </a:r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9948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ADMINISTRATIVA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000" dirty="0">
                <a:solidFill>
                  <a:schemeClr val="tx1"/>
                </a:solidFill>
              </a:rPr>
              <a:t>E</a:t>
            </a:r>
            <a:r>
              <a:rPr lang="es-CO" sz="4000" dirty="0" err="1">
                <a:solidFill>
                  <a:schemeClr val="tx1"/>
                </a:solidFill>
              </a:rPr>
              <a:t>studiantes</a:t>
            </a:r>
            <a:r>
              <a:rPr lang="es-CO" sz="4000" dirty="0">
                <a:solidFill>
                  <a:schemeClr val="tx1"/>
                </a:solidFill>
              </a:rPr>
              <a:t> de media, bajo la guía de la docente Alida Burza, llevaron a cabo jornadas de acompañamientos a nuestros adultos mayores del ancianato.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0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ADMINISTRATIVA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000" dirty="0">
                <a:solidFill>
                  <a:schemeClr val="tx1"/>
                </a:solidFill>
              </a:rPr>
              <a:t>A</a:t>
            </a:r>
            <a:r>
              <a:rPr lang="es-CO" sz="4000" dirty="0" err="1">
                <a:solidFill>
                  <a:schemeClr val="tx1"/>
                </a:solidFill>
              </a:rPr>
              <a:t>unque</a:t>
            </a:r>
            <a:r>
              <a:rPr lang="es-CO" sz="4000" dirty="0">
                <a:solidFill>
                  <a:schemeClr val="tx1"/>
                </a:solidFill>
              </a:rPr>
              <a:t> se relajaron las medidas de bioseguridad por el covid-19, las nuevas orientaciones dadas por el </a:t>
            </a:r>
            <a:r>
              <a:rPr lang="es-CO" sz="4000" dirty="0" err="1">
                <a:solidFill>
                  <a:schemeClr val="tx1"/>
                </a:solidFill>
              </a:rPr>
              <a:t>minsalud</a:t>
            </a:r>
            <a:r>
              <a:rPr lang="es-CO" sz="4000" dirty="0">
                <a:solidFill>
                  <a:schemeClr val="tx1"/>
                </a:solidFill>
              </a:rPr>
              <a:t> fueron atendidas e implementadas en el quehacer diario del plantel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74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ADMINISTRATIVA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000" dirty="0">
                <a:solidFill>
                  <a:schemeClr val="tx1"/>
                </a:solidFill>
              </a:rPr>
              <a:t>M</a:t>
            </a:r>
            <a:r>
              <a:rPr lang="es-CO" sz="4000" dirty="0" err="1">
                <a:solidFill>
                  <a:schemeClr val="tx1"/>
                </a:solidFill>
              </a:rPr>
              <a:t>ediante</a:t>
            </a:r>
            <a:r>
              <a:rPr lang="es-CO" sz="4000" dirty="0">
                <a:solidFill>
                  <a:schemeClr val="tx1"/>
                </a:solidFill>
              </a:rPr>
              <a:t> convenio se permitió a estudiantes de la E.N.S. realizar sus practicas pedagógicas en sedes de primaria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99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ADMINISTRATIVA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000" dirty="0">
                <a:solidFill>
                  <a:schemeClr val="tx1"/>
                </a:solidFill>
              </a:rPr>
              <a:t>Se llevaron a cabo Escuela de Padres en las diferentes sedes y por grados buscando la participación de los padres de familia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991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570A6C-BFF5-48A0-8266-471BE1D777F0}"/>
              </a:ext>
            </a:extLst>
          </p:cNvPr>
          <p:cNvSpPr/>
          <p:nvPr/>
        </p:nvSpPr>
        <p:spPr>
          <a:xfrm>
            <a:off x="1378226" y="3244334"/>
            <a:ext cx="6940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s-CO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PROYECTOS FUTUROS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47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PROYECTOS FUTUROS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E94ADCCB-E780-4A9F-82FA-5A2D23B99AC5}"/>
              </a:ext>
            </a:extLst>
          </p:cNvPr>
          <p:cNvSpPr txBox="1">
            <a:spLocks/>
          </p:cNvSpPr>
          <p:nvPr/>
        </p:nvSpPr>
        <p:spPr>
          <a:xfrm>
            <a:off x="1981200" y="2126519"/>
            <a:ext cx="747369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/>
              <a:t>Mejorar el desempeño en pruebas saber, estableciendo como obligatoria la participación de los estudiantes en simulacros y jornadas de formación en horas de la tarde</a:t>
            </a:r>
          </a:p>
          <a:p>
            <a:r>
              <a:rPr lang="es-CO" sz="2400" dirty="0"/>
              <a:t>Gestionar personal administrativo: celadores y aseadores</a:t>
            </a:r>
          </a:p>
          <a:p>
            <a:r>
              <a:rPr lang="es-CO" sz="2400" dirty="0"/>
              <a:t>Analizar la viabilidad y aplicación de las propuestas presentadas en la presente jornada</a:t>
            </a:r>
          </a:p>
        </p:txBody>
      </p:sp>
    </p:spTree>
    <p:extLst>
      <p:ext uri="{BB962C8B-B14F-4D97-AF65-F5344CB8AC3E}">
        <p14:creationId xmlns:p14="http://schemas.microsoft.com/office/powerpoint/2010/main" val="104809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72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9926A4E2-CB5F-4F5B-AAF6-FDB7E0E0CCB5}"/>
              </a:ext>
            </a:extLst>
          </p:cNvPr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2800" dirty="0">
                <a:latin typeface="Arial" pitchFamily="34" charset="0"/>
                <a:cs typeface="Arial" pitchFamily="34" charset="0"/>
              </a:rPr>
              <a:t>La fundación SAVE THE CHIDREN realiza acompañamiento a la institución en diferentes actividades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2800" dirty="0">
                <a:latin typeface="Arial" pitchFamily="34" charset="0"/>
                <a:cs typeface="Arial" pitchFamily="34" charset="0"/>
              </a:rPr>
              <a:t>Se mantiene el acompañamiento de la Comisaria de Familia para dar charlas a los estudiantes y dar atención profesional a nuestros alumnos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20056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570A6C-BFF5-48A0-8266-471BE1D777F0}"/>
              </a:ext>
            </a:extLst>
          </p:cNvPr>
          <p:cNvSpPr/>
          <p:nvPr/>
        </p:nvSpPr>
        <p:spPr>
          <a:xfrm>
            <a:off x="1378226" y="3244334"/>
            <a:ext cx="6940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s-CO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 PRIMERA PARTE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5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E3FE887-6E02-4FF1-A0B1-6BF283BC7D7B}"/>
              </a:ext>
            </a:extLst>
          </p:cNvPr>
          <p:cNvSpPr/>
          <p:nvPr/>
        </p:nvSpPr>
        <p:spPr>
          <a:xfrm>
            <a:off x="1170432" y="1700784"/>
            <a:ext cx="8449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3200" dirty="0">
                <a:latin typeface="Arial" pitchFamily="34" charset="0"/>
                <a:cs typeface="Arial" pitchFamily="34" charset="0"/>
              </a:rPr>
              <a:t>El operador del programa de alimentos atendió a 451 de nuestros estudiantes con complemento de almuerzos o ración industrializada (desayuno)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3200" dirty="0">
                <a:latin typeface="Arial" pitchFamily="34" charset="0"/>
                <a:cs typeface="Arial" pitchFamily="34" charset="0"/>
              </a:rPr>
              <a:t>Se conformaron los diferentes cuerpos colegiados de la institución tales como Consejo Directivo, Consejo Académico, Comité de Convivencia Escolar, entre otros, los cuales estuvieron activos durante el transcurso del año.</a:t>
            </a:r>
          </a:p>
        </p:txBody>
      </p:sp>
    </p:spTree>
    <p:extLst>
      <p:ext uri="{BB962C8B-B14F-4D97-AF65-F5344CB8AC3E}">
        <p14:creationId xmlns:p14="http://schemas.microsoft.com/office/powerpoint/2010/main" val="291727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8E499EE-3221-4B6A-ADBA-A3C885A14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29930"/>
              </p:ext>
            </p:extLst>
          </p:nvPr>
        </p:nvGraphicFramePr>
        <p:xfrm>
          <a:off x="1115569" y="1828800"/>
          <a:ext cx="7571232" cy="4690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107">
                  <a:extLst>
                    <a:ext uri="{9D8B030D-6E8A-4147-A177-3AD203B41FA5}">
                      <a16:colId xmlns:a16="http://schemas.microsoft.com/office/drawing/2014/main" val="492531141"/>
                    </a:ext>
                  </a:extLst>
                </a:gridCol>
                <a:gridCol w="3504125">
                  <a:extLst>
                    <a:ext uri="{9D8B030D-6E8A-4147-A177-3AD203B41FA5}">
                      <a16:colId xmlns:a16="http://schemas.microsoft.com/office/drawing/2014/main" val="3866737457"/>
                    </a:ext>
                  </a:extLst>
                </a:gridCol>
              </a:tblGrid>
              <a:tr h="1253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CUERPO COLEGIADO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TOTAL REUNIONES EN 2022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014073"/>
                  </a:ext>
                </a:extLst>
              </a:tr>
              <a:tr h="8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CONSEJO DIRECTIVO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4000" dirty="0">
                          <a:effectLst/>
                        </a:rPr>
                        <a:t>11</a:t>
                      </a:r>
                      <a:endParaRPr lang="es-CO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978487"/>
                  </a:ext>
                </a:extLst>
              </a:tr>
              <a:tr h="8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CONSEJO ACADEMICO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4000">
                          <a:effectLst/>
                        </a:rPr>
                        <a:t>6</a:t>
                      </a:r>
                      <a:endParaRPr lang="es-CO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841280"/>
                  </a:ext>
                </a:extLst>
              </a:tr>
              <a:tr h="8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COMITÉ DE CONVIVENCIA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4000">
                          <a:effectLst/>
                        </a:rPr>
                        <a:t>26</a:t>
                      </a:r>
                      <a:endParaRPr lang="es-CO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053695"/>
                  </a:ext>
                </a:extLst>
              </a:tr>
              <a:tr h="82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</a:rPr>
                        <a:t>COMISIONES DE EVALUACION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4000" dirty="0">
                          <a:effectLst/>
                        </a:rPr>
                        <a:t>5</a:t>
                      </a:r>
                      <a:endParaRPr lang="es-CO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92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8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7522-4B21-45EF-9FF4-881B3605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I.E. GUILLERMO QUINTERO CALDERON</a:t>
            </a:r>
            <a:b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MX" sz="2400" dirty="0">
                <a:solidFill>
                  <a:srgbClr val="FF0000"/>
                </a:solidFill>
              </a:rPr>
              <a:t>GESTION DIRECTIVA</a:t>
            </a:r>
            <a:b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AB39C-1A54-40BF-9190-B8D7B17E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O" sz="4000" dirty="0" err="1">
                <a:solidFill>
                  <a:schemeClr val="tx1"/>
                </a:solidFill>
              </a:rPr>
              <a:t>Save</a:t>
            </a:r>
            <a:r>
              <a:rPr lang="es-CO" sz="4000" dirty="0">
                <a:solidFill>
                  <a:schemeClr val="tx1"/>
                </a:solidFill>
              </a:rPr>
              <a:t> </a:t>
            </a:r>
            <a:r>
              <a:rPr lang="es-CO" sz="4000" dirty="0" err="1">
                <a:solidFill>
                  <a:schemeClr val="tx1"/>
                </a:solidFill>
              </a:rPr>
              <a:t>the</a:t>
            </a:r>
            <a:r>
              <a:rPr lang="es-CO" sz="4000" dirty="0">
                <a:solidFill>
                  <a:schemeClr val="tx1"/>
                </a:solidFill>
              </a:rPr>
              <a:t> </a:t>
            </a:r>
            <a:r>
              <a:rPr lang="es-CO" sz="4000" dirty="0" err="1">
                <a:solidFill>
                  <a:schemeClr val="tx1"/>
                </a:solidFill>
              </a:rPr>
              <a:t>children</a:t>
            </a:r>
            <a:r>
              <a:rPr lang="es-CO" sz="4000" dirty="0">
                <a:solidFill>
                  <a:schemeClr val="tx1"/>
                </a:solidFill>
              </a:rPr>
              <a:t> donó al plantel: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Kit escolares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Alcohol, gel y jabón liquido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Maletas biblioteca móvil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Implementos deportivos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Acompañamiento para actualización del manual de convivencia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tx1"/>
                </a:solidFill>
              </a:rPr>
              <a:t>Elementos para brigada de emergencia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83105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</TotalTime>
  <Words>2554</Words>
  <Application>Microsoft Office PowerPoint</Application>
  <PresentationFormat>Panorámica</PresentationFormat>
  <Paragraphs>491</Paragraphs>
  <Slides>60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5" baseType="lpstr">
      <vt:lpstr>Arial</vt:lpstr>
      <vt:lpstr>Calibri</vt:lpstr>
      <vt:lpstr>Trebuchet MS</vt:lpstr>
      <vt:lpstr>Wingdings 3</vt:lpstr>
      <vt:lpstr>Faceta</vt:lpstr>
      <vt:lpstr>                              Informe de Gestión del 1 de enero al 31 de diciembre de 2022 </vt:lpstr>
      <vt:lpstr>                               </vt:lpstr>
      <vt:lpstr>Presentación de PowerPoint</vt:lpstr>
      <vt:lpstr>I.E. GUILLERMO QUINTERO CALDERON </vt:lpstr>
      <vt:lpstr>I.E. GUILLERMO QUINTERO CALDERON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GESTION DIRECTIVA </vt:lpstr>
      <vt:lpstr>I.E. GUILLERMO QUINTERO CALDERON </vt:lpstr>
      <vt:lpstr>I.E. GUILLERMO QUINTERO CALDERON GESTION ACADÉMICA </vt:lpstr>
      <vt:lpstr>I.E. GUILLERMO QUINTERO CALDERON GESTION ACADEMICA </vt:lpstr>
      <vt:lpstr>I.E. GUILLERMO QUINTERO CALDERON GESTION ACADEMICA </vt:lpstr>
      <vt:lpstr>I.E. GUILLERMO QUINTERO CALDERON GESTION ACADEMICA </vt:lpstr>
      <vt:lpstr>I.E. GUILLERMO QUINTERO CALDERON GESTION ACADEMICA </vt:lpstr>
      <vt:lpstr>I.E. GUILLERMO QUINTERO CALDERON GESTION ACADEMICA </vt:lpstr>
      <vt:lpstr>I.E. GUILLERMO QUINTERO CALDERON GESTION ACADEMICA </vt:lpstr>
      <vt:lpstr>I.E. GUILLERMO QUINTERO CALDERON GESTION ACADEMICA </vt:lpstr>
      <vt:lpstr>I.E. GUILLERMO QUINTERO CALDERON GESTION ACADEMICA </vt:lpstr>
      <vt:lpstr>I.E. GUILLERMO QUINTERO CALDERON GESTION ACADEMICA PLANTA DE PERSONAL </vt:lpstr>
      <vt:lpstr>I.E. GUILLERMO QUINTERO CALDERON GESTION ACADEMICA </vt:lpstr>
      <vt:lpstr>I.E. GUILLERMO QUINTERO CALDERON GESTION ACADEMICA </vt:lpstr>
      <vt:lpstr>I.E. GUILLERMO QUINTERO CALDERON GESTION ACADEMICA </vt:lpstr>
      <vt:lpstr>I.E. GUILLERMO QUINTERO CALDERON GESTION ACADEMICA COMPARATIVO PROMEDIO RESULTADOS 2022 </vt:lpstr>
      <vt:lpstr>I.E. GUILLERMO QUINTERO CALDERON GESTION ACADEMICA RESULTADOS PRUEBAS SABER ONCE  </vt:lpstr>
      <vt:lpstr>I.E. GUILLERMO QUINTERO CALDERON GESTION ACADEMICA COMPARATIVO EN EL MUNICIPIO </vt:lpstr>
      <vt:lpstr>I.E. GUILLERMO QUINTERO CALDERON GESTION ACADEMICA </vt:lpstr>
      <vt:lpstr>I.E. GUILLERMO QUINTERO CALDERON GESTION ACADEMICA </vt:lpstr>
      <vt:lpstr>I.E. GUILLERMO QUINTERO CALDERON </vt:lpstr>
      <vt:lpstr>I.E. GUILLERMO QUINTERO CALDERON GESTION COMUNITARIA </vt:lpstr>
      <vt:lpstr>I.E. GUILLERMO QUINTERO CALDERON GESTION COMUNITARIA </vt:lpstr>
      <vt:lpstr>I.E. GUILLERMO QUINTERO CALDERON GESTION COMUNITARIA </vt:lpstr>
      <vt:lpstr>I.E. GUILLERMO QUINTERO CALDERON </vt:lpstr>
      <vt:lpstr>I.E. GUILLERMO QUINTERO CALDERON GESTION ADMINISTRATIVA </vt:lpstr>
      <vt:lpstr>I.E. GUILLERMO QUINTERO CALDERON GESTION ADMINISTRATIVA </vt:lpstr>
      <vt:lpstr>I.E. GUILLERMO QUINTERO CALDERON GESTION ADMINISTRATIVA </vt:lpstr>
      <vt:lpstr>I.E. GUILLERMO QUINTERO CALDERON GESTION ADMINISTRATIVA </vt:lpstr>
      <vt:lpstr>I.E. GUILLERMO QUINTERO CALDERON GESTION ADMINISTRATIVA </vt:lpstr>
      <vt:lpstr>I.E. GUILLERMO QUINTERO CALDERON GESTION ADMINISTRATIVA </vt:lpstr>
      <vt:lpstr>I.E. GUILLERMO QUINTERO CALDERON GESTION ADMINISTRATIVA </vt:lpstr>
      <vt:lpstr>I.E. GUILLERMO QUINTERO CALDERON GESTION ADMINISTRATIVA </vt:lpstr>
      <vt:lpstr>I.E. GUILLERMO QUINTERO CALDERON </vt:lpstr>
      <vt:lpstr>I.E. GUILLERMO QUINTERO CALDERON PROYECTOS FUTUROS </vt:lpstr>
      <vt:lpstr>I.E. GUILLERMO QUINTERO CALDERON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RCOLGQC</dc:creator>
  <cp:lastModifiedBy>RCOLGQC</cp:lastModifiedBy>
  <cp:revision>65</cp:revision>
  <dcterms:created xsi:type="dcterms:W3CDTF">2023-02-23T20:28:34Z</dcterms:created>
  <dcterms:modified xsi:type="dcterms:W3CDTF">2023-02-28T17:11:35Z</dcterms:modified>
</cp:coreProperties>
</file>