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4" r:id="rId1"/>
  </p:sldMasterIdLst>
  <p:sldIdLst>
    <p:sldId id="256" r:id="rId2"/>
    <p:sldId id="258" r:id="rId3"/>
    <p:sldId id="257" r:id="rId4"/>
    <p:sldId id="265" r:id="rId5"/>
    <p:sldId id="260" r:id="rId6"/>
    <p:sldId id="261" r:id="rId7"/>
    <p:sldId id="262" r:id="rId8"/>
    <p:sldId id="267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FF"/>
    <a:srgbClr val="CC3300"/>
    <a:srgbClr val="990099"/>
    <a:srgbClr val="660066"/>
    <a:srgbClr val="CC00FF"/>
    <a:srgbClr val="D65700"/>
    <a:srgbClr val="BC4C00"/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35491B73-2ECD-4BA3-A980-C7E12752155D}" type="datetime1">
              <a:rPr lang="es-ES" noProof="0" smtClean="0"/>
              <a:pPr rtl="0"/>
              <a:t>27/02/2024</a:t>
            </a:fld>
            <a:endParaRPr lang="es-ES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48EC7-AF6A-48D3-8284-14BACBEBDD84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EF8C6A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EF8C6A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BC48EC7-AF6A-48D3-8284-14BACBEBDD84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48EC7-AF6A-48D3-8284-14BACBEBDD84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EF8C6A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EF8C6A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BC48EC7-AF6A-48D3-8284-14BACBEBDD84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BC48EC7-AF6A-48D3-8284-14BACBEBDD84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A6AA8-A04B-4104-9AE2-BD48D340E27F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0BF79-FAC6-4A96-8DE1-F7B82E2E1652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48EC7-AF6A-48D3-8284-14BACBEBDD84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5BEF682B-971E-4315-9FA5-6AD2F8C98349}" type="datetime1">
              <a:rPr lang="es-ES" noProof="0" smtClean="0"/>
              <a:pPr rtl="0"/>
              <a:t>27/02/2024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Rectángulo 7"/>
          <p:cNvSpPr/>
          <p:nvPr userDrawn="1"/>
        </p:nvSpPr>
        <p:spPr bwMode="ltGray">
          <a:xfrm>
            <a:off x="0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8"/>
          <p:cNvSpPr/>
          <p:nvPr userDrawn="1"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3D6FB-79CC-4683-A046-BBE785BA1BED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12B3E8-48F1-4B23-8498-D8A04A81EC9C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B90D90-AA62-404D-A741-635B4370F9CB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portad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7002E4-6836-46D1-9DBB-3C27C0DD3A89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48EC7-AF6A-48D3-8284-14BACBEBDD84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48EC7-AF6A-48D3-8284-14BACBEBDD84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BC48EC7-AF6A-48D3-8284-14BACBEBDD84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</p:sldLayoutIdLst>
  <p:transition spd="med">
    <p:fade/>
  </p:transition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B2BCAA-E930-82CC-12E6-9F26313E0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852"/>
            <a:ext cx="12233541" cy="708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Chitagá (Color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3566" y="1494694"/>
            <a:ext cx="1978702" cy="229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31335">
            <a:off x="-145" y="5427143"/>
            <a:ext cx="9835227" cy="1043939"/>
          </a:xfrm>
        </p:spPr>
        <p:txBody>
          <a:bodyPr>
            <a:noAutofit/>
          </a:bodyPr>
          <a:lstStyle/>
          <a:p>
            <a:pPr algn="ctr"/>
            <a:r>
              <a:rPr lang="es-CO"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INFORME DE GESTIÓN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69944BE-1675-585B-3D2C-A20BF2D90D02}"/>
              </a:ext>
            </a:extLst>
          </p:cNvPr>
          <p:cNvSpPr/>
          <p:nvPr/>
        </p:nvSpPr>
        <p:spPr>
          <a:xfrm>
            <a:off x="5912804" y="6284854"/>
            <a:ext cx="6452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/>
                <a:solidFill>
                  <a:srgbClr val="FFFFFF"/>
                </a:solidFill>
                <a:effectLst/>
              </a:rPr>
              <a:t>Del 01 de Enero al 31 de Diciembre</a:t>
            </a:r>
          </a:p>
        </p:txBody>
      </p:sp>
    </p:spTree>
    <p:extLst>
      <p:ext uri="{BB962C8B-B14F-4D97-AF65-F5344CB8AC3E}">
        <p14:creationId xmlns:p14="http://schemas.microsoft.com/office/powerpoint/2010/main" val="11315617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916" y="2129055"/>
            <a:ext cx="9404723" cy="8628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RECURSOS DEL BALANCE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87747" y="2977789"/>
            <a:ext cx="8580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u="sng" cap="all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$4,783,636.00</a:t>
            </a:r>
          </a:p>
        </p:txBody>
      </p:sp>
    </p:spTree>
    <p:extLst>
      <p:ext uri="{BB962C8B-B14F-4D97-AF65-F5344CB8AC3E}">
        <p14:creationId xmlns:p14="http://schemas.microsoft.com/office/powerpoint/2010/main" val="26435215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72090"/>
              </p:ext>
            </p:extLst>
          </p:nvPr>
        </p:nvGraphicFramePr>
        <p:xfrm>
          <a:off x="716858" y="1873771"/>
          <a:ext cx="9911168" cy="42572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49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174">
                <a:tc>
                  <a:txBody>
                    <a:bodyPr/>
                    <a:lstStyle/>
                    <a:p>
                      <a:pPr algn="ctr"/>
                      <a:r>
                        <a:rPr lang="es-CO" sz="3200" b="1" dirty="0"/>
                        <a:t>Vigencia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b="1" dirty="0"/>
                        <a:t>2023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896">
                <a:tc>
                  <a:txBody>
                    <a:bodyPr/>
                    <a:lstStyle/>
                    <a:p>
                      <a:r>
                        <a:rPr lang="es-CO" sz="2400" dirty="0"/>
                        <a:t>Nombre Establecimiento: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400" dirty="0"/>
                        <a:t>I.E</a:t>
                      </a:r>
                      <a:r>
                        <a:rPr lang="es-CO" sz="2400" baseline="0" dirty="0"/>
                        <a:t>. ALONSO CARVAJAL PERALTA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035">
                <a:tc>
                  <a:txBody>
                    <a:bodyPr/>
                    <a:lstStyle/>
                    <a:p>
                      <a:r>
                        <a:rPr lang="es-CO" sz="2400" dirty="0"/>
                        <a:t>Departamento: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400" dirty="0"/>
                        <a:t>NORTE DE SANTANDER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035">
                <a:tc>
                  <a:txBody>
                    <a:bodyPr/>
                    <a:lstStyle/>
                    <a:p>
                      <a:r>
                        <a:rPr lang="es-CO" sz="2400" dirty="0"/>
                        <a:t>Municipio: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400" dirty="0"/>
                        <a:t>CHITAGÁ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035">
                <a:tc>
                  <a:txBody>
                    <a:bodyPr/>
                    <a:lstStyle/>
                    <a:p>
                      <a:r>
                        <a:rPr lang="es-CO" sz="2400" dirty="0"/>
                        <a:t>Estado: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400" dirty="0"/>
                        <a:t>Pagado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035">
                <a:tc>
                  <a:txBody>
                    <a:bodyPr/>
                    <a:lstStyle/>
                    <a:p>
                      <a:r>
                        <a:rPr lang="es-CO" sz="2400" dirty="0">
                          <a:effectLst/>
                        </a:rPr>
                        <a:t>Recursos asignados:</a:t>
                      </a:r>
                      <a:endParaRPr lang="es-CO" sz="2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u="sng" dirty="0">
                          <a:effectLst/>
                        </a:rPr>
                        <a:t>$ 91,805,964.00</a:t>
                      </a:r>
                      <a:endParaRPr lang="es-CO" sz="2400" b="1" u="sng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42801" y="280052"/>
            <a:ext cx="7754937" cy="144938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</a:br>
            <a:r>
              <a:rPr lang="es-ES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RECURSOS DE GRATUIDAD</a:t>
            </a:r>
            <a:endParaRPr lang="es-CO" b="1" u="sng" dirty="0">
              <a:ln w="17780" cmpd="sng">
                <a:noFill/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28003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417" y="601483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ES" sz="4000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FONDO SERVICIOS EDUCATIVOS</a:t>
            </a:r>
            <a:endParaRPr lang="es-CO" sz="4000" b="1" u="sng" dirty="0">
              <a:ln w="17780" cmpd="sng">
                <a:noFill/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104450"/>
              </p:ext>
            </p:extLst>
          </p:nvPr>
        </p:nvGraphicFramePr>
        <p:xfrm>
          <a:off x="1226235" y="2422823"/>
          <a:ext cx="8757214" cy="295864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7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661">
                <a:tc gridSpan="2">
                  <a:txBody>
                    <a:bodyPr/>
                    <a:lstStyle/>
                    <a:p>
                      <a:pPr algn="ctr"/>
                      <a:r>
                        <a:rPr lang="es-E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PRESUPUESTO 2023</a:t>
                      </a:r>
                      <a:endParaRPr lang="es-CO" sz="3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661">
                <a:tc>
                  <a:txBody>
                    <a:bodyPr/>
                    <a:lstStyle/>
                    <a:p>
                      <a:pPr algn="l"/>
                      <a:r>
                        <a:rPr lang="es-ES" sz="3600" dirty="0">
                          <a:latin typeface="Arial Narrow" panose="020B0606020202030204" pitchFamily="34" charset="0"/>
                        </a:rPr>
                        <a:t>Proyectado</a:t>
                      </a:r>
                      <a:endParaRPr lang="es-CO" sz="3600" b="1" i="1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dirty="0">
                          <a:latin typeface="Arial Narrow" panose="020B0606020202030204" pitchFamily="34" charset="0"/>
                        </a:rPr>
                        <a:t>$ 104,000,000.00</a:t>
                      </a:r>
                      <a:endParaRPr lang="es-CO" sz="3600" b="0" i="0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661">
                <a:tc>
                  <a:txBody>
                    <a:bodyPr/>
                    <a:lstStyle/>
                    <a:p>
                      <a:pPr algn="l"/>
                      <a:r>
                        <a:rPr lang="es-CO" sz="3600" dirty="0">
                          <a:latin typeface="Arial Narrow" panose="020B0606020202030204" pitchFamily="34" charset="0"/>
                        </a:rPr>
                        <a:t>Recibido</a:t>
                      </a:r>
                      <a:endParaRPr lang="es-CO" sz="3600" b="1" i="1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dirty="0">
                          <a:latin typeface="Arial Narrow" panose="020B0606020202030204" pitchFamily="34" charset="0"/>
                        </a:rPr>
                        <a:t>$ 107,699,648.00</a:t>
                      </a:r>
                      <a:endParaRPr lang="es-CO" sz="3600" b="0" i="0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66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dirty="0">
                          <a:latin typeface="Arial Narrow" panose="020B0606020202030204" pitchFamily="34" charset="0"/>
                        </a:rPr>
                        <a:t>Diferencia $ 3,699,648.00</a:t>
                      </a:r>
                      <a:endParaRPr lang="es-CO" sz="3600" b="1" i="1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3200" b="1" i="1" dirty="0"/>
                    </a:p>
                  </a:txBody>
                  <a:tcPr marL="91433" marR="91433" marT="45760" marB="457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4432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87858" y="185995"/>
            <a:ext cx="9366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MODELO DE GESTIÓN</a:t>
            </a:r>
            <a:br>
              <a:rPr lang="es-CO" sz="4800" b="1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s-CO" sz="3600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RECURSOS DE GRATUIDAD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1278"/>
              </p:ext>
            </p:extLst>
          </p:nvPr>
        </p:nvGraphicFramePr>
        <p:xfrm>
          <a:off x="454320" y="1664297"/>
          <a:ext cx="11327948" cy="467654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007306">
                  <a:extLst>
                    <a:ext uri="{9D8B030D-6E8A-4147-A177-3AD203B41FA5}">
                      <a16:colId xmlns:a16="http://schemas.microsoft.com/office/drawing/2014/main" val="1894810428"/>
                    </a:ext>
                  </a:extLst>
                </a:gridCol>
                <a:gridCol w="1774659">
                  <a:extLst>
                    <a:ext uri="{9D8B030D-6E8A-4147-A177-3AD203B41FA5}">
                      <a16:colId xmlns:a16="http://schemas.microsoft.com/office/drawing/2014/main" val="1647003656"/>
                    </a:ext>
                  </a:extLst>
                </a:gridCol>
                <a:gridCol w="1848661">
                  <a:extLst>
                    <a:ext uri="{9D8B030D-6E8A-4147-A177-3AD203B41FA5}">
                      <a16:colId xmlns:a16="http://schemas.microsoft.com/office/drawing/2014/main" val="1362985355"/>
                    </a:ext>
                  </a:extLst>
                </a:gridCol>
                <a:gridCol w="1848661">
                  <a:extLst>
                    <a:ext uri="{9D8B030D-6E8A-4147-A177-3AD203B41FA5}">
                      <a16:colId xmlns:a16="http://schemas.microsoft.com/office/drawing/2014/main" val="3533888234"/>
                    </a:ext>
                  </a:extLst>
                </a:gridCol>
                <a:gridCol w="1848661">
                  <a:extLst>
                    <a:ext uri="{9D8B030D-6E8A-4147-A177-3AD203B41FA5}">
                      <a16:colId xmlns:a16="http://schemas.microsoft.com/office/drawing/2014/main" val="1607641354"/>
                    </a:ext>
                  </a:extLst>
                </a:gridCol>
              </a:tblGrid>
              <a:tr h="9768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NOMBRE</a:t>
                      </a:r>
                    </a:p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ESTABLECIMIENTO</a:t>
                      </a:r>
                      <a:endParaRPr lang="es-CO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MATRICULA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99593"/>
                  </a:ext>
                </a:extLst>
              </a:tr>
              <a:tr h="10501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 err="1">
                          <a:effectLst/>
                        </a:rPr>
                        <a:t>TR</a:t>
                      </a:r>
                      <a:endParaRPr lang="es-CO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BA</a:t>
                      </a:r>
                      <a:endParaRPr lang="es-CO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MET</a:t>
                      </a:r>
                      <a:endParaRPr lang="es-CO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TOTAL MATRICULA</a:t>
                      </a:r>
                      <a:endParaRPr lang="es-CO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278374"/>
                  </a:ext>
                </a:extLst>
              </a:tr>
              <a:tr h="1050128">
                <a:tc>
                  <a:txBody>
                    <a:bodyPr/>
                    <a:lstStyle/>
                    <a:p>
                      <a:pPr algn="l" fontAlgn="b"/>
                      <a:r>
                        <a:rPr lang="es-CO" sz="2800" u="none" strike="noStrike" dirty="0">
                          <a:effectLst/>
                        </a:rPr>
                        <a:t>I.E. ALONSO CARVAJAL PERALTA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8425025"/>
                  </a:ext>
                </a:extLst>
              </a:tr>
              <a:tr h="533142">
                <a:tc>
                  <a:txBody>
                    <a:bodyPr/>
                    <a:lstStyle/>
                    <a:p>
                      <a:pPr algn="l" fontAlgn="b"/>
                      <a:r>
                        <a:rPr lang="es-CO" sz="2800" u="none" strike="noStrike">
                          <a:effectLst/>
                        </a:rPr>
                        <a:t>ASIGNACION ALUMNO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73,892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65,254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119,953 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$ 91,805,964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4214523"/>
                  </a:ext>
                </a:extLst>
              </a:tr>
              <a:tr h="533142">
                <a:tc>
                  <a:txBody>
                    <a:bodyPr/>
                    <a:lstStyle/>
                    <a:p>
                      <a:pPr algn="l" fontAlgn="b"/>
                      <a:r>
                        <a:rPr lang="es-CO" sz="2800" u="none" strike="noStrike" dirty="0">
                          <a:effectLst/>
                        </a:rPr>
                        <a:t>TOTAL ASIGNACION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$ 4,802,980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$55,335,392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$ 26,389,660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58572"/>
                  </a:ext>
                </a:extLst>
              </a:tr>
              <a:tr h="533142">
                <a:tc>
                  <a:txBody>
                    <a:bodyPr/>
                    <a:lstStyle/>
                    <a:p>
                      <a:pPr algn="l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JORNADA</a:t>
                      </a:r>
                      <a:r>
                        <a:rPr lang="es-CO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ÚNICA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 5,277,932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8195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597" y="226749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4000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TOTAL </a:t>
            </a:r>
            <a:r>
              <a:rPr lang="es-CO" sz="4000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INGRESOS</a:t>
            </a:r>
          </a:p>
        </p:txBody>
      </p:sp>
      <p:graphicFrame>
        <p:nvGraphicFramePr>
          <p:cNvPr id="3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10878"/>
              </p:ext>
            </p:extLst>
          </p:nvPr>
        </p:nvGraphicFramePr>
        <p:xfrm>
          <a:off x="968389" y="1741958"/>
          <a:ext cx="10289223" cy="47337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940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065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arrow" panose="020B0606020202030204" pitchFamily="34" charset="0"/>
                        </a:rPr>
                        <a:t>CONCEPTO</a:t>
                      </a:r>
                      <a:endParaRPr lang="es-CO" sz="2000" b="1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arrow" panose="020B0606020202030204" pitchFamily="34" charset="0"/>
                        </a:rPr>
                        <a:t>INGRESOS</a:t>
                      </a:r>
                      <a:endParaRPr lang="es-CO" sz="2000" b="1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43">
                <a:tc>
                  <a:txBody>
                    <a:bodyPr/>
                    <a:lstStyle/>
                    <a:p>
                      <a:r>
                        <a:rPr lang="es-CO" sz="28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Certificados y Constancias</a:t>
                      </a:r>
                      <a:endParaRPr lang="es-CO" sz="28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$ 562,000.00</a:t>
                      </a:r>
                      <a:endParaRPr lang="es-CO" sz="28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300840"/>
                  </a:ext>
                </a:extLst>
              </a:tr>
              <a:tr h="596943">
                <a:tc>
                  <a:txBody>
                    <a:bodyPr/>
                    <a:lstStyle/>
                    <a:p>
                      <a:r>
                        <a:rPr lang="es-CO" sz="2800" dirty="0">
                          <a:latin typeface="Arial Narrow" panose="020B0606020202030204" pitchFamily="34" charset="0"/>
                        </a:rPr>
                        <a:t>Arrendamientos</a:t>
                      </a:r>
                      <a:endParaRPr lang="es-CO" sz="28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$ 4,000,000.00</a:t>
                      </a:r>
                      <a:endParaRPr lang="es-CO" sz="28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948322"/>
                  </a:ext>
                </a:extLst>
              </a:tr>
              <a:tr h="596943">
                <a:tc>
                  <a:txBody>
                    <a:bodyPr/>
                    <a:lstStyle/>
                    <a:p>
                      <a:r>
                        <a:rPr lang="es-CO" sz="2800" dirty="0">
                          <a:latin typeface="Arial Narrow" panose="020B0606020202030204" pitchFamily="34" charset="0"/>
                        </a:rPr>
                        <a:t>Calidad por Gratuidad</a:t>
                      </a:r>
                      <a:endParaRPr lang="es-CO" sz="28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$ 91,805,964.00</a:t>
                      </a:r>
                      <a:endParaRPr lang="es-CO" sz="28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43">
                <a:tc>
                  <a:txBody>
                    <a:bodyPr/>
                    <a:lstStyle/>
                    <a:p>
                      <a:r>
                        <a:rPr lang="es-CO" sz="2800" dirty="0">
                          <a:latin typeface="Arial Narrow" panose="020B0606020202030204" pitchFamily="34" charset="0"/>
                        </a:rPr>
                        <a:t>Rendimientos Financieros Gratuidad</a:t>
                      </a:r>
                      <a:endParaRPr lang="es-CO" sz="28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$821,548.00</a:t>
                      </a:r>
                      <a:endParaRPr lang="es-CO" sz="28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668632"/>
                  </a:ext>
                </a:extLst>
              </a:tr>
              <a:tr h="596943">
                <a:tc>
                  <a:txBody>
                    <a:bodyPr/>
                    <a:lstStyle/>
                    <a:p>
                      <a:r>
                        <a:rPr lang="es-CO" sz="2800" dirty="0">
                          <a:latin typeface="Arial Narrow" panose="020B0606020202030204" pitchFamily="34" charset="0"/>
                        </a:rPr>
                        <a:t>Superávit Recursos de Gratuidad</a:t>
                      </a:r>
                      <a:endParaRPr lang="es-CO" sz="28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$5,795,731.00</a:t>
                      </a:r>
                      <a:endParaRPr lang="es-CO" sz="28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069">
                <a:tc>
                  <a:txBody>
                    <a:bodyPr/>
                    <a:lstStyle/>
                    <a:p>
                      <a:r>
                        <a:rPr lang="es-CO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Superávit Recursos Propios</a:t>
                      </a:r>
                      <a:endParaRPr lang="es-CO" sz="28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4,714,405.00</a:t>
                      </a:r>
                      <a:endParaRPr lang="es-CO" sz="28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955404"/>
                  </a:ext>
                </a:extLst>
              </a:tr>
              <a:tr h="596943">
                <a:tc>
                  <a:txBody>
                    <a:bodyPr/>
                    <a:lstStyle/>
                    <a:p>
                      <a:pPr algn="r"/>
                      <a:r>
                        <a:rPr lang="es-CO" sz="2800" b="1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CO" sz="2800" b="1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dirty="0">
                          <a:effectLst/>
                          <a:latin typeface="Arial Narrow" panose="020B0606020202030204" pitchFamily="34" charset="0"/>
                        </a:rPr>
                        <a:t>$107,699,648.00</a:t>
                      </a:r>
                    </a:p>
                  </a:txBody>
                  <a:tcPr marL="91450" marR="91450" marT="45769" marB="4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34554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0493" y="607102"/>
            <a:ext cx="9407611" cy="112326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Porcentaje Asignación de Ingresos Recursos Gratuidad</a:t>
            </a: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s-CO" sz="4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088877"/>
              </p:ext>
            </p:extLst>
          </p:nvPr>
        </p:nvGraphicFramePr>
        <p:xfrm>
          <a:off x="1258157" y="2218544"/>
          <a:ext cx="9249947" cy="403235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826">
                <a:tc gridSpan="3">
                  <a:txBody>
                    <a:bodyPr/>
                    <a:lstStyle/>
                    <a:p>
                      <a:pPr algn="ctr"/>
                      <a:r>
                        <a:rPr lang="es-E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RECURSOS DE GRATUIDAD</a:t>
                      </a:r>
                      <a:endParaRPr lang="es-CO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212">
                <a:tc>
                  <a:txBody>
                    <a:bodyPr/>
                    <a:lstStyle/>
                    <a:p>
                      <a:r>
                        <a:rPr lang="es-CO" sz="3200" dirty="0"/>
                        <a:t>Presupuestado</a:t>
                      </a:r>
                      <a:endParaRPr lang="es-CO" sz="32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/>
                        <a:t>$ 99,000,000.00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92.73%</a:t>
                      </a:r>
                      <a:endParaRPr lang="es-CO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212">
                <a:tc>
                  <a:txBody>
                    <a:bodyPr/>
                    <a:lstStyle/>
                    <a:p>
                      <a:r>
                        <a:rPr lang="es-ES" sz="3200" dirty="0"/>
                        <a:t>Asignado</a:t>
                      </a:r>
                      <a:r>
                        <a:rPr lang="es-ES" sz="3200" baseline="0" dirty="0"/>
                        <a:t> </a:t>
                      </a:r>
                      <a:r>
                        <a:rPr lang="es-ES" sz="3200" dirty="0"/>
                        <a:t>Gratuidad</a:t>
                      </a:r>
                      <a:endParaRPr lang="es-CO" sz="3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6" marR="96816" marT="45749" marB="4574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/>
                        <a:t>$ 91,805,964.00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104">
                <a:tc>
                  <a:txBody>
                    <a:bodyPr/>
                    <a:lstStyle/>
                    <a:p>
                      <a:r>
                        <a:rPr lang="es-CO" sz="3200" dirty="0"/>
                        <a:t>Diferencia</a:t>
                      </a:r>
                      <a:endParaRPr lang="es-CO" sz="32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3200" dirty="0"/>
                        <a:t>$ 7,194,036.00</a:t>
                      </a:r>
                      <a:endParaRPr lang="es-CO" sz="3200" dirty="0">
                        <a:latin typeface="Arial Narrow" panose="020B0606020202030204" pitchFamily="34" charset="0"/>
                      </a:endParaRPr>
                    </a:p>
                  </a:txBody>
                  <a:tcPr marL="96817" marR="96817" marT="45749" marB="45749"/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06303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607" y="561323"/>
            <a:ext cx="9506465" cy="94859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Porcentaje Ejecución Presupuesto Egresos</a:t>
            </a:r>
            <a:br>
              <a:rPr lang="es-CO" sz="4000" b="1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s-CO" sz="4400" b="1" dirty="0">
              <a:ln w="17780" cmpd="sng">
                <a:noFill/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232197"/>
              </p:ext>
            </p:extLst>
          </p:nvPr>
        </p:nvGraphicFramePr>
        <p:xfrm>
          <a:off x="759707" y="2045727"/>
          <a:ext cx="9838339" cy="398031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265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756">
                <a:tc gridSpan="3">
                  <a:txBody>
                    <a:bodyPr/>
                    <a:lstStyle/>
                    <a:p>
                      <a:pPr algn="ctr"/>
                      <a:r>
                        <a:rPr lang="es-E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PRESUPUESTO</a:t>
                      </a:r>
                      <a:r>
                        <a:rPr lang="es-ES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DE EGRESOS</a:t>
                      </a:r>
                      <a:endParaRPr lang="es-CO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730">
                <a:tc>
                  <a:txBody>
                    <a:bodyPr/>
                    <a:lstStyle/>
                    <a:p>
                      <a:r>
                        <a:rPr lang="es-CO" sz="3200" dirty="0">
                          <a:latin typeface="+mj-lt"/>
                        </a:rPr>
                        <a:t>Presupuesto</a:t>
                      </a:r>
                      <a:r>
                        <a:rPr lang="es-CO" sz="3200" baseline="0" dirty="0">
                          <a:latin typeface="+mj-lt"/>
                        </a:rPr>
                        <a:t> Definitivo</a:t>
                      </a:r>
                      <a:endParaRPr lang="es-CO" sz="3200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u="none" strike="noStrike" kern="1200" baseline="0" dirty="0">
                          <a:latin typeface="+mj-lt"/>
                        </a:rPr>
                        <a:t>$107,699,648.00</a:t>
                      </a:r>
                      <a:endParaRPr lang="es-CO" sz="3200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95.56</a:t>
                      </a:r>
                      <a:r>
                        <a:rPr lang="es-CO" sz="3200" b="0" dirty="0">
                          <a:latin typeface="+mj-lt"/>
                        </a:rPr>
                        <a:t>%</a:t>
                      </a:r>
                      <a:endParaRPr lang="es-CO" sz="3200" b="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730">
                <a:tc>
                  <a:txBody>
                    <a:bodyPr/>
                    <a:lstStyle/>
                    <a:p>
                      <a:r>
                        <a:rPr lang="es-ES" sz="3200" dirty="0">
                          <a:latin typeface="+mj-lt"/>
                        </a:rPr>
                        <a:t>Ejecutado</a:t>
                      </a:r>
                      <a:endParaRPr lang="es-CO" sz="3200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latin typeface="+mj-lt"/>
                          <a:cs typeface="Arial" pitchFamily="34" charset="0"/>
                        </a:rPr>
                        <a:t>$102,916,012.00</a:t>
                      </a:r>
                    </a:p>
                  </a:txBody>
                  <a:tcPr marL="96817" marR="96817" marT="45749" marB="4574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103">
                <a:tc>
                  <a:txBody>
                    <a:bodyPr/>
                    <a:lstStyle/>
                    <a:p>
                      <a:r>
                        <a:rPr lang="es-CO" sz="3200" dirty="0">
                          <a:latin typeface="+mj-lt"/>
                        </a:rPr>
                        <a:t>Diferencia</a:t>
                      </a:r>
                      <a:endParaRPr lang="es-CO" sz="32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latin typeface="+mj-lt"/>
                        </a:rPr>
                        <a:t>$4,783,636.00</a:t>
                      </a:r>
                      <a:endParaRPr lang="es-CO" sz="32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45876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29193" y="0"/>
            <a:ext cx="9297214" cy="113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3200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Ejecución DE EGRESOS</a:t>
            </a:r>
            <a:endParaRPr lang="es-CO" sz="3200" b="1" u="sng" dirty="0">
              <a:ln w="17780" cmpd="sng">
                <a:noFill/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C77C5B-FD16-4EB6-9EC7-840019B9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60" y="1319134"/>
            <a:ext cx="11488479" cy="53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47393" y="55890"/>
            <a:ext cx="9297214" cy="113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3200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Ejecución DE EGRESOS</a:t>
            </a:r>
            <a:endParaRPr lang="es-CO" sz="3200" b="1" u="sng" dirty="0">
              <a:ln w="17780" cmpd="sng">
                <a:noFill/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F81F73-CDBD-43BC-B667-6152976E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84" y="1195682"/>
            <a:ext cx="11600232" cy="53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32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24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ersonalizado 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Tema24</Template>
  <TotalTime>872</TotalTime>
  <Words>221</Words>
  <Application>Microsoft Office PowerPoint</Application>
  <PresentationFormat>Panorámica</PresentationFormat>
  <Paragraphs>85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Trebuchet MS</vt:lpstr>
      <vt:lpstr>Wingdings 3</vt:lpstr>
      <vt:lpstr>Tema24</vt:lpstr>
      <vt:lpstr>INFORME DE GESTIÓN</vt:lpstr>
      <vt:lpstr>MODELO DE GESTIÓN RECURSOS DE GRATUIDAD</vt:lpstr>
      <vt:lpstr>MODELO DE GESTIÓN FONDO SERVICIOS EDUCATIVOS</vt:lpstr>
      <vt:lpstr>Presentación de PowerPoint</vt:lpstr>
      <vt:lpstr>MODELO DE GESTIÓN  TOTAL INGRESOS</vt:lpstr>
      <vt:lpstr>MODELO DE GESTIÓN Porcentaje Asignación de Ingresos Recursos Gratuidad </vt:lpstr>
      <vt:lpstr>MODELO DE GESTIÓN Porcentaje Ejecución Presupuesto Egresos </vt:lpstr>
      <vt:lpstr>Presentación de PowerPoint</vt:lpstr>
      <vt:lpstr>Presentación de PowerPoint</vt:lpstr>
      <vt:lpstr>RECURSOS DEL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JHKGHJGHJGHJGFGJH</dc:title>
  <dc:creator>WARHACK</dc:creator>
  <cp:lastModifiedBy>Nelson Rico</cp:lastModifiedBy>
  <cp:revision>76</cp:revision>
  <dcterms:created xsi:type="dcterms:W3CDTF">2017-02-08T19:38:03Z</dcterms:created>
  <dcterms:modified xsi:type="dcterms:W3CDTF">2024-02-27T18:35:33Z</dcterms:modified>
</cp:coreProperties>
</file>