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56C32-3227-1E75-0ABD-6A12570E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52945D-760F-7A94-9F5A-0A02819B9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F9256-6ACB-D0C3-5D99-EBEB264A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709F3B-C931-E418-BDD0-9CDBF1CA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FFD16-F2D4-8290-69AE-3AFA67D7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76312-FD72-A3C0-73F1-7C6281E6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8266-9C8B-3BAD-E032-6455B32DA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42F18-E3FD-F43D-AC6B-A826BCD9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C8DC6-86F3-F5E9-3D97-6DAC7198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EED00-F37F-2985-53F1-8B6B85BC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604212-978D-87C4-48A1-8A80F1114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A9DDC4-348D-C630-38EA-1279B426E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E0E57-8D07-E52A-A2EA-DB52FA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33592-CD25-CD3A-C689-ACFBAED4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572A0-D15F-FAC9-4449-1314A97D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3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B1AC3-445F-5CC6-DB92-0BDDED3C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A3DBC-7FE0-CF8D-EC42-D98A104F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533D11-F1EA-9461-7A8B-0BBAABF4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F5813-3AF7-83DA-71A2-0D6976E8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29C91-CFA0-99A8-5B59-56D653AF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9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48274-A2E0-D820-E451-B5340E90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696DC-E1F8-47FB-3128-443123E0F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1EF1EE-7A78-2A5B-FE10-68063613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ECE9A-C0A0-CF5F-62A2-930AEE92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9F44CD-4F47-C329-50CD-A7F1C6D0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1F081-25A8-425B-4E22-C2BEF173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C27CF-E598-9E3E-2311-09DA18D58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0DF07B-3D75-F093-F454-73E5D8A51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CDFC43-F458-1A82-02B4-84A46C54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4D278-EB3E-3B37-37E4-36098CFA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3B1128-D934-7395-C74D-9142FAE3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7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963A1-18DB-6FA6-2E71-4B87BBE8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F2139-7F9F-13CA-D42B-B11D15AFA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BCFE8A-7866-D7CA-60EF-7616B186C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72E3B6-9F5E-91AF-32C8-16568F663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B8529E-CFCC-97AE-56C1-09798C143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C35F87-8C10-9657-684A-5EE69E55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E3133D-3C14-3C1A-83A1-F6FE3E2A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5E440C-3897-DFBF-41DB-B1FA5294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EB644-F28C-9FF9-6FB2-447FDD65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55D322-942A-DDF9-E0D3-3939E3E9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813DD8-3DCD-D649-4A19-603FBB6E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383C73-6368-9166-55A8-3414AA6B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2A21A-CF1F-9C01-C96D-6B68AC40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7475F5-55C8-9258-A1C9-D59C7BBE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64FDE-C51B-0166-6B8F-95D54C27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1B2DC-A4B7-B6B9-7D53-24B4627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9248A-A279-9A75-A4F0-2FDB5CB8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A2511A-EF6E-41F8-458A-F38B25FB9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F6FD3-58A8-DC83-E545-561BEEC7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C4BEE4-0E4D-4D66-DCEA-30D14323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4F53C1-8793-E6E2-7F15-C14F8E88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600E9-717C-8E0D-8C23-9AB3C2C5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E37226-A891-6076-FB44-088B311A4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2BCAA1-8052-79A1-ED07-506F1F9A5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56386D-2B5D-E711-4F73-BB91AC54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6CFC82-6EEA-5309-76DA-79CD86A3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F3F65C-E583-9BD9-2558-D639B664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480111-06FB-0DAD-2084-11F6E8A0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504EEC-4C43-4B8E-FE65-E3F3D96D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C4309-A876-62AB-8937-49D95805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4E35F-0AF9-57BA-FFBD-39133A68D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C945C-A4BA-3B61-1D1C-7A493E7C2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014AE-D648-076D-5194-75954A5F0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/>
              <a:t>INSTITUCION EDUCATIVA COLEGIO ONCE DE NOVIEMBRE</a:t>
            </a:r>
            <a:endParaRPr lang="es-CO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80D6E-E4EE-F2CE-FA08-2FAB86A83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sz="2400" b="1" dirty="0">
                <a:solidFill>
                  <a:schemeClr val="tx1"/>
                </a:solidFill>
              </a:rPr>
              <a:t>INFORME AREA DE GESTION FINANCIERA 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RENDICION DE CUENTAS 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VIGENCIA 2023</a:t>
            </a:r>
            <a:endParaRPr lang="es-CO" sz="2400" b="1" dirty="0">
              <a:solidFill>
                <a:schemeClr val="tx1"/>
              </a:solidFill>
            </a:endParaRPr>
          </a:p>
        </p:txBody>
      </p:sp>
      <p:pic>
        <p:nvPicPr>
          <p:cNvPr id="4" name="Imagen 3" descr="ESCUDO">
            <a:extLst>
              <a:ext uri="{FF2B5EF4-FFF2-40B4-BE49-F238E27FC236}">
                <a16:creationId xmlns:a16="http://schemas.microsoft.com/office/drawing/2014/main" id="{481CE6B8-6A0B-CB49-201E-BBDDCA2F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510" y="3843867"/>
            <a:ext cx="2111278" cy="233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4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C152CE-8831-EA4D-3128-872A6EB2D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20191"/>
              </p:ext>
            </p:extLst>
          </p:nvPr>
        </p:nvGraphicFramePr>
        <p:xfrm>
          <a:off x="198784" y="354496"/>
          <a:ext cx="11834191" cy="6149008"/>
        </p:xfrm>
        <a:graphic>
          <a:graphicData uri="http://schemas.openxmlformats.org/drawingml/2006/table">
            <a:tbl>
              <a:tblPr/>
              <a:tblGrid>
                <a:gridCol w="2207601">
                  <a:extLst>
                    <a:ext uri="{9D8B030D-6E8A-4147-A177-3AD203B41FA5}">
                      <a16:colId xmlns:a16="http://schemas.microsoft.com/office/drawing/2014/main" val="1541858581"/>
                    </a:ext>
                  </a:extLst>
                </a:gridCol>
                <a:gridCol w="4230230">
                  <a:extLst>
                    <a:ext uri="{9D8B030D-6E8A-4147-A177-3AD203B41FA5}">
                      <a16:colId xmlns:a16="http://schemas.microsoft.com/office/drawing/2014/main" val="1778661355"/>
                    </a:ext>
                  </a:extLst>
                </a:gridCol>
                <a:gridCol w="1628559">
                  <a:extLst>
                    <a:ext uri="{9D8B030D-6E8A-4147-A177-3AD203B41FA5}">
                      <a16:colId xmlns:a16="http://schemas.microsoft.com/office/drawing/2014/main" val="2886090102"/>
                    </a:ext>
                  </a:extLst>
                </a:gridCol>
                <a:gridCol w="1511947">
                  <a:extLst>
                    <a:ext uri="{9D8B030D-6E8A-4147-A177-3AD203B41FA5}">
                      <a16:colId xmlns:a16="http://schemas.microsoft.com/office/drawing/2014/main" val="3326617846"/>
                    </a:ext>
                  </a:extLst>
                </a:gridCol>
                <a:gridCol w="2255854">
                  <a:extLst>
                    <a:ext uri="{9D8B030D-6E8A-4147-A177-3AD203B41FA5}">
                      <a16:colId xmlns:a16="http://schemas.microsoft.com/office/drawing/2014/main" val="3964672139"/>
                    </a:ext>
                  </a:extLst>
                </a:gridCol>
              </a:tblGrid>
              <a:tr h="1157712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32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INFORME   GESTION FINANCIERA   2023</a:t>
                      </a: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280789"/>
                  </a:ext>
                </a:extLst>
              </a:tr>
              <a:tr h="605244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36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INGRESOS    O   RECAUDOS</a:t>
                      </a: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321762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DESCRIPCION DEL INGRESO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GRATUIDAD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R. PROPIOS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T. DEL RUBRO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90061"/>
                  </a:ext>
                </a:extLst>
              </a:tr>
              <a:tr h="660519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1,1,02,02,015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Certificados y Constancias de Estudio Exalumnos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1,970,000,00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1,970,000,00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120902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1,1,02,05,002,07,01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Arrendamiento Tiendas Escolares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7,831,000,00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7,831,000,00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436347"/>
                  </a:ext>
                </a:extLst>
              </a:tr>
              <a:tr h="58301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1,1,02,06,001,01,03,02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Gratuidad-2023 (Transferencia del MEN)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97,262,771,00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97,262,771,00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72327"/>
                  </a:ext>
                </a:extLst>
              </a:tr>
              <a:tr h="58301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1,1,02,06,001,01,03,03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Transferencias Municipales (Calidad).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8.000.000,00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8.000.000,00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111679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1,2,01,02,001,03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Venta de Activos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300,000,00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040542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1,2,05,02,01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Rendimientos Financieros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22,232,86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22,232,87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24942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1,2,10,02,01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Superavit  Recursos Gratuidad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46,388,932,84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46,388,932,84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821302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1,2,10,02,02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Superavit  Recursos Propios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8,763,518,90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8,763,518,90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42334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143,673,936,70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26,864,518,90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170,538,455,61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41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3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AE7270-99B6-BD16-4167-495CE990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59441"/>
              </p:ext>
            </p:extLst>
          </p:nvPr>
        </p:nvGraphicFramePr>
        <p:xfrm>
          <a:off x="265043" y="1073426"/>
          <a:ext cx="11595653" cy="5300869"/>
        </p:xfrm>
        <a:graphic>
          <a:graphicData uri="http://schemas.openxmlformats.org/drawingml/2006/table">
            <a:tbl>
              <a:tblPr/>
              <a:tblGrid>
                <a:gridCol w="2163103">
                  <a:extLst>
                    <a:ext uri="{9D8B030D-6E8A-4147-A177-3AD203B41FA5}">
                      <a16:colId xmlns:a16="http://schemas.microsoft.com/office/drawing/2014/main" val="2030501333"/>
                    </a:ext>
                  </a:extLst>
                </a:gridCol>
                <a:gridCol w="3190776">
                  <a:extLst>
                    <a:ext uri="{9D8B030D-6E8A-4147-A177-3AD203B41FA5}">
                      <a16:colId xmlns:a16="http://schemas.microsoft.com/office/drawing/2014/main" val="1769891901"/>
                    </a:ext>
                  </a:extLst>
                </a:gridCol>
                <a:gridCol w="2319130">
                  <a:extLst>
                    <a:ext uri="{9D8B030D-6E8A-4147-A177-3AD203B41FA5}">
                      <a16:colId xmlns:a16="http://schemas.microsoft.com/office/drawing/2014/main" val="1144216516"/>
                    </a:ext>
                  </a:extLst>
                </a:gridCol>
                <a:gridCol w="1934818">
                  <a:extLst>
                    <a:ext uri="{9D8B030D-6E8A-4147-A177-3AD203B41FA5}">
                      <a16:colId xmlns:a16="http://schemas.microsoft.com/office/drawing/2014/main" val="3961315467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4208030470"/>
                    </a:ext>
                  </a:extLst>
                </a:gridCol>
              </a:tblGrid>
              <a:tr h="1510010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32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DISTRIBUCION DE INGRESOS POR SEDE</a:t>
                      </a: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9357"/>
                  </a:ext>
                </a:extLst>
              </a:tr>
              <a:tr h="564488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578682"/>
                  </a:ext>
                </a:extLst>
              </a:tr>
              <a:tr h="12395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FUENTE DE RECURSO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SEDE VIDELSO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SEDE ESC ONCE DE NOVIEMBRE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COLEGIO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502826"/>
                  </a:ext>
                </a:extLst>
              </a:tr>
              <a:tr h="82962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1,1,02,06,001,01,03,02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Gratuidad-2023 (Transferencia del MEN)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14,299,996,51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48,618,189,25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80,755,750,95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654914"/>
                  </a:ext>
                </a:extLst>
              </a:tr>
              <a:tr h="592713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91501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Recursos Propios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6,809,438,87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4,000,497,09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16,054,582,94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58897"/>
                  </a:ext>
                </a:extLst>
              </a:tr>
              <a:tr h="56448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0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2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B5239D-C8AA-6758-260D-A08A4F41E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828"/>
              </p:ext>
            </p:extLst>
          </p:nvPr>
        </p:nvGraphicFramePr>
        <p:xfrm>
          <a:off x="410817" y="192121"/>
          <a:ext cx="11025809" cy="6369901"/>
        </p:xfrm>
        <a:graphic>
          <a:graphicData uri="http://schemas.openxmlformats.org/drawingml/2006/table">
            <a:tbl>
              <a:tblPr/>
              <a:tblGrid>
                <a:gridCol w="2056803">
                  <a:extLst>
                    <a:ext uri="{9D8B030D-6E8A-4147-A177-3AD203B41FA5}">
                      <a16:colId xmlns:a16="http://schemas.microsoft.com/office/drawing/2014/main" val="3716164466"/>
                    </a:ext>
                  </a:extLst>
                </a:gridCol>
                <a:gridCol w="3941268">
                  <a:extLst>
                    <a:ext uri="{9D8B030D-6E8A-4147-A177-3AD203B41FA5}">
                      <a16:colId xmlns:a16="http://schemas.microsoft.com/office/drawing/2014/main" val="3312148614"/>
                    </a:ext>
                  </a:extLst>
                </a:gridCol>
                <a:gridCol w="1517313">
                  <a:extLst>
                    <a:ext uri="{9D8B030D-6E8A-4147-A177-3AD203B41FA5}">
                      <a16:colId xmlns:a16="http://schemas.microsoft.com/office/drawing/2014/main" val="581229423"/>
                    </a:ext>
                  </a:extLst>
                </a:gridCol>
                <a:gridCol w="1408666">
                  <a:extLst>
                    <a:ext uri="{9D8B030D-6E8A-4147-A177-3AD203B41FA5}">
                      <a16:colId xmlns:a16="http://schemas.microsoft.com/office/drawing/2014/main" val="2103601367"/>
                    </a:ext>
                  </a:extLst>
                </a:gridCol>
                <a:gridCol w="2101759">
                  <a:extLst>
                    <a:ext uri="{9D8B030D-6E8A-4147-A177-3AD203B41FA5}">
                      <a16:colId xmlns:a16="http://schemas.microsoft.com/office/drawing/2014/main" val="2539046983"/>
                    </a:ext>
                  </a:extLst>
                </a:gridCol>
              </a:tblGrid>
              <a:tr h="42916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3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  O DESEMBOLSOS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24850"/>
                  </a:ext>
                </a:extLst>
              </a:tr>
              <a:tr h="3847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 DEL EGRESO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GRATUIDAD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PROPIOS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DEL RUBRO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992575"/>
                  </a:ext>
                </a:extLst>
              </a:tr>
              <a:tr h="3699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Informatic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partes, piezas y accesorios.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711058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 Equipo Electrico y sus partes y piezas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98426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Aparatos transmisores de Television y ….....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24,640,000,00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24,640,000,00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34892"/>
                  </a:ext>
                </a:extLst>
              </a:tr>
              <a:tr h="5830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2,1,2,01,01,005,02,03,01,01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Paquete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066131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2,1,2,02,01,003,04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11,499,500,00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11,499,500,00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162566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2,1,2,02,01,003,05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Impresos y Publicaciones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17,380,796,00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449,809,00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17,830,605,00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541865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2,1,2,02,02,005,03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Infraestructura Educativa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6,389,018,40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39,089,018,40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24175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2,1,2,02,02,007,02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1,635,580,00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1,635,580,00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33901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2,1,2,02,02,007,03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Bancarios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48,806,90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48,806,90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686842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Servicos Profesionales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513121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de Equipo y Mobiliario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18,388,932,00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2,352,068,00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20,741,000,00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245766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 fijo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619,364,00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619,364,00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374142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12,526,149,00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1,797,297,00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14,323,446,00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391357"/>
                  </a:ext>
                </a:extLst>
              </a:tr>
              <a:tr h="3107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2,1,2,02,02,009,04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Servicios a la Comunidad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092780"/>
                  </a:ext>
                </a:extLst>
              </a:tr>
              <a:tr h="3699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141,970,957,00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12,656,363,30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154,627,320,30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2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08CE42-82B6-2648-454C-BCDA5C1D7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53630"/>
              </p:ext>
            </p:extLst>
          </p:nvPr>
        </p:nvGraphicFramePr>
        <p:xfrm>
          <a:off x="291549" y="477077"/>
          <a:ext cx="11582400" cy="6169013"/>
        </p:xfrm>
        <a:graphic>
          <a:graphicData uri="http://schemas.openxmlformats.org/drawingml/2006/table">
            <a:tbl>
              <a:tblPr/>
              <a:tblGrid>
                <a:gridCol w="2160631">
                  <a:extLst>
                    <a:ext uri="{9D8B030D-6E8A-4147-A177-3AD203B41FA5}">
                      <a16:colId xmlns:a16="http://schemas.microsoft.com/office/drawing/2014/main" val="3690362957"/>
                    </a:ext>
                  </a:extLst>
                </a:gridCol>
                <a:gridCol w="4140226">
                  <a:extLst>
                    <a:ext uri="{9D8B030D-6E8A-4147-A177-3AD203B41FA5}">
                      <a16:colId xmlns:a16="http://schemas.microsoft.com/office/drawing/2014/main" val="3570677105"/>
                    </a:ext>
                  </a:extLst>
                </a:gridCol>
                <a:gridCol w="1593909">
                  <a:extLst>
                    <a:ext uri="{9D8B030D-6E8A-4147-A177-3AD203B41FA5}">
                      <a16:colId xmlns:a16="http://schemas.microsoft.com/office/drawing/2014/main" val="2963095586"/>
                    </a:ext>
                  </a:extLst>
                </a:gridCol>
                <a:gridCol w="1479776">
                  <a:extLst>
                    <a:ext uri="{9D8B030D-6E8A-4147-A177-3AD203B41FA5}">
                      <a16:colId xmlns:a16="http://schemas.microsoft.com/office/drawing/2014/main" val="3545242683"/>
                    </a:ext>
                  </a:extLst>
                </a:gridCol>
                <a:gridCol w="2207858">
                  <a:extLst>
                    <a:ext uri="{9D8B030D-6E8A-4147-A177-3AD203B41FA5}">
                      <a16:colId xmlns:a16="http://schemas.microsoft.com/office/drawing/2014/main" val="2844051941"/>
                    </a:ext>
                  </a:extLst>
                </a:gridCol>
              </a:tblGrid>
              <a:tr h="423805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40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  POR SEDE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031339"/>
                  </a:ext>
                </a:extLst>
              </a:tr>
              <a:tr h="3799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 DEL EGRESO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ESC. ONCE 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ESC. VIDELSO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6192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Informatic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partes, piezas y accesorios.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942691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 Equipo Electrico y sus partes y piezas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21245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2,1,2,01,01,003,05,02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Aparatos transmisores de Television y ….....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24,640,000,00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839246"/>
                  </a:ext>
                </a:extLst>
              </a:tr>
              <a:tr h="5757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2,1,2,01,01,005,02,03,01,01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Paquete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4450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2,1,2,02,01,003,04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1,729,561,00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6,382,743,00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3,387,196,00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275581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2,1,2,02,01,003,05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Impresos y Publicaciones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8,539,675,00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7,928,478,00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1,362,452,00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23297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2,1,2,02,02,005,03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Infraestructura Educativa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27,145,000,40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11,944,,018,00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71910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2,1,2,02,02,007,02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655,127,00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572,453,00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333942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2,1,2,02,02,007,03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Bancarios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48,806,90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078598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Servicos Profesionales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6,737,500,00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6,940,000,00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3,322,500,00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563443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de Equipo y Mobiliario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11,032,968,00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8,088,389,00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1,619,643,00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327822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 fijo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619,364,00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466591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2,1,2,02,02,008,04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9,447,406,00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3,423,383,00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1,452,657,00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478012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2,1,2,02,02,009,04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Servicios a la Comunidad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624083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93,285,408,30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46,929,464,00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14,412,448,00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162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6ECE020-DAFC-FDB6-9D39-E57187681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46261"/>
              </p:ext>
            </p:extLst>
          </p:nvPr>
        </p:nvGraphicFramePr>
        <p:xfrm>
          <a:off x="1219200" y="1032912"/>
          <a:ext cx="9637067" cy="473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19647" imgH="2857579" progId="Excel.Sheet.12">
                  <p:embed/>
                </p:oleObj>
              </mc:Choice>
              <mc:Fallback>
                <p:oleObj name="Worksheet" r:id="rId2" imgW="5819647" imgH="2857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032912"/>
                        <a:ext cx="9637067" cy="4731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745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405</Words>
  <Application>Microsoft Office PowerPoint</Application>
  <PresentationFormat>Panorámica</PresentationFormat>
  <Paragraphs>240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INSTITUCION EDUCATIVA COLEGIO ONCE DE NOVIEMBRE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 EDUCATIVA COLEGIO ONCE DE NOVIEMBRE</dc:title>
  <dc:creator>iecoloncenov2@gmail.com</dc:creator>
  <cp:lastModifiedBy>iecoloncenov2@gmail.com</cp:lastModifiedBy>
  <cp:revision>5</cp:revision>
  <dcterms:created xsi:type="dcterms:W3CDTF">2024-02-12T20:03:32Z</dcterms:created>
  <dcterms:modified xsi:type="dcterms:W3CDTF">2024-02-12T20:51:26Z</dcterms:modified>
</cp:coreProperties>
</file>