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51" r:id="rId2"/>
  </p:sldMasterIdLst>
  <p:sldIdLst>
    <p:sldId id="256" r:id="rId3"/>
    <p:sldId id="258" r:id="rId4"/>
    <p:sldId id="257" r:id="rId5"/>
    <p:sldId id="259" r:id="rId6"/>
    <p:sldId id="260" r:id="rId7"/>
    <p:sldId id="263" r:id="rId8"/>
    <p:sldId id="264" r:id="rId9"/>
    <p:sldId id="266" r:id="rId10"/>
    <p:sldId id="267" r:id="rId11"/>
    <p:sldId id="268" r:id="rId12"/>
  </p:sldIdLst>
  <p:sldSz cx="1152207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36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FFFFFF"/>
    <a:srgbClr val="F98007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4" y="72"/>
      </p:cViewPr>
      <p:guideLst>
        <p:guide orient="horz" pos="2160"/>
        <p:guide pos="3840"/>
        <p:guide pos="36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260" y="1124530"/>
            <a:ext cx="8641556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260" y="3602038"/>
            <a:ext cx="8641556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pPr/>
              <a:t>21.02.2024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pPr/>
              <a:t>‹Nº›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57953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pPr/>
              <a:t>21.02.2024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pPr/>
              <a:t>‹Nº›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067746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45485" y="360362"/>
            <a:ext cx="2484447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2143" y="360363"/>
            <a:ext cx="7309316" cy="581183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pPr/>
              <a:t>21.02.2024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pPr/>
              <a:t>‹Nº›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3209517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11522075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11522" y="6053328"/>
            <a:ext cx="283443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972695" y="6044184"/>
            <a:ext cx="8549380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976536" y="4038600"/>
            <a:ext cx="816147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976536" y="6050037"/>
            <a:ext cx="8449522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96017" y="6068699"/>
            <a:ext cx="2592467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7810A5-1A13-4087-8DFA-155E6E5B5D73}" type="datetimeFigureOut">
              <a:rPr lang="tr-TR" smtClean="0"/>
              <a:pPr/>
              <a:t>21.02.2024</a:t>
            </a:fld>
            <a:endParaRPr lang="tr-T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27740" y="236539"/>
            <a:ext cx="7393331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081816" y="228600"/>
            <a:ext cx="105619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0CBFCC-E1FF-473E-BF42-70E7405CF173}" type="slidenum">
              <a:rPr lang="tr-TR" smtClean="0"/>
              <a:pPr/>
              <a:t>‹Nº›</a:t>
            </a:fld>
            <a:endParaRPr lang="tr-TR"/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71979" y="228600"/>
            <a:ext cx="10273850" cy="9906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pPr/>
              <a:t>21.02.2024</a:t>
            </a:fld>
            <a:endParaRPr lang="tr-T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0CBFCC-E1FF-473E-BF42-70E7405CF173}" type="slidenum">
              <a:rPr lang="tr-TR" smtClean="0"/>
              <a:pPr/>
              <a:t>‹Nº›</a:t>
            </a:fld>
            <a:endParaRPr lang="tr-TR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771979" y="1600200"/>
            <a:ext cx="10273850" cy="44958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728312" y="2743200"/>
            <a:ext cx="8975617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11522075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632294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728311" y="1600200"/>
            <a:ext cx="9793764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28311" y="1600200"/>
            <a:ext cx="9601729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pPr/>
              <a:t>21.02.2024</a:t>
            </a:fld>
            <a:endParaRPr lang="tr-TR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632294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00CBFCC-E1FF-473E-BF42-70E7405CF173}" type="slidenum">
              <a:rPr lang="tr-TR" smtClean="0"/>
              <a:pPr/>
              <a:t>‹Nº›</a:t>
            </a:fld>
            <a:endParaRPr lang="tr-TR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768138" y="1589567"/>
            <a:ext cx="4896882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104912" y="1589567"/>
            <a:ext cx="4896882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7810A5-1A13-4087-8DFA-155E6E5B5D73}" type="datetimeFigureOut">
              <a:rPr lang="tr-TR" smtClean="0"/>
              <a:pPr/>
              <a:t>21.02.2024</a:t>
            </a:fld>
            <a:endParaRPr lang="tr-TR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00CBFCC-E1FF-473E-BF42-70E7405CF173}" type="slidenum">
              <a:rPr lang="tr-TR" smtClean="0"/>
              <a:pPr/>
              <a:t>‹Nº›</a:t>
            </a:fld>
            <a:endParaRPr lang="tr-TR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72121" y="273050"/>
            <a:ext cx="1027385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768138" y="2438400"/>
            <a:ext cx="4896882" cy="35814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6049089" y="2438400"/>
            <a:ext cx="4896882" cy="35814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7810A5-1A13-4087-8DFA-155E6E5B5D73}" type="datetimeFigureOut">
              <a:rPr lang="tr-TR" smtClean="0"/>
              <a:pPr/>
              <a:t>21.02.2024</a:t>
            </a:fld>
            <a:endParaRPr lang="tr-TR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00CBFCC-E1FF-473E-BF42-70E7405CF173}" type="slidenum">
              <a:rPr lang="tr-TR" smtClean="0"/>
              <a:pPr/>
              <a:t>‹Nº›</a:t>
            </a:fld>
            <a:endParaRPr lang="tr-TR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768138" y="1752600"/>
            <a:ext cx="4896882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6049089" y="1752600"/>
            <a:ext cx="4896882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pPr/>
              <a:t>21.02.2024</a:t>
            </a:fld>
            <a:endParaRPr lang="tr-T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0CBFCC-E1FF-473E-BF42-70E7405CF173}" type="slidenum">
              <a:rPr lang="tr-TR" smtClean="0"/>
              <a:pPr/>
              <a:t>‹Nº›</a:t>
            </a:fld>
            <a:endParaRPr lang="tr-TR"/>
          </a:p>
        </p:txBody>
      </p:sp>
    </p:spTree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pPr/>
              <a:t>21.02.2024</a:t>
            </a:fld>
            <a:endParaRPr lang="tr-T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672121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0CBFCC-E1FF-473E-BF42-70E7405CF173}" type="slidenum">
              <a:rPr lang="tr-TR" smtClean="0"/>
              <a:pPr/>
              <a:t>‹Nº›</a:t>
            </a:fld>
            <a:endParaRPr lang="tr-TR"/>
          </a:p>
        </p:txBody>
      </p:sp>
    </p:spTree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8138" y="273050"/>
            <a:ext cx="10177833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pPr/>
              <a:t>21.02.2024</a:t>
            </a:fld>
            <a:endParaRPr lang="tr-T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0CBFCC-E1FF-473E-BF42-70E7405CF173}" type="slidenum">
              <a:rPr lang="tr-TR" smtClean="0"/>
              <a:pPr/>
              <a:t>‹Nº›</a:t>
            </a:fld>
            <a:endParaRPr lang="tr-TR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768138" y="1752600"/>
            <a:ext cx="2016363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976536" y="1752600"/>
            <a:ext cx="8065453" cy="44196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pPr/>
              <a:t>21.02.2024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pPr/>
              <a:t>‹Nº›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73205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016363" y="5486400"/>
            <a:ext cx="921766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11522" y="4572000"/>
            <a:ext cx="11522075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11522" y="4663440"/>
            <a:ext cx="18435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947231" y="4654296"/>
            <a:ext cx="957484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16363" y="4648200"/>
            <a:ext cx="921766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824328" y="0"/>
            <a:ext cx="126743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7873418" y="6248401"/>
            <a:ext cx="3360605" cy="365125"/>
          </a:xfrm>
        </p:spPr>
        <p:txBody>
          <a:bodyPr rtlCol="0"/>
          <a:lstStyle/>
          <a:p>
            <a:fld id="{7B7810A5-1A13-4087-8DFA-155E6E5B5D73}" type="datetimeFigureOut">
              <a:rPr lang="tr-TR" smtClean="0"/>
              <a:pPr/>
              <a:t>21.02.2024</a:t>
            </a:fld>
            <a:endParaRPr lang="tr-TR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824329" cy="663578"/>
          </a:xfrm>
        </p:spPr>
        <p:txBody>
          <a:bodyPr rtlCol="0"/>
          <a:lstStyle>
            <a:lvl1pPr>
              <a:defRPr sz="2800"/>
            </a:lvl1pPr>
          </a:lstStyle>
          <a:p>
            <a:fld id="{600CBFCC-E1FF-473E-BF42-70E7405CF173}" type="slidenum">
              <a:rPr lang="tr-TR" smtClean="0"/>
              <a:pPr/>
              <a:t>‹Nº›</a:t>
            </a:fld>
            <a:endParaRPr lang="tr-TR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2016363" y="6248207"/>
            <a:ext cx="5761038" cy="365125"/>
          </a:xfrm>
        </p:spPr>
        <p:txBody>
          <a:bodyPr rtlCol="0"/>
          <a:lstStyle/>
          <a:p>
            <a:endParaRPr lang="tr-T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66434" y="0"/>
            <a:ext cx="9555641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pPr/>
              <a:t>21.02.2024</a:t>
            </a:fld>
            <a:endParaRPr lang="tr-T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pPr/>
              <a:t>‹Nº›</a:t>
            </a:fld>
            <a:endParaRPr lang="tr-TR"/>
          </a:p>
        </p:txBody>
      </p:sp>
    </p:spTree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257487" y="609601"/>
            <a:ext cx="2592467" cy="5516563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76104" y="609600"/>
            <a:ext cx="7009262" cy="5516564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8257487" y="6248403"/>
            <a:ext cx="2784501" cy="365125"/>
          </a:xfrm>
        </p:spPr>
        <p:txBody>
          <a:bodyPr/>
          <a:lstStyle/>
          <a:p>
            <a:fld id="{7B7810A5-1A13-4087-8DFA-155E6E5B5D73}" type="datetimeFigureOut">
              <a:rPr lang="tr-TR" smtClean="0"/>
              <a:pPr/>
              <a:t>21.02.2024</a:t>
            </a:fld>
            <a:endParaRPr lang="tr-T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6105" y="6248208"/>
            <a:ext cx="7022976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Rectángulo"/>
          <p:cNvSpPr/>
          <p:nvPr/>
        </p:nvSpPr>
        <p:spPr bwMode="white">
          <a:xfrm>
            <a:off x="7681784" y="0"/>
            <a:ext cx="403273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7739394" y="609600"/>
            <a:ext cx="288052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7739394" y="0"/>
            <a:ext cx="288052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7616720" y="112672"/>
            <a:ext cx="533400" cy="308057"/>
          </a:xfrm>
        </p:spPr>
        <p:txBody>
          <a:bodyPr/>
          <a:lstStyle/>
          <a:p>
            <a:fld id="{600CBFCC-E1FF-473E-BF42-70E7405CF173}" type="slidenum">
              <a:rPr lang="tr-TR" smtClean="0"/>
              <a:pPr/>
              <a:t>‹Nº›</a:t>
            </a:fld>
            <a:endParaRPr lang="tr-TR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141" y="1712423"/>
            <a:ext cx="993779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6141" y="4552634"/>
            <a:ext cx="993779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pPr/>
              <a:t>21.02.2024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pPr/>
              <a:t>‹Nº›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9811186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8689" y="1828801"/>
            <a:ext cx="4896882" cy="435133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33050" y="1828801"/>
            <a:ext cx="4896882" cy="435133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pPr/>
              <a:t>21.02.2024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pPr/>
              <a:t>‹Nº›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7598911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8689" y="1681851"/>
            <a:ext cx="4872878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8689" y="2507551"/>
            <a:ext cx="4872878" cy="368052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33051" y="1681851"/>
            <a:ext cx="4896883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33051" y="2507551"/>
            <a:ext cx="4896883" cy="368052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pPr/>
              <a:t>21.02.2024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pPr/>
              <a:t>‹Nº›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084532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pPr/>
              <a:t>21.02.2024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pPr/>
              <a:t>‹Nº›</a:t>
            </a:fld>
            <a:endParaRPr lang="tr-T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723992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pPr/>
              <a:t>21.02.2024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pPr/>
              <a:t>‹Nº›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6726144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023" y="457201"/>
            <a:ext cx="3715869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6882" y="990600"/>
            <a:ext cx="583305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5023" y="2057399"/>
            <a:ext cx="3715869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pPr/>
              <a:t>21.02.2024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pPr/>
              <a:t>‹Nº›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4581176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023" y="457200"/>
            <a:ext cx="3715869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96882" y="990600"/>
            <a:ext cx="583305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5023" y="2057400"/>
            <a:ext cx="3715869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pPr/>
              <a:t>21.02.2024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pPr/>
              <a:t>‹Nº›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2684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72000">
              <a:schemeClr val="accent1">
                <a:lumMod val="5000"/>
                <a:lumOff val="95000"/>
              </a:schemeClr>
            </a:gs>
            <a:gs pos="96000">
              <a:schemeClr val="accent2">
                <a:lumMod val="50000"/>
              </a:schemeClr>
            </a:gs>
            <a:gs pos="89000">
              <a:schemeClr val="accent2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8689" y="365760"/>
            <a:ext cx="993779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8689" y="1828801"/>
            <a:ext cx="993779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2143" y="6356351"/>
            <a:ext cx="25924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B7810A5-1A13-4087-8DFA-155E6E5B5D73}" type="datetimeFigureOut">
              <a:rPr lang="tr-TR" smtClean="0"/>
              <a:pPr/>
              <a:t>21.02.2024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6688" y="6356351"/>
            <a:ext cx="3888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44012" y="6356351"/>
            <a:ext cx="25924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CBFCC-E1FF-473E-BF42-70E7405CF173}" type="slidenum">
              <a:rPr lang="tr-TR" smtClean="0"/>
              <a:pPr/>
              <a:t>‹Nº›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954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768138" y="228600"/>
            <a:ext cx="1027385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771979" y="1600200"/>
            <a:ext cx="1027385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7681383" y="6248401"/>
            <a:ext cx="3360605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7810A5-1A13-4087-8DFA-155E6E5B5D73}" type="datetimeFigureOut">
              <a:rPr lang="tr-TR" smtClean="0"/>
              <a:pPr/>
              <a:t>21.02.2024</a:t>
            </a:fld>
            <a:endParaRPr lang="tr-T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768139" y="6248207"/>
            <a:ext cx="683094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11522075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672121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744134" y="1280160"/>
            <a:ext cx="10777941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672121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00CBFCC-E1FF-473E-BF42-70E7405CF173}" type="slidenum">
              <a:rPr lang="tr-TR" smtClean="0"/>
              <a:pPr/>
              <a:t>‹Nº›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ransition spd="med">
    <p:fade/>
  </p:transition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28281-3783-403A-B1AB-0182A003D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1099" y="3135267"/>
            <a:ext cx="7063533" cy="1230466"/>
          </a:xfrm>
        </p:spPr>
        <p:txBody>
          <a:bodyPr>
            <a:noAutofit/>
          </a:bodyPr>
          <a:lstStyle/>
          <a:p>
            <a:pPr algn="ctr"/>
            <a:br>
              <a:rPr lang="en-US" sz="32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  <a:cs typeface="Arial Unicode MS" pitchFamily="34" charset="-128"/>
              </a:rPr>
            </a:br>
            <a:br>
              <a:rPr lang="en-US" sz="32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  <a:cs typeface="Arial Unicode MS" pitchFamily="34" charset="-128"/>
              </a:rPr>
            </a:br>
            <a:br>
              <a:rPr lang="en-US" sz="32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  <a:cs typeface="Arial Unicode MS" pitchFamily="34" charset="-128"/>
              </a:rPr>
            </a:br>
            <a:endParaRPr lang="tr-TR" sz="3200" dirty="0"/>
          </a:p>
        </p:txBody>
      </p:sp>
      <p:sp>
        <p:nvSpPr>
          <p:cNvPr id="5" name="4 Rectángulo"/>
          <p:cNvSpPr/>
          <p:nvPr/>
        </p:nvSpPr>
        <p:spPr>
          <a:xfrm>
            <a:off x="2961950" y="4066022"/>
            <a:ext cx="583523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n w="1905"/>
                <a:solidFill>
                  <a:srgbClr val="6666FF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DFKai-SB" pitchFamily="65" charset="-120"/>
                <a:ea typeface="DFKai-SB" pitchFamily="65" charset="-120"/>
                <a:cs typeface="Arial Unicode MS" pitchFamily="34" charset="-128"/>
              </a:rPr>
              <a:t>DEL 1 DE ENERO AL 31 DE DICIEMBRE DE 2023</a:t>
            </a:r>
            <a:endParaRPr lang="es-CO" sz="3200" b="1" dirty="0">
              <a:ln w="1905"/>
              <a:solidFill>
                <a:srgbClr val="6666FF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812556" y="2593546"/>
            <a:ext cx="7587333" cy="1015663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Brush Script MT" pitchFamily="66" charset="0"/>
                <a:ea typeface="Arial Unicode MS" pitchFamily="34" charset="-128"/>
                <a:cs typeface="Arial Unicode MS" pitchFamily="34" charset="-128"/>
              </a:rPr>
              <a:t>INFORME DE GESTÓN</a:t>
            </a:r>
            <a:endParaRPr lang="es-CO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50000" endA="300" endPos="50000" dist="29997" dir="5400000" sy="-100000" algn="bl" rotWithShape="0"/>
              </a:effectLst>
              <a:latin typeface="Brush Script MT" pitchFamily="66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735716" y="484661"/>
            <a:ext cx="682109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2800" b="1" dirty="0">
                <a:solidFill>
                  <a:srgbClr val="002060"/>
                </a:solidFill>
                <a:latin typeface="DotumChe" pitchFamily="49" charset="-127"/>
                <a:ea typeface="DotumChe" pitchFamily="49" charset="-127"/>
              </a:rPr>
              <a:t>INSTITUCIÓN EDUCATIVA RURAL LEÓN XIII</a:t>
            </a:r>
          </a:p>
          <a:p>
            <a:pPr algn="ctr"/>
            <a:r>
              <a:rPr lang="es-CO" sz="2800" b="1" dirty="0">
                <a:solidFill>
                  <a:srgbClr val="002060"/>
                </a:solidFill>
                <a:latin typeface="DotumChe" pitchFamily="49" charset="-127"/>
                <a:ea typeface="DotumChe" pitchFamily="49" charset="-127"/>
              </a:rPr>
              <a:t>La Esperanza- Norte de Santander</a:t>
            </a:r>
          </a:p>
        </p:txBody>
      </p:sp>
      <p:pic>
        <p:nvPicPr>
          <p:cNvPr id="8" name="6 Imagen" descr="Descripción: escudo-leonXIII"/>
          <p:cNvPicPr/>
          <p:nvPr/>
        </p:nvPicPr>
        <p:blipFill>
          <a:blip r:embed="rId2" cstate="print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128" y="1589901"/>
            <a:ext cx="1047148" cy="9391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3726541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31817" y="2094572"/>
            <a:ext cx="8138984" cy="2902431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altLang="es-CO" sz="5400" b="1" u="sng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loucester MT Extra Condensed" pitchFamily="18" charset="0"/>
              </a:rPr>
              <a:t>MODELO DE GESTIÓN</a:t>
            </a:r>
            <a:br>
              <a:rPr lang="es-ES" altLang="es-CO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loucester MT Extra Condensed" pitchFamily="18" charset="0"/>
              </a:rPr>
            </a:br>
            <a:r>
              <a:rPr lang="es-ES" altLang="es-CO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loucester MT Extra Condensed" pitchFamily="18" charset="0"/>
              </a:rPr>
              <a:t>RECURSOS DEL BALANCE AÑO 2023</a:t>
            </a:r>
            <a:br>
              <a:rPr lang="es-ES" altLang="es-CO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loucester MT Extra Condensed" pitchFamily="18" charset="0"/>
              </a:rPr>
            </a:br>
            <a:r>
              <a:rPr lang="es-ES" altLang="es-CO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loucester MT Extra Condensed" pitchFamily="18" charset="0"/>
              </a:rPr>
              <a:t>$5,921,912.00</a:t>
            </a:r>
            <a:br>
              <a:rPr lang="es-ES" altLang="es-CO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loucester MT Extra Condensed" pitchFamily="18" charset="0"/>
              </a:rPr>
            </a:br>
            <a:endParaRPr lang="es-CO" altLang="es-CO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loucester MT Extra Condensed" pitchFamily="18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74362" y="118439"/>
            <a:ext cx="7521037" cy="1077229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altLang="es-CO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loucester MT Extra Condensed" pitchFamily="18" charset="0"/>
              </a:rPr>
              <a:t>MODELO DE GESTIÓN</a:t>
            </a:r>
            <a:br>
              <a:rPr lang="es-ES" altLang="es-CO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loucester MT Extra Condensed" pitchFamily="18" charset="0"/>
              </a:rPr>
            </a:br>
            <a:r>
              <a:rPr lang="es-ES" altLang="es-CO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loucester MT Extra Condensed" pitchFamily="18" charset="0"/>
              </a:rPr>
              <a:t>RECURSOS DE GRATUIDAD</a:t>
            </a:r>
            <a:endParaRPr lang="es-CO" altLang="es-CO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loucester MT Extra Condensed" pitchFamily="18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59507959"/>
              </p:ext>
            </p:extLst>
          </p:nvPr>
        </p:nvGraphicFramePr>
        <p:xfrm>
          <a:off x="2018198" y="2185231"/>
          <a:ext cx="7874746" cy="310902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446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8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0495">
                <a:tc>
                  <a:txBody>
                    <a:bodyPr/>
                    <a:lstStyle/>
                    <a:p>
                      <a:r>
                        <a:rPr lang="es-CO" sz="2800" kern="1200" dirty="0"/>
                        <a:t>Vigencia:</a:t>
                      </a:r>
                      <a:endParaRPr lang="es-CO" sz="2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415" marR="86415" marT="45725" marB="45725" anchor="ctr"/>
                </a:tc>
                <a:tc>
                  <a:txBody>
                    <a:bodyPr/>
                    <a:lstStyle/>
                    <a:p>
                      <a:r>
                        <a:rPr lang="es-CO" sz="2800" kern="1200" dirty="0"/>
                        <a:t>2023</a:t>
                      </a:r>
                      <a:endParaRPr lang="es-CO" sz="2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415" marR="86415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495">
                <a:tc>
                  <a:txBody>
                    <a:bodyPr/>
                    <a:lstStyle/>
                    <a:p>
                      <a:r>
                        <a:rPr lang="es-CO" sz="2800" kern="1200" dirty="0"/>
                        <a:t>Nombre Establecimiento:</a:t>
                      </a:r>
                      <a:endParaRPr lang="es-CO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415" marR="86415" marT="45725" marB="45725" anchor="ctr"/>
                </a:tc>
                <a:tc>
                  <a:txBody>
                    <a:bodyPr/>
                    <a:lstStyle/>
                    <a:p>
                      <a:r>
                        <a:rPr lang="es-CO" sz="2800" kern="1200" dirty="0"/>
                        <a:t>IER LEÓN XIII</a:t>
                      </a:r>
                      <a:endParaRPr lang="es-CO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415" marR="86415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495">
                <a:tc>
                  <a:txBody>
                    <a:bodyPr/>
                    <a:lstStyle/>
                    <a:p>
                      <a:r>
                        <a:rPr lang="es-CO" sz="2800" kern="1200" dirty="0"/>
                        <a:t>Departamento:</a:t>
                      </a:r>
                      <a:endParaRPr lang="es-CO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415" marR="86415" marT="45725" marB="45725" anchor="ctr"/>
                </a:tc>
                <a:tc>
                  <a:txBody>
                    <a:bodyPr/>
                    <a:lstStyle/>
                    <a:p>
                      <a:r>
                        <a:rPr lang="es-CO" sz="2800" kern="1200" dirty="0"/>
                        <a:t>NORTE DE SANTANDER</a:t>
                      </a:r>
                      <a:endParaRPr lang="es-CO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415" marR="86415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495">
                <a:tc>
                  <a:txBody>
                    <a:bodyPr/>
                    <a:lstStyle/>
                    <a:p>
                      <a:r>
                        <a:rPr lang="es-CO" sz="2800" kern="1200" dirty="0"/>
                        <a:t>Municipio:</a:t>
                      </a:r>
                      <a:endParaRPr lang="es-CO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415" marR="86415" marT="45725" marB="45725" anchor="ctr"/>
                </a:tc>
                <a:tc>
                  <a:txBody>
                    <a:bodyPr/>
                    <a:lstStyle/>
                    <a:p>
                      <a:r>
                        <a:rPr lang="es-CO" sz="2800" kern="1200" dirty="0"/>
                        <a:t>LA ESPERANZA</a:t>
                      </a:r>
                      <a:endParaRPr lang="es-CO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415" marR="86415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495">
                <a:tc>
                  <a:txBody>
                    <a:bodyPr/>
                    <a:lstStyle/>
                    <a:p>
                      <a:r>
                        <a:rPr lang="es-CO" sz="2800" kern="1200" dirty="0"/>
                        <a:t>Estado:</a:t>
                      </a:r>
                      <a:endParaRPr lang="es-CO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415" marR="86415" marT="45725" marB="45725" anchor="ctr"/>
                </a:tc>
                <a:tc>
                  <a:txBody>
                    <a:bodyPr/>
                    <a:lstStyle/>
                    <a:p>
                      <a:r>
                        <a:rPr lang="es-CO" sz="2800" kern="1200" dirty="0"/>
                        <a:t>Pagado</a:t>
                      </a:r>
                      <a:endParaRPr lang="es-CO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415" marR="86415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0495">
                <a:tc>
                  <a:txBody>
                    <a:bodyPr/>
                    <a:lstStyle/>
                    <a:p>
                      <a:r>
                        <a:rPr lang="es-CO" sz="2800" kern="1200" dirty="0"/>
                        <a:t>Recursos asignados:</a:t>
                      </a:r>
                      <a:endParaRPr lang="es-CO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415" marR="86415" marT="45725" marB="45725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kern="1200" dirty="0"/>
                        <a:t>$ </a:t>
                      </a:r>
                      <a:r>
                        <a:rPr lang="es-CO" sz="2800" kern="1200" baseline="0" dirty="0"/>
                        <a:t>24,222,964.00</a:t>
                      </a:r>
                      <a:endParaRPr lang="es-CO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415" marR="86415" marT="45725" marB="457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9098" y="126357"/>
            <a:ext cx="10369868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altLang="es-CO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loucester MT Extra Condensed" pitchFamily="18" charset="0"/>
              </a:rPr>
              <a:t>MODELO DE GESTIÓN </a:t>
            </a:r>
            <a:br>
              <a:rPr lang="es-ES" altLang="es-CO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loucester MT Extra Condensed" pitchFamily="18" charset="0"/>
              </a:rPr>
            </a:br>
            <a:r>
              <a:rPr lang="es-ES" altLang="es-CO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loucester MT Extra Condensed" pitchFamily="18" charset="0"/>
              </a:rPr>
              <a:t>FONDO SERVICIOS EDUCATIVOS</a:t>
            </a:r>
            <a:endParaRPr lang="es-CO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loucester MT Extra Condensed" pitchFamily="18" charset="0"/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18032940"/>
              </p:ext>
            </p:extLst>
          </p:nvPr>
        </p:nvGraphicFramePr>
        <p:xfrm>
          <a:off x="1992962" y="2340170"/>
          <a:ext cx="7464076" cy="2350925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3732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2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6181">
                <a:tc gridSpan="2">
                  <a:txBody>
                    <a:bodyPr/>
                    <a:lstStyle/>
                    <a:p>
                      <a:pPr algn="ctr"/>
                      <a:r>
                        <a:rPr lang="es-ES" sz="3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PRESUPUESTO 2023</a:t>
                      </a:r>
                      <a:endParaRPr lang="es-CO" sz="1800" b="1" i="1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16" marR="86416" anchor="ctr"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501">
                <a:tc>
                  <a:txBody>
                    <a:bodyPr/>
                    <a:lstStyle/>
                    <a:p>
                      <a:pPr algn="l"/>
                      <a:r>
                        <a:rPr lang="es-ES" sz="2800" dirty="0"/>
                        <a:t>Proyectado</a:t>
                      </a:r>
                      <a:endParaRPr lang="es-CO" sz="28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16" marR="86416" marT="45764" marB="45764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kern="1200" baseline="0" dirty="0"/>
                        <a:t>$ 16,000,000.00</a:t>
                      </a:r>
                      <a:endParaRPr lang="es-CO" sz="2800" dirty="0"/>
                    </a:p>
                  </a:txBody>
                  <a:tcPr marL="86416" marR="8641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501">
                <a:tc>
                  <a:txBody>
                    <a:bodyPr/>
                    <a:lstStyle/>
                    <a:p>
                      <a:pPr algn="l"/>
                      <a:r>
                        <a:rPr lang="es-CO" sz="2800" dirty="0"/>
                        <a:t>Recibido</a:t>
                      </a:r>
                      <a:endParaRPr lang="es-CO" sz="28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16" marR="86416" marT="45764" marB="45764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dirty="0"/>
                        <a:t>$ 25,489,268.00</a:t>
                      </a:r>
                    </a:p>
                  </a:txBody>
                  <a:tcPr marL="86416" marR="8641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501">
                <a:tc>
                  <a:txBody>
                    <a:bodyPr/>
                    <a:lstStyle/>
                    <a:p>
                      <a:pPr algn="l"/>
                      <a:r>
                        <a:rPr lang="es-CO" sz="2800" dirty="0">
                          <a:effectLst/>
                        </a:rPr>
                        <a:t>Diferencia</a:t>
                      </a:r>
                      <a:endParaRPr lang="es-CO" sz="2800" b="1" i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416" marR="86416" marT="45764" marB="45764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2800" dirty="0">
                          <a:effectLst/>
                        </a:rPr>
                        <a:t>$ 9,489,268.00</a:t>
                      </a:r>
                    </a:p>
                  </a:txBody>
                  <a:tcPr marL="86416" marR="8641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78612" y="127087"/>
            <a:ext cx="7521037" cy="1077229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altLang="es-CO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loucester MT Extra Condensed" pitchFamily="18" charset="0"/>
              </a:rPr>
              <a:t>MODELO DE GESTIÓN</a:t>
            </a:r>
            <a:br>
              <a:rPr lang="es-ES" altLang="es-CO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loucester MT Extra Condensed" pitchFamily="18" charset="0"/>
              </a:rPr>
            </a:br>
            <a:r>
              <a:rPr lang="es-ES" altLang="es-CO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loucester MT Extra Condensed" pitchFamily="18" charset="0"/>
              </a:rPr>
              <a:t>RECURSOS DE GRATUIDAD</a:t>
            </a:r>
            <a:endParaRPr lang="es-CO" altLang="es-CO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loucester MT Extra Condensed" pitchFamily="18" charset="0"/>
            </a:endParaRP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77077260"/>
              </p:ext>
            </p:extLst>
          </p:nvPr>
        </p:nvGraphicFramePr>
        <p:xfrm>
          <a:off x="1752043" y="2284222"/>
          <a:ext cx="8433949" cy="235456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2607306">
                  <a:extLst>
                    <a:ext uri="{9D8B030D-6E8A-4147-A177-3AD203B41FA5}">
                      <a16:colId xmlns:a16="http://schemas.microsoft.com/office/drawing/2014/main" val="4291851891"/>
                    </a:ext>
                  </a:extLst>
                </a:gridCol>
                <a:gridCol w="1594884">
                  <a:extLst>
                    <a:ext uri="{9D8B030D-6E8A-4147-A177-3AD203B41FA5}">
                      <a16:colId xmlns:a16="http://schemas.microsoft.com/office/drawing/2014/main" val="3441599178"/>
                    </a:ext>
                  </a:extLst>
                </a:gridCol>
                <a:gridCol w="1403497">
                  <a:extLst>
                    <a:ext uri="{9D8B030D-6E8A-4147-A177-3AD203B41FA5}">
                      <a16:colId xmlns:a16="http://schemas.microsoft.com/office/drawing/2014/main" val="1572733560"/>
                    </a:ext>
                  </a:extLst>
                </a:gridCol>
                <a:gridCol w="1429844">
                  <a:extLst>
                    <a:ext uri="{9D8B030D-6E8A-4147-A177-3AD203B41FA5}">
                      <a16:colId xmlns:a16="http://schemas.microsoft.com/office/drawing/2014/main" val="276780277"/>
                    </a:ext>
                  </a:extLst>
                </a:gridCol>
                <a:gridCol w="1398418">
                  <a:extLst>
                    <a:ext uri="{9D8B030D-6E8A-4147-A177-3AD203B41FA5}">
                      <a16:colId xmlns:a16="http://schemas.microsoft.com/office/drawing/2014/main" val="3828704253"/>
                    </a:ext>
                  </a:extLst>
                </a:gridCol>
              </a:tblGrid>
              <a:tr h="104582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CO" sz="2800" u="none" strike="noStrike" dirty="0">
                          <a:effectLst/>
                        </a:rPr>
                        <a:t>IER LEÓN XIII</a:t>
                      </a:r>
                      <a:endParaRPr lang="es-CO" sz="2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002" marR="9002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u="none" strike="noStrike" dirty="0">
                          <a:effectLst/>
                        </a:rPr>
                        <a:t>MATRICULA TRANSICION 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2" marR="9002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u="none" strike="noStrike" dirty="0">
                          <a:effectLst/>
                        </a:rPr>
                        <a:t>MATRICULA BASICA 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2" marR="9002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2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MATRICULA </a:t>
                      </a:r>
                      <a:r>
                        <a:rPr kumimoji="0" lang="es-CO" sz="2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MEDIA ACADÉMICA</a:t>
                      </a:r>
                      <a:endParaRPr kumimoji="0" lang="es-CO" sz="2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2" marR="9002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u="none" strike="noStrike" dirty="0">
                          <a:effectLst/>
                        </a:rPr>
                        <a:t>TOTAL MATRICULA GRATUIDAD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2" marR="9002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226837"/>
                  </a:ext>
                </a:extLst>
              </a:tr>
              <a:tr h="355796">
                <a:tc vMerge="1">
                  <a:txBody>
                    <a:bodyPr/>
                    <a:lstStyle/>
                    <a:p>
                      <a:pPr algn="l" fontAlgn="b"/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002" marR="9002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37</a:t>
                      </a:r>
                    </a:p>
                  </a:txBody>
                  <a:tcPr marL="9002" marR="9002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253</a:t>
                      </a:r>
                    </a:p>
                  </a:txBody>
                  <a:tcPr marL="9002" marR="9002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s-CO" sz="2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ea typeface="+mn-ea"/>
                          <a:cs typeface="Browallia New" pitchFamily="34" charset="-34"/>
                        </a:rPr>
                        <a:t>13</a:t>
                      </a:r>
                    </a:p>
                  </a:txBody>
                  <a:tcPr marL="9002" marR="9002" marT="9525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303</a:t>
                      </a:r>
                    </a:p>
                  </a:txBody>
                  <a:tcPr marL="9002" marR="9002" marT="9525" marB="0" anchor="ctr"/>
                </a:tc>
                <a:extLst>
                  <a:ext uri="{0D108BD9-81ED-4DB2-BD59-A6C34878D82A}">
                    <a16:rowId xmlns:a16="http://schemas.microsoft.com/office/drawing/2014/main" val="1982146131"/>
                  </a:ext>
                </a:extLst>
              </a:tr>
              <a:tr h="355796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u="none" strike="noStrike" dirty="0">
                          <a:effectLst/>
                        </a:rPr>
                        <a:t>ASIGNACIÓN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002" marR="9002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  92,576 </a:t>
                      </a:r>
                    </a:p>
                  </a:txBody>
                  <a:tcPr marL="9002" marR="9002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  80,884 </a:t>
                      </a:r>
                    </a:p>
                  </a:txBody>
                  <a:tcPr marL="9002" marR="9002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s-CO" sz="2800" b="0" i="0" u="none" strike="noStrike" kern="120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ea typeface="+mn-ea"/>
                          <a:cs typeface="Browallia New" pitchFamily="34" charset="-34"/>
                        </a:rPr>
                        <a:t> 123,761</a:t>
                      </a:r>
                    </a:p>
                  </a:txBody>
                  <a:tcPr marL="9002" marR="9002" marT="9525" marB="0" anchor="ctr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2" marR="9002" marT="9525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058634"/>
                  </a:ext>
                </a:extLst>
              </a:tr>
              <a:tr h="332653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u="none" strike="noStrike" dirty="0">
                          <a:effectLst/>
                        </a:rPr>
                        <a:t>ASIGNACIÓN TOTAL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002" marR="9002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$3,425,312</a:t>
                      </a:r>
                    </a:p>
                  </a:txBody>
                  <a:tcPr marL="9002" marR="9002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$20,463,652</a:t>
                      </a:r>
                    </a:p>
                  </a:txBody>
                  <a:tcPr marL="9002" marR="9002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s-CO" sz="2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ea typeface="+mn-ea"/>
                          <a:cs typeface="Browallia New" pitchFamily="34" charset="-34"/>
                        </a:rPr>
                        <a:t>$ 1,608,893</a:t>
                      </a:r>
                    </a:p>
                  </a:txBody>
                  <a:tcPr marL="9002" marR="9002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rowallia New" pitchFamily="34" charset="-34"/>
                          <a:cs typeface="Browallia New" pitchFamily="34" charset="-34"/>
                        </a:rPr>
                        <a:t>$25,497,857</a:t>
                      </a:r>
                    </a:p>
                  </a:txBody>
                  <a:tcPr marL="9002" marR="9002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3E742530-B449-4182-A109-61A9F294DCCC}"/>
              </a:ext>
            </a:extLst>
          </p:cNvPr>
          <p:cNvSpPr txBox="1"/>
          <p:nvPr/>
        </p:nvSpPr>
        <p:spPr>
          <a:xfrm>
            <a:off x="3321425" y="4901608"/>
            <a:ext cx="6356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/>
              <a:t>ASIGNACIÓN REDUCIDA 5%:  $24,222,964</a:t>
            </a: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3768" y="126357"/>
            <a:ext cx="10369868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altLang="es-CO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loucester MT Extra Condensed" pitchFamily="18" charset="0"/>
              </a:rPr>
              <a:t>MODELO DE GESTIÓN</a:t>
            </a:r>
            <a:br>
              <a:rPr lang="es-ES" altLang="es-CO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loucester MT Extra Condensed" pitchFamily="18" charset="0"/>
              </a:rPr>
            </a:br>
            <a:r>
              <a:rPr lang="es-ES" altLang="es-CO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loucester MT Extra Condensed" pitchFamily="18" charset="0"/>
              </a:rPr>
              <a:t>RECURSOS DE GRATUIDAD</a:t>
            </a:r>
            <a:endParaRPr lang="es-CO" altLang="es-CO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loucester MT Extra Condensed" pitchFamily="18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76459781"/>
              </p:ext>
            </p:extLst>
          </p:nvPr>
        </p:nvGraphicFramePr>
        <p:xfrm>
          <a:off x="2463114" y="2390263"/>
          <a:ext cx="6582032" cy="2563062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55850">
                  <a:extLst>
                    <a:ext uri="{9D8B030D-6E8A-4147-A177-3AD203B41FA5}">
                      <a16:colId xmlns:a16="http://schemas.microsoft.com/office/drawing/2014/main" val="1143621480"/>
                    </a:ext>
                  </a:extLst>
                </a:gridCol>
                <a:gridCol w="1755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51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51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3324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400" u="none" strike="noStrike" dirty="0">
                          <a:effectLst/>
                        </a:rPr>
                        <a:t>MATRICULA TOTAL 2023</a:t>
                      </a:r>
                      <a:endParaRPr lang="es-CO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02" marR="900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400" u="none" strike="noStrike" dirty="0">
                          <a:effectLst/>
                        </a:rPr>
                        <a:t>MATRICULA TOTAL 2022</a:t>
                      </a:r>
                      <a:endParaRPr lang="es-CO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02" marR="900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400" u="none" strike="noStrike" dirty="0">
                          <a:effectLst/>
                        </a:rPr>
                        <a:t>MATRICULA TOTAL 2021</a:t>
                      </a:r>
                      <a:endParaRPr lang="es-CO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02" marR="900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400" u="none" strike="noStrike" dirty="0">
                          <a:effectLst/>
                        </a:rPr>
                        <a:t>VARIACIÓN MATRICULA 2023-2022%</a:t>
                      </a:r>
                      <a:endParaRPr lang="es-CO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02" marR="9002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4911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303</a:t>
                      </a:r>
                    </a:p>
                  </a:txBody>
                  <a:tcPr marL="9002" marR="9002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302</a:t>
                      </a:r>
                    </a:p>
                  </a:txBody>
                  <a:tcPr marL="9002" marR="9002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298</a:t>
                      </a:r>
                    </a:p>
                  </a:txBody>
                  <a:tcPr marL="9002" marR="9002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0.33%</a:t>
                      </a:r>
                    </a:p>
                  </a:txBody>
                  <a:tcPr marL="9002" marR="9002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911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$24,222,964</a:t>
                      </a:r>
                    </a:p>
                  </a:txBody>
                  <a:tcPr marL="9002" marR="9002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$24,776,176</a:t>
                      </a:r>
                    </a:p>
                  </a:txBody>
                  <a:tcPr marL="9002" marR="900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$25,319,266</a:t>
                      </a:r>
                    </a:p>
                  </a:txBody>
                  <a:tcPr marL="9002" marR="900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-2.28%</a:t>
                      </a:r>
                    </a:p>
                  </a:txBody>
                  <a:tcPr marL="9002" marR="9002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32623" y="107092"/>
            <a:ext cx="10369868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altLang="es-CO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loucester MT Extra Condensed" pitchFamily="18" charset="0"/>
              </a:rPr>
              <a:t>MODELO DE GESTIÓN</a:t>
            </a:r>
            <a:br>
              <a:rPr lang="es-ES" altLang="es-CO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loucester MT Extra Condensed" pitchFamily="18" charset="0"/>
              </a:rPr>
            </a:br>
            <a:r>
              <a:rPr lang="es-ES" altLang="es-CO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loucester MT Extra Condensed" pitchFamily="18" charset="0"/>
              </a:rPr>
              <a:t>TOTAL INGRESOS</a:t>
            </a:r>
            <a:endParaRPr lang="es-CO" altLang="es-CO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loucester MT Extra Condensed" pitchFamily="18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65461876"/>
              </p:ext>
            </p:extLst>
          </p:nvPr>
        </p:nvGraphicFramePr>
        <p:xfrm>
          <a:off x="1778001" y="2341577"/>
          <a:ext cx="8331200" cy="2038532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6273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7228">
                <a:tc>
                  <a:txBody>
                    <a:bodyPr/>
                    <a:lstStyle/>
                    <a:p>
                      <a:pPr algn="ctr"/>
                      <a:r>
                        <a:rPr lang="es-CO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CONCEPTO</a:t>
                      </a:r>
                      <a:endParaRPr lang="es-CO" sz="240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marL="86424" marR="86424" marT="45731" marB="457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INGRESOS</a:t>
                      </a:r>
                      <a:endParaRPr lang="es-CO" sz="240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marL="86424" marR="86424" marT="45731" marB="45731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768">
                <a:tc>
                  <a:txBody>
                    <a:bodyPr/>
                    <a:lstStyle/>
                    <a:p>
                      <a:r>
                        <a:rPr lang="es-CO" sz="2400" dirty="0"/>
                        <a:t>Calidad por Gratuidad</a:t>
                      </a:r>
                      <a:endParaRPr lang="es-CO" sz="2400" dirty="0">
                        <a:latin typeface="+mn-lt"/>
                        <a:cs typeface="Arial" pitchFamily="34" charset="0"/>
                      </a:endParaRPr>
                    </a:p>
                  </a:txBody>
                  <a:tcPr marL="86424" marR="86424" marT="45731" marB="45731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$ 24,222,964.00</a:t>
                      </a:r>
                    </a:p>
                  </a:txBody>
                  <a:tcPr marL="86424" marR="86424" marT="45731" marB="4573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768">
                <a:tc>
                  <a:txBody>
                    <a:bodyPr/>
                    <a:lstStyle/>
                    <a:p>
                      <a:r>
                        <a:rPr lang="es-CO" sz="2400" dirty="0" err="1"/>
                        <a:t>Superavit</a:t>
                      </a:r>
                      <a:r>
                        <a:rPr lang="es-CO" sz="2400" dirty="0"/>
                        <a:t> Recursos de Gratuidad</a:t>
                      </a:r>
                      <a:endParaRPr lang="es-CO" sz="2400" dirty="0">
                        <a:latin typeface="+mn-lt"/>
                        <a:cs typeface="Arial" pitchFamily="34" charset="0"/>
                      </a:endParaRPr>
                    </a:p>
                  </a:txBody>
                  <a:tcPr marL="86424" marR="86424" marT="45731" marB="45731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$ 1,266,304.00</a:t>
                      </a:r>
                    </a:p>
                  </a:txBody>
                  <a:tcPr marL="86424" marR="86424" marT="45731" marB="4573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768">
                <a:tc>
                  <a:txBody>
                    <a:bodyPr/>
                    <a:lstStyle/>
                    <a:p>
                      <a:r>
                        <a:rPr lang="es-CO" sz="2400" b="1" dirty="0"/>
                        <a:t>Total</a:t>
                      </a:r>
                      <a:r>
                        <a:rPr lang="es-CO" sz="2400" b="1" baseline="0" dirty="0"/>
                        <a:t> </a:t>
                      </a:r>
                      <a:endParaRPr lang="es-CO" sz="2400" b="1" dirty="0">
                        <a:latin typeface="+mn-lt"/>
                        <a:cs typeface="Arial" pitchFamily="34" charset="0"/>
                      </a:endParaRPr>
                    </a:p>
                  </a:txBody>
                  <a:tcPr marL="86424" marR="86424" marT="45731" marB="45731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$ 25,489,268.00</a:t>
                      </a:r>
                    </a:p>
                  </a:txBody>
                  <a:tcPr marL="86424" marR="86424" marT="45731" marB="4573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6994" y="131805"/>
            <a:ext cx="8954530" cy="1077229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altLang="es-CO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loucester MT Extra Condensed" pitchFamily="18" charset="0"/>
              </a:rPr>
              <a:t>MODELO DE GESTIÓN</a:t>
            </a:r>
            <a:br>
              <a:rPr lang="es-ES" altLang="es-CO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loucester MT Extra Condensed" pitchFamily="18" charset="0"/>
              </a:rPr>
            </a:br>
            <a:r>
              <a:rPr lang="es-ES" altLang="es-CO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loucester MT Extra Condensed" pitchFamily="18" charset="0"/>
              </a:rPr>
              <a:t> Porcentaje Asignación Recursos Gratuidad</a:t>
            </a:r>
            <a:endParaRPr lang="es-CO" altLang="es-CO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loucester MT Extra Condensed" pitchFamily="18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7991092"/>
              </p:ext>
            </p:extLst>
          </p:nvPr>
        </p:nvGraphicFramePr>
        <p:xfrm>
          <a:off x="2118744" y="2315533"/>
          <a:ext cx="7824326" cy="1872683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0137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48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242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RECURSOS DE GRATUIDAD</a:t>
                      </a:r>
                      <a:endParaRPr lang="es-CO" dirty="0"/>
                    </a:p>
                  </a:txBody>
                  <a:tcPr marL="86416" marR="86416" anchor="ctr"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2200" dirty="0"/>
                        <a:t>Presupuestado</a:t>
                      </a:r>
                      <a:endParaRPr lang="es-CO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507" marR="91507" marT="45722" marB="45722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$ 16,000,000.00</a:t>
                      </a:r>
                    </a:p>
                  </a:txBody>
                  <a:tcPr marL="86424" marR="86424" marT="45731" marB="45731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2200" dirty="0"/>
                        <a:t>151.39%</a:t>
                      </a:r>
                      <a:endParaRPr lang="es-CO" sz="2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507" marR="91507" marT="45722" marB="4572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Asignado Gratuidad</a:t>
                      </a:r>
                      <a:endParaRPr lang="es-CO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6816" marR="96816" marT="45756" marB="45756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$ 24,222,964.00</a:t>
                      </a:r>
                    </a:p>
                  </a:txBody>
                  <a:tcPr marL="86424" marR="86424" marT="45731" marB="45731"/>
                </a:tc>
                <a:tc vMerge="1">
                  <a:txBody>
                    <a:bodyPr/>
                    <a:lstStyle/>
                    <a:p>
                      <a:pPr algn="r"/>
                      <a:endParaRPr lang="es-CO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507" marR="91507" marT="45722" marB="4572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2200" dirty="0"/>
                        <a:t>Diferencia</a:t>
                      </a:r>
                      <a:endParaRPr lang="es-CO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507" marR="91507" marT="45722" marB="45722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200" dirty="0"/>
                        <a:t>$ </a:t>
                      </a:r>
                      <a:r>
                        <a:rPr kumimoji="0" lang="es-CO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8,222,964.00</a:t>
                      </a:r>
                      <a:endParaRPr lang="es-CO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507" marR="91507" marT="45722" marB="45722" anchor="ctr"/>
                </a:tc>
                <a:tc>
                  <a:txBody>
                    <a:bodyPr/>
                    <a:lstStyle/>
                    <a:p>
                      <a:pPr algn="r"/>
                      <a:endParaRPr lang="es-CO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507" marR="91507" marT="45722" marB="45722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1689" y="133485"/>
            <a:ext cx="8696856" cy="1077229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altLang="es-CO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loucester MT Extra Condensed" pitchFamily="18" charset="0"/>
              </a:rPr>
              <a:t>MODELO DE GESTIÓN</a:t>
            </a:r>
            <a:br>
              <a:rPr lang="es-ES" altLang="es-CO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loucester MT Extra Condensed" pitchFamily="18" charset="0"/>
              </a:rPr>
            </a:br>
            <a:r>
              <a:rPr lang="es-ES" altLang="es-CO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loucester MT Extra Condensed" pitchFamily="18" charset="0"/>
              </a:rPr>
              <a:t> Porcentaje Ejecución Presupuesto de Egresos</a:t>
            </a:r>
            <a:endParaRPr lang="es-CO" altLang="es-CO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loucester MT Extra Condensed" pitchFamily="18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96512936"/>
              </p:ext>
            </p:extLst>
          </p:nvPr>
        </p:nvGraphicFramePr>
        <p:xfrm>
          <a:off x="1795942" y="2362738"/>
          <a:ext cx="8117712" cy="193110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3667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7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29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0806">
                <a:tc gridSpan="3"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PRESUPUESTO</a:t>
                      </a:r>
                      <a:r>
                        <a:rPr lang="es-ES" sz="2400" baseline="0" dirty="0"/>
                        <a:t> DE EGRESOS</a:t>
                      </a:r>
                      <a:endParaRPr lang="es-CO" sz="2400" dirty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97" marR="91497" marT="45743" marB="45743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2200" dirty="0"/>
                        <a:t>Presupuesto</a:t>
                      </a:r>
                      <a:r>
                        <a:rPr lang="es-CO" sz="2200" baseline="0" dirty="0"/>
                        <a:t> Definitivo</a:t>
                      </a:r>
                      <a:endParaRPr lang="es-CO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97" marR="91497" marT="45743" marB="45743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200" dirty="0"/>
                        <a:t>$ 25,489,268.00</a:t>
                      </a:r>
                      <a:endParaRPr lang="es-CO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97" marR="91497" marT="45743" marB="45743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200" dirty="0"/>
                        <a:t>76,77%</a:t>
                      </a:r>
                      <a:endParaRPr lang="es-CO" sz="2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97" marR="91497" marT="45743" marB="4574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200" dirty="0"/>
                        <a:t>Ejecutado</a:t>
                      </a:r>
                      <a:endParaRPr lang="es-CO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97" marR="91497" marT="45743" marB="45743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200" dirty="0"/>
                        <a:t>$ 19,567,356.00</a:t>
                      </a:r>
                      <a:endParaRPr lang="es-CO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97" marR="91497" marT="45743" marB="45743"/>
                </a:tc>
                <a:tc vMerge="1">
                  <a:txBody>
                    <a:bodyPr/>
                    <a:lstStyle/>
                    <a:p>
                      <a:pPr algn="r"/>
                      <a:endParaRPr lang="es-CO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97" marR="91497" marT="45743" marB="4574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2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Diferencia</a:t>
                      </a:r>
                      <a:endParaRPr lang="es-CO" sz="2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97" marR="91497" marT="45743" marB="45743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$ 5,921,912.00</a:t>
                      </a:r>
                      <a:endParaRPr lang="es-CO" sz="2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97" marR="91497" marT="45743" marB="45743"/>
                </a:tc>
                <a:tc vMerge="1">
                  <a:txBody>
                    <a:bodyPr/>
                    <a:lstStyle/>
                    <a:p>
                      <a:pPr algn="r"/>
                      <a:endParaRPr lang="es-CO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97" marR="91497" marT="45743" marB="4574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0310" y="138851"/>
            <a:ext cx="7521037" cy="1077229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altLang="es-CO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loucester MT Extra Condensed" pitchFamily="18" charset="0"/>
              </a:rPr>
              <a:t>MODELO DE GESTIÓN</a:t>
            </a:r>
            <a:br>
              <a:rPr lang="es-ES" altLang="es-CO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loucester MT Extra Condensed" pitchFamily="18" charset="0"/>
              </a:rPr>
            </a:br>
            <a:r>
              <a:rPr lang="es-ES" altLang="es-CO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loucester MT Extra Condensed" pitchFamily="18" charset="0"/>
              </a:rPr>
              <a:t> Ejecución Recursos de Egresos</a:t>
            </a:r>
            <a:endParaRPr lang="es-CO" altLang="es-CO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loucester MT Extra Condensed" pitchFamily="18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CD2732E-0991-4625-838D-A103C0EEE7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82" y="1944330"/>
            <a:ext cx="11074109" cy="3978005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6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termedio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Personalizado 5">
      <a:majorFont>
        <a:latin typeface="Britannic Bold"/>
        <a:ea typeface=""/>
        <a:cs typeface=""/>
      </a:majorFont>
      <a:minorFont>
        <a:latin typeface="Arial Narrow"/>
        <a:ea typeface=""/>
        <a:cs typeface="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Tema16</Template>
  <TotalTime>555</TotalTime>
  <Words>251</Words>
  <Application>Microsoft Office PowerPoint</Application>
  <PresentationFormat>Personalizado</PresentationFormat>
  <Paragraphs>88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24" baseType="lpstr">
      <vt:lpstr>DotumChe</vt:lpstr>
      <vt:lpstr>Arial</vt:lpstr>
      <vt:lpstr>Arial Narrow</vt:lpstr>
      <vt:lpstr>Britannic Bold</vt:lpstr>
      <vt:lpstr>Browallia New</vt:lpstr>
      <vt:lpstr>Brush Script MT</vt:lpstr>
      <vt:lpstr>Calibri</vt:lpstr>
      <vt:lpstr>Calibri Light</vt:lpstr>
      <vt:lpstr>DFKai-SB</vt:lpstr>
      <vt:lpstr>Gloucester MT Extra Condensed</vt:lpstr>
      <vt:lpstr>Wingdings</vt:lpstr>
      <vt:lpstr>Wingdings 2</vt:lpstr>
      <vt:lpstr>Tema16</vt:lpstr>
      <vt:lpstr>Intermedio</vt:lpstr>
      <vt:lpstr>   </vt:lpstr>
      <vt:lpstr>MODELO DE GESTIÓN RECURSOS DE GRATUIDAD</vt:lpstr>
      <vt:lpstr>MODELO DE GESTIÓN  FONDO SERVICIOS EDUCATIVOS</vt:lpstr>
      <vt:lpstr>MODELO DE GESTIÓN RECURSOS DE GRATUIDAD</vt:lpstr>
      <vt:lpstr>MODELO DE GESTIÓN RECURSOS DE GRATUIDAD</vt:lpstr>
      <vt:lpstr>MODELO DE GESTIÓN TOTAL INGRESOS</vt:lpstr>
      <vt:lpstr>MODELO DE GESTIÓN  Porcentaje Asignación Recursos Gratuidad</vt:lpstr>
      <vt:lpstr>MODELO DE GESTIÓN  Porcentaje Ejecución Presupuesto de Egresos</vt:lpstr>
      <vt:lpstr>MODELO DE GESTIÓN  Ejecución Recursos de Egresos</vt:lpstr>
      <vt:lpstr>MODELO DE GESTIÓN RECURSOS DEL BALANCE AÑO 2023 $5,921,912.00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TNS1</dc:creator>
  <cp:lastModifiedBy>LILIANA CASTILLA NAVARRO</cp:lastModifiedBy>
  <cp:revision>46</cp:revision>
  <dcterms:modified xsi:type="dcterms:W3CDTF">2024-02-21T22:14:55Z</dcterms:modified>
</cp:coreProperties>
</file>