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2" r:id="rId5"/>
    <p:sldId id="267" r:id="rId6"/>
    <p:sldId id="268" r:id="rId7"/>
    <p:sldId id="269" r:id="rId8"/>
    <p:sldId id="270" r:id="rId9"/>
    <p:sldId id="271" r:id="rId10"/>
    <p:sldId id="257" r:id="rId11"/>
    <p:sldId id="258" r:id="rId12"/>
    <p:sldId id="259" r:id="rId13"/>
    <p:sldId id="264" r:id="rId14"/>
    <p:sldId id="265" r:id="rId15"/>
    <p:sldId id="266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6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4AAF-A01B-45F6-868A-AB6239F6ADD8}" type="datetimeFigureOut">
              <a:rPr lang="es-CO" smtClean="0"/>
              <a:t>28/02/2024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DA70072-B0AD-4888-A80F-F0E654D6DB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4490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4AAF-A01B-45F6-868A-AB6239F6ADD8}" type="datetimeFigureOut">
              <a:rPr lang="es-CO" smtClean="0"/>
              <a:t>28/02/2024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A70072-B0AD-4888-A80F-F0E654D6DB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002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4AAF-A01B-45F6-868A-AB6239F6ADD8}" type="datetimeFigureOut">
              <a:rPr lang="es-CO" smtClean="0"/>
              <a:t>28/02/2024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A70072-B0AD-4888-A80F-F0E654D6DB2E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1987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4AAF-A01B-45F6-868A-AB6239F6ADD8}" type="datetimeFigureOut">
              <a:rPr lang="es-CO" smtClean="0"/>
              <a:t>28/02/2024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A70072-B0AD-4888-A80F-F0E654D6DB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9520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4AAF-A01B-45F6-868A-AB6239F6ADD8}" type="datetimeFigureOut">
              <a:rPr lang="es-CO" smtClean="0"/>
              <a:t>28/02/2024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A70072-B0AD-4888-A80F-F0E654D6DB2E}" type="slidenum">
              <a:rPr lang="es-CO" smtClean="0"/>
              <a:t>‹Nº›</a:t>
            </a:fld>
            <a:endParaRPr lang="es-CO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7136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4AAF-A01B-45F6-868A-AB6239F6ADD8}" type="datetimeFigureOut">
              <a:rPr lang="es-CO" smtClean="0"/>
              <a:t>28/02/2024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A70072-B0AD-4888-A80F-F0E654D6DB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1433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4AAF-A01B-45F6-868A-AB6239F6ADD8}" type="datetimeFigureOut">
              <a:rPr lang="es-CO" smtClean="0"/>
              <a:t>28/02/2024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0072-B0AD-4888-A80F-F0E654D6DB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2373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4AAF-A01B-45F6-868A-AB6239F6ADD8}" type="datetimeFigureOut">
              <a:rPr lang="es-CO" smtClean="0"/>
              <a:t>28/02/2024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0072-B0AD-4888-A80F-F0E654D6DB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539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4AAF-A01B-45F6-868A-AB6239F6ADD8}" type="datetimeFigureOut">
              <a:rPr lang="es-CO" smtClean="0"/>
              <a:t>28/02/2024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0072-B0AD-4888-A80F-F0E654D6DB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639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4AAF-A01B-45F6-868A-AB6239F6ADD8}" type="datetimeFigureOut">
              <a:rPr lang="es-CO" smtClean="0"/>
              <a:t>28/02/2024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A70072-B0AD-4888-A80F-F0E654D6DB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3193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4AAF-A01B-45F6-868A-AB6239F6ADD8}" type="datetimeFigureOut">
              <a:rPr lang="es-CO" smtClean="0"/>
              <a:t>28/02/2024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DA70072-B0AD-4888-A80F-F0E654D6DB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171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4AAF-A01B-45F6-868A-AB6239F6ADD8}" type="datetimeFigureOut">
              <a:rPr lang="es-CO" smtClean="0"/>
              <a:t>28/02/2024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DA70072-B0AD-4888-A80F-F0E654D6DB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5292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4AAF-A01B-45F6-868A-AB6239F6ADD8}" type="datetimeFigureOut">
              <a:rPr lang="es-CO" smtClean="0"/>
              <a:t>28/02/2024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0072-B0AD-4888-A80F-F0E654D6DB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339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4AAF-A01B-45F6-868A-AB6239F6ADD8}" type="datetimeFigureOut">
              <a:rPr lang="es-CO" smtClean="0"/>
              <a:t>28/02/2024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0072-B0AD-4888-A80F-F0E654D6DB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25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4AAF-A01B-45F6-868A-AB6239F6ADD8}" type="datetimeFigureOut">
              <a:rPr lang="es-CO" smtClean="0"/>
              <a:t>28/02/2024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0072-B0AD-4888-A80F-F0E654D6DB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7433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4AAF-A01B-45F6-868A-AB6239F6ADD8}" type="datetimeFigureOut">
              <a:rPr lang="es-CO" smtClean="0"/>
              <a:t>28/02/2024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A70072-B0AD-4888-A80F-F0E654D6DB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144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B4AAF-A01B-45F6-868A-AB6239F6ADD8}" type="datetimeFigureOut">
              <a:rPr lang="es-CO" smtClean="0"/>
              <a:t>28/02/2024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DA70072-B0AD-4888-A80F-F0E654D6DB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654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9B9F03-345C-22FC-7C9F-0A1A465CD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2608636"/>
            <a:ext cx="7136681" cy="3147396"/>
          </a:xfrm>
        </p:spPr>
        <p:txBody>
          <a:bodyPr>
            <a:noAutofit/>
          </a:bodyPr>
          <a:lstStyle/>
          <a:p>
            <a:pPr algn="ctr"/>
            <a:r>
              <a:rPr lang="es-CO" sz="6600" dirty="0">
                <a:latin typeface="Broadway" panose="04040905080B02020502" pitchFamily="82" charset="0"/>
              </a:rPr>
              <a:t>RENDICIÓN DE CUENTAS AÑO </a:t>
            </a:r>
            <a:r>
              <a:rPr lang="es-CO" sz="8800" dirty="0">
                <a:latin typeface="Broadway" panose="04040905080B02020502" pitchFamily="82" charset="0"/>
              </a:rPr>
              <a:t>2023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4E8F8E-5C89-0BE6-3D7C-D33E3CA08D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379077"/>
            <a:ext cx="10137913" cy="1160213"/>
          </a:xfrm>
        </p:spPr>
        <p:txBody>
          <a:bodyPr>
            <a:noAutofit/>
          </a:bodyPr>
          <a:lstStyle/>
          <a:p>
            <a:r>
              <a:rPr lang="es-CO" sz="8800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IER LEÓN XIII 2024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73FC3F7-133D-AECD-80A2-B3D2A139B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0" b="96269" l="410" r="94094">
                        <a14:foregroundMark x1="3692" y1="55718" x2="6809" y2="75345"/>
                        <a14:foregroundMark x1="1148" y1="45904" x2="2461" y2="50770"/>
                        <a14:foregroundMark x1="14520" y1="90998" x2="18622" y2="90998"/>
                        <a14:foregroundMark x1="29779" y1="90998" x2="43970" y2="95053"/>
                        <a14:foregroundMark x1="43970" y1="95053" x2="54881" y2="90511"/>
                        <a14:foregroundMark x1="54881" y1="90511" x2="55291" y2="89781"/>
                        <a14:foregroundMark x1="45611" y1="89213" x2="45447" y2="76156"/>
                        <a14:foregroundMark x1="45447" y1="76156" x2="48400" y2="71046"/>
                        <a14:foregroundMark x1="2133" y1="55393" x2="4922" y2="74128"/>
                        <a14:foregroundMark x1="6481" y1="44607" x2="10664" y2="33252"/>
                        <a14:foregroundMark x1="10664" y1="33252" x2="11075" y2="20438"/>
                        <a14:foregroundMark x1="11075" y1="20438" x2="4594" y2="11192"/>
                        <a14:foregroundMark x1="4266" y1="10219" x2="13454" y2="2839"/>
                        <a14:foregroundMark x1="13454" y1="2839" x2="13618" y2="2839"/>
                        <a14:foregroundMark x1="14848" y1="3163" x2="27235" y2="8354"/>
                        <a14:foregroundMark x1="27235" y1="8354" x2="38802" y2="8191"/>
                        <a14:foregroundMark x1="38802" y1="8191" x2="45283" y2="2839"/>
                        <a14:foregroundMark x1="45939" y1="2514" x2="57342" y2="8597"/>
                        <a14:foregroundMark x1="57342" y1="8597" x2="68827" y2="8354"/>
                        <a14:foregroundMark x1="68827" y1="8354" x2="77933" y2="2514"/>
                        <a14:foregroundMark x1="13946" y1="1622" x2="13946" y2="1622"/>
                        <a14:foregroundMark x1="45611" y1="1054" x2="45611" y2="1054"/>
                        <a14:foregroundMark x1="78261" y1="730" x2="78261" y2="730"/>
                        <a14:foregroundMark x1="80148" y1="25629" x2="81788" y2="39011"/>
                        <a14:foregroundMark x1="81788" y1="39011" x2="84495" y2="41606"/>
                        <a14:foregroundMark x1="94094" y1="48013" x2="91304" y2="56934"/>
                        <a14:foregroundMark x1="36259" y1="36334" x2="63084" y2="30657"/>
                        <a14:foregroundMark x1="63084" y1="30657" x2="38310" y2="24574"/>
                        <a14:foregroundMark x1="38310" y1="24574" x2="24774" y2="14842"/>
                        <a14:foregroundMark x1="24774" y1="14842" x2="21329" y2="34225"/>
                        <a14:foregroundMark x1="21329" y1="34225" x2="36833" y2="36659"/>
                        <a14:foregroundMark x1="36833" y1="36659" x2="42166" y2="34225"/>
                        <a14:foregroundMark x1="78835" y1="2514" x2="85890" y2="11517"/>
                        <a14:foregroundMark x1="85890" y1="11517" x2="81952" y2="18816"/>
                        <a14:foregroundMark x1="21985" y1="12652" x2="13454" y2="26358"/>
                        <a14:foregroundMark x1="13454" y1="26358" x2="35521" y2="21817"/>
                        <a14:foregroundMark x1="35521" y1="21817" x2="22231" y2="12003"/>
                        <a14:foregroundMark x1="22231" y1="12003" x2="15751" y2="19789"/>
                        <a14:foregroundMark x1="34454" y1="16707" x2="23954" y2="12409"/>
                        <a14:foregroundMark x1="23954" y1="12409" x2="17063" y2="12084"/>
                        <a14:foregroundMark x1="17966" y1="11192" x2="12961" y2="13625"/>
                        <a14:foregroundMark x1="23872" y1="35118" x2="34783" y2="40795"/>
                        <a14:foregroundMark x1="34783" y1="40795" x2="58655" y2="37551"/>
                        <a14:foregroundMark x1="18294" y1="28629" x2="19770" y2="44850"/>
                        <a14:foregroundMark x1="19770" y1="44850" x2="62428" y2="38524"/>
                        <a14:foregroundMark x1="66448" y1="35766" x2="66120" y2="25872"/>
                        <a14:foregroundMark x1="40935" y1="17275" x2="54225" y2="9651"/>
                        <a14:foregroundMark x1="54225" y1="9651" x2="80558" y2="11679"/>
                        <a14:foregroundMark x1="80558" y1="11679" x2="76374" y2="8354"/>
                        <a14:foregroundMark x1="68007" y1="27170" x2="76210" y2="37875"/>
                        <a14:foregroundMark x1="76210" y1="37875" x2="77933" y2="37875"/>
                        <a14:foregroundMark x1="87859" y1="55069" x2="88843" y2="66586"/>
                        <a14:foregroundMark x1="88843" y1="66586" x2="84167" y2="76886"/>
                        <a14:foregroundMark x1="84167" y1="76886" x2="73011" y2="86618"/>
                        <a14:foregroundMark x1="73011" y1="86618" x2="42822" y2="96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20" y="1989860"/>
            <a:ext cx="3291053" cy="33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88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C460B0-14CB-4D49-5959-2B97F0243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450" y="518091"/>
            <a:ext cx="10734261" cy="1019161"/>
          </a:xfrm>
        </p:spPr>
        <p:txBody>
          <a:bodyPr>
            <a:noAutofit/>
          </a:bodyPr>
          <a:lstStyle/>
          <a:p>
            <a:pPr algn="ctr"/>
            <a:r>
              <a:rPr lang="es-CO" sz="4400" b="1" u="sng" dirty="0">
                <a:solidFill>
                  <a:schemeClr val="accent1">
                    <a:lumMod val="50000"/>
                  </a:schemeClr>
                </a:solidFill>
              </a:rPr>
              <a:t>¿QUE ES LA RENDICIÓN DE CUENTAS?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A03D41-D46B-2AB4-ECAF-A12F6B0FD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696278"/>
            <a:ext cx="9634329" cy="4850295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3200" dirty="0"/>
              <a:t>La rendición de cuentas; se entiende como la organización gradual y permanente de actividades y experiencias que promueven una cultura de la rendición de cuentas tanto </a:t>
            </a:r>
            <a:r>
              <a:rPr lang="es-ES" sz="3200"/>
              <a:t>al interior de </a:t>
            </a:r>
            <a:r>
              <a:rPr lang="es-ES" sz="3200" dirty="0"/>
              <a:t>la entidad como con los grupos de interés, además, permite el desarrollo de habilidades, destrezas, hábitos y actitudes tanto individuales como colectivas para implementar ejercicios de rendición de cuentas coherentes y rigurosos.</a:t>
            </a:r>
            <a:endParaRPr lang="es-CO" sz="3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24E0DF4-0821-A68E-1191-8A352955C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55" y="171630"/>
            <a:ext cx="1353429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72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948469-52B3-1E92-BA0D-0CF230D9B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513" y="624110"/>
            <a:ext cx="9901099" cy="1280890"/>
          </a:xfrm>
        </p:spPr>
        <p:txBody>
          <a:bodyPr/>
          <a:lstStyle/>
          <a:p>
            <a:pPr algn="ctr"/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¿CUANDO SE DEBE HACER LA RENDICIÓN DE CUENTAS?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399A643-AFB4-2734-04E7-E7BE65A992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200" t="45598" r="12484" b="25028"/>
          <a:stretch/>
        </p:blipFill>
        <p:spPr>
          <a:xfrm>
            <a:off x="647431" y="2848183"/>
            <a:ext cx="11186761" cy="2420911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1E3ED34-A374-B4E9-E75B-AD4309472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59" y="223284"/>
            <a:ext cx="1353429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98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B4025-B65C-B056-05A1-50BCE2D0E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PRESENTACIÓN DE INFORME</a:t>
            </a:r>
            <a:br>
              <a:rPr lang="es-CO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LOGROS INSTITUCIONALES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6C5F42-2028-3314-A92E-3BD0E2779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2800" dirty="0"/>
              <a:t>Adquisición implementos deportivos</a:t>
            </a:r>
          </a:p>
          <a:p>
            <a:r>
              <a:rPr lang="es-CO" sz="2800" dirty="0"/>
              <a:t>Adquisición de bienes</a:t>
            </a:r>
          </a:p>
          <a:p>
            <a:r>
              <a:rPr lang="es-CO" sz="2800" dirty="0"/>
              <a:t>Mantenimiento de infraestructuras educativas sedes: El Filo, San Miguel, Mesetas, Brillante bajo.</a:t>
            </a:r>
          </a:p>
          <a:p>
            <a:r>
              <a:rPr lang="es-CO" sz="2800" dirty="0"/>
              <a:t>Adquisición de útiles de aseo</a:t>
            </a:r>
          </a:p>
          <a:p>
            <a:r>
              <a:rPr lang="es-CO" sz="2800" dirty="0"/>
              <a:t>Servicio de impresiones</a:t>
            </a:r>
          </a:p>
          <a:p>
            <a:r>
              <a:rPr lang="es-CO" sz="2800" dirty="0"/>
              <a:t>Graduación </a:t>
            </a:r>
            <a:r>
              <a:rPr lang="es-CO" sz="2800"/>
              <a:t>primera promoción 11°</a:t>
            </a:r>
            <a:endParaRPr lang="es-CO" sz="2800" dirty="0"/>
          </a:p>
          <a:p>
            <a:endParaRPr lang="es-CO" sz="2800" dirty="0"/>
          </a:p>
          <a:p>
            <a:endParaRPr lang="es-CO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41CDA35-0A47-1CAF-3149-8EAA2B340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1" y="254781"/>
            <a:ext cx="1353429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36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70337-D7A3-DC6B-73B1-C31015AC8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83FEB-3FA5-91E6-6A5E-44B73B7AA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PRESENTACIÓN DE INFORME</a:t>
            </a:r>
            <a:br>
              <a:rPr lang="es-CO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DIFICULTADES INSTITUCIONALES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85E666-7565-F9DA-CCE7-1ECBB82EF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2800" dirty="0"/>
              <a:t>Escasez de recurso humano certificado para el desarrollo de las obras de infraestructura y mantenimiento de las sedes educativas.</a:t>
            </a:r>
          </a:p>
          <a:p>
            <a:r>
              <a:rPr lang="es-CO" sz="2800" dirty="0"/>
              <a:t>Condiciones climáticas</a:t>
            </a:r>
          </a:p>
          <a:p>
            <a:r>
              <a:rPr lang="es-CO" sz="2800" dirty="0"/>
              <a:t>Dificultad de transporte de materiales</a:t>
            </a:r>
          </a:p>
          <a:p>
            <a:r>
              <a:rPr lang="es-CO" sz="2800" dirty="0"/>
              <a:t>Vías de acceso precarias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CA14B5A-AA82-DCDB-0B35-21A0516BF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1" y="254781"/>
            <a:ext cx="1353429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1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BFA2E-D257-7280-5581-4A547F626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81F687-F0C4-FD8A-AA21-D35FF452A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PRESENTACIÓN DE INFORME</a:t>
            </a:r>
            <a:br>
              <a:rPr lang="es-CO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RETOS INSTITUCIONALES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B6BE0A-3267-4900-4891-FC6515644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3200" dirty="0"/>
              <a:t>Adecuación de infraestructura</a:t>
            </a:r>
          </a:p>
          <a:p>
            <a:r>
              <a:rPr lang="es-CO" sz="3200" dirty="0"/>
              <a:t>Presupuesto asignado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6D28EF-57E6-D84A-64F7-B3EFB6B44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1" y="254781"/>
            <a:ext cx="1353429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74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91EB0-943A-C247-EF02-E04C5D07F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9B2E0D-D683-C041-C5BF-82FAAEEC7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125" y="62411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6. EXPOSICIÓN DE INQUIETUDES DE LA COMUNIDAD Y RESPUESTAS POR PARTE DEL SEÑOR RECTOR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B1EDD7E-52BC-5E0F-6DD2-A85D6AEB1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93778" l="9778" r="96444">
                        <a14:foregroundMark x1="15556" y1="29333" x2="19111" y2="32444"/>
                        <a14:foregroundMark x1="38222" y1="44444" x2="42222" y2="44889"/>
                        <a14:foregroundMark x1="37333" y1="88889" x2="44444" y2="93778"/>
                        <a14:foregroundMark x1="89333" y1="47111" x2="89333" y2="57333"/>
                        <a14:foregroundMark x1="89333" y1="57333" x2="90667" y2="60444"/>
                        <a14:foregroundMark x1="84889" y1="63111" x2="79556" y2="74222"/>
                        <a14:foregroundMark x1="79556" y1="74222" x2="79556" y2="74667"/>
                        <a14:foregroundMark x1="92000" y1="61778" x2="96444" y2="71556"/>
                        <a14:foregroundMark x1="90667" y1="52889" x2="94222" y2="44000"/>
                        <a14:foregroundMark x1="92444" y1="42667" x2="90667" y2="42667"/>
                        <a14:foregroundMark x1="68889" y1="71111" x2="72000" y2="65778"/>
                        <a14:foregroundMark x1="37778" y1="40444" x2="33333" y2="52000"/>
                        <a14:foregroundMark x1="33333" y1="52000" x2="33333" y2="57778"/>
                        <a14:foregroundMark x1="33333" y1="60444" x2="36444" y2="52000"/>
                        <a14:foregroundMark x1="31111" y1="31111" x2="31556" y2="34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4594" y="1905000"/>
            <a:ext cx="4558747" cy="455874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9E282EE-4196-9F21-A463-DD6919389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81" y="254781"/>
            <a:ext cx="1353429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30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4F55C-09C1-4CB4-6B0B-9E3017C24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7BB882-29AB-C7A5-5F7A-255DF8E8C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125" y="6241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CONCLUSIONES DEL  EVENTO RENDICIÓN DE CUENTAS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CE5FF9C-007D-F49A-C348-F690C066A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1" y="254781"/>
            <a:ext cx="1353429" cy="1365622"/>
          </a:xfrm>
          <a:prstGeom prst="rect">
            <a:avLst/>
          </a:prstGeom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7328EE71-F416-F1EB-3C6F-1AA8A9975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8125" y="1905000"/>
            <a:ext cx="9015979" cy="432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14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0746A-9AB2-CC4D-678B-52DE81A2F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22AC2E-D0A4-DEEB-DDBE-9CB6B364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125" y="33951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7.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 MATRÍCULA PREJARDÍN, JARDÍN Y SER HUMANO</a:t>
            </a:r>
            <a:endParaRPr lang="es-CO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C74BE43-10D3-92BE-74B0-15137ACEE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1" y="254781"/>
            <a:ext cx="1353429" cy="1365622"/>
          </a:xfrm>
          <a:prstGeom prst="rect">
            <a:avLst/>
          </a:prstGeo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A0B67432-D647-9C2D-6D79-B1CB14697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22" y="1454426"/>
            <a:ext cx="5198925" cy="5198925"/>
          </a:xfrm>
        </p:spPr>
      </p:pic>
    </p:spTree>
    <p:extLst>
      <p:ext uri="{BB962C8B-B14F-4D97-AF65-F5344CB8AC3E}">
        <p14:creationId xmlns:p14="http://schemas.microsoft.com/office/powerpoint/2010/main" val="2191094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5D2F7-3E5A-7037-E6F2-7500A704B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FD2E79-192D-0DCC-2E98-20B85B440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410" y="59060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8. SEGURO ESTUDIANTIL</a:t>
            </a:r>
            <a:br>
              <a:rPr lang="es-CO" b="1" dirty="0">
                <a:solidFill>
                  <a:schemeClr val="accent1">
                    <a:lumMod val="50000"/>
                  </a:schemeClr>
                </a:solidFill>
              </a:rPr>
            </a:br>
            <a:endParaRPr lang="es-CO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5844719-72EB-7B1B-35DF-B5AC97E43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1" y="254781"/>
            <a:ext cx="1353429" cy="1365622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D61688A-8C35-EB3A-6739-7C2C07508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359" y="1900006"/>
            <a:ext cx="4390971" cy="377762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CO" sz="4400" dirty="0"/>
              <a:t>Tiene un costo de $12000 pesos moneda corriente por cada estudiante.</a:t>
            </a:r>
          </a:p>
          <a:p>
            <a:pPr algn="ctr"/>
            <a:endParaRPr lang="es-CO" sz="4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939BC58-801A-7F2E-71FC-2B8D89A37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964" y="1849333"/>
            <a:ext cx="3863569" cy="380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3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83250-4BF2-63ED-3222-4634AB877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97B3BE-2890-74C1-0BF5-3C49F760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125" y="339513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9. CARPETA DE DOCUMENTOS MATRÍCULA ESTUDIANTES AÑO 2024</a:t>
            </a:r>
            <a:br>
              <a:rPr lang="es-CO" b="1" dirty="0">
                <a:solidFill>
                  <a:schemeClr val="accent1">
                    <a:lumMod val="50000"/>
                  </a:schemeClr>
                </a:solidFill>
              </a:rPr>
            </a:br>
            <a:endParaRPr lang="es-CO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E77FB1-4DD8-B1BA-4B5E-404FAE705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1" y="254781"/>
            <a:ext cx="1353429" cy="1365622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D909326-4E4B-E604-E27C-E7D666125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5266" y="1620404"/>
            <a:ext cx="8530753" cy="4898084"/>
          </a:xfrm>
        </p:spPr>
        <p:txBody>
          <a:bodyPr>
            <a:normAutofit fontScale="92500" lnSpcReduction="20000"/>
          </a:bodyPr>
          <a:lstStyle/>
          <a:p>
            <a:r>
              <a:rPr lang="es-CO" sz="2400" dirty="0"/>
              <a:t>Valor de la carpeta $2000 pesos moneda corriente.</a:t>
            </a:r>
          </a:p>
          <a:p>
            <a:r>
              <a:rPr lang="es-CO" sz="2400" dirty="0"/>
              <a:t>Documentos que debe tener cada carpeta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2400" dirty="0"/>
              <a:t>Folio de matrícula año 2024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2400" dirty="0"/>
              <a:t>Registro Civil del estudiante original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2400" dirty="0"/>
              <a:t>Observador del estudiante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2400" dirty="0"/>
              <a:t>Fotocopia de documento de identidad del estudiante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2400" dirty="0"/>
              <a:t>Fotocopia de documento de identidad de los padres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2400" dirty="0"/>
              <a:t>Fotocopia de documento de identidad del acudiente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2400" dirty="0"/>
              <a:t>Fotocopia carnet de vacunas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2400" dirty="0"/>
              <a:t>Adres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2400" dirty="0"/>
              <a:t>Sisbén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2400" dirty="0"/>
              <a:t>Fotocopia recibo de la luz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E75A46-8A6C-F213-5D22-FAF25BDF0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32" y="4069446"/>
            <a:ext cx="2875922" cy="2875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138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F3983-B134-3495-EC16-60B842442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7200" dirty="0">
                <a:solidFill>
                  <a:schemeClr val="accent1">
                    <a:lumMod val="50000"/>
                  </a:schemeClr>
                </a:solidFill>
              </a:rPr>
              <a:t>APERTURA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BE60EB-0EC7-0591-F96C-9FDE6AD1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148" y="2133600"/>
            <a:ext cx="4916557" cy="4399722"/>
          </a:xfrm>
        </p:spPr>
        <p:txBody>
          <a:bodyPr>
            <a:normAutofit/>
          </a:bodyPr>
          <a:lstStyle/>
          <a:p>
            <a:pPr algn="ctr"/>
            <a:r>
              <a:rPr lang="es-CO" sz="4000" dirty="0"/>
              <a:t>Reciban todos un cordial saludo Comunidad Educativa de la Institución Educativa Rural León XIII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F615034-B6C2-2845-9CF5-14373DA76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487" y="2385392"/>
            <a:ext cx="3292125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85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AEAB5-C50B-88AC-70AC-427B283F5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56EF44-D068-C1A8-E49F-B8ECA126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125" y="339513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10. 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ELECCIÓN REPRESENTANTES CONSEJO DE PADRES DE FAMILIA.</a:t>
            </a:r>
            <a:br>
              <a:rPr lang="es-ES" b="1" dirty="0">
                <a:solidFill>
                  <a:schemeClr val="accent1">
                    <a:lumMod val="50000"/>
                  </a:schemeClr>
                </a:solidFill>
              </a:rPr>
            </a:br>
            <a:endParaRPr lang="es-CO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7D386F3-728E-723E-EB63-F932A9A26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1" y="254781"/>
            <a:ext cx="1353429" cy="1365622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D2C9D95-FE12-5DB5-859A-943C871E3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244" y="1705135"/>
            <a:ext cx="10178523" cy="4898084"/>
          </a:xfrm>
        </p:spPr>
        <p:txBody>
          <a:bodyPr>
            <a:normAutofit/>
          </a:bodyPr>
          <a:lstStyle/>
          <a:p>
            <a:pPr algn="just"/>
            <a:r>
              <a:rPr lang="es-ES" sz="3600" dirty="0"/>
              <a:t>Artículo 31. </a:t>
            </a:r>
            <a:r>
              <a:rPr lang="es-ES" sz="3600" b="1" dirty="0"/>
              <a:t>Consejo de Padres de Familia</a:t>
            </a:r>
            <a:r>
              <a:rPr lang="es-ES" sz="3600" dirty="0"/>
              <a:t>. El consejo de padres de familia, como órgano de la asociación de padres de familia, es un medio para asegurar la continua participación de los padres y acudientes en el proceso pedagógico del establecimiento.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2284152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A8F06-F831-5B49-9319-02B24D3ED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57DFE6-97BB-E939-21CF-90DAC7367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125" y="339513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11. 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ELECCIÓN DE REPRESENTANTES CONSEJO DIRECTIVO.</a:t>
            </a:r>
            <a:br>
              <a:rPr lang="es-ES" b="1" dirty="0">
                <a:solidFill>
                  <a:schemeClr val="accent1">
                    <a:lumMod val="50000"/>
                  </a:schemeClr>
                </a:solidFill>
              </a:rPr>
            </a:br>
            <a:endParaRPr lang="es-CO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3FA517-8B1C-C597-A4D0-669A2AE38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1" y="254781"/>
            <a:ext cx="1353429" cy="1365622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84DFAD5-2CC3-9735-C77C-F0A6C10A2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244" y="1620403"/>
            <a:ext cx="10178523" cy="4982816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400" dirty="0"/>
              <a:t>Artículo 21. </a:t>
            </a:r>
            <a:r>
              <a:rPr lang="es-ES" sz="2400" b="1" dirty="0"/>
              <a:t>Integración del Consejo Directivo</a:t>
            </a:r>
            <a:r>
              <a:rPr lang="es-ES" sz="2400" dirty="0"/>
              <a:t>. El Consejo Directivo de los establecimientos educativos estatales estará integrado por:</a:t>
            </a:r>
          </a:p>
          <a:p>
            <a:pPr algn="just"/>
            <a:r>
              <a:rPr lang="es-ES" sz="2400" dirty="0"/>
              <a:t>1. </a:t>
            </a:r>
            <a:r>
              <a:rPr lang="es-ES" sz="2400" b="1" dirty="0"/>
              <a:t>El Rector</a:t>
            </a:r>
            <a:r>
              <a:rPr lang="es-ES" sz="2400" dirty="0"/>
              <a:t>, quien lo presidirá y convocará ordinariamente una vez por mes y extraordinariamente cuando lo considere conveniente.</a:t>
            </a:r>
          </a:p>
          <a:p>
            <a:pPr algn="just"/>
            <a:r>
              <a:rPr lang="es-ES" sz="2400" dirty="0"/>
              <a:t>2. </a:t>
            </a:r>
            <a:r>
              <a:rPr lang="es-ES" sz="2400" b="1" dirty="0"/>
              <a:t>Dos representantes del personal docente</a:t>
            </a:r>
            <a:r>
              <a:rPr lang="es-ES" sz="2400" dirty="0"/>
              <a:t>, elegidos por mayoría de los votantes en una asamblea de docentes.</a:t>
            </a:r>
          </a:p>
          <a:p>
            <a:pPr algn="just"/>
            <a:r>
              <a:rPr lang="es-ES" sz="2400" dirty="0"/>
              <a:t>3. </a:t>
            </a:r>
            <a:r>
              <a:rPr lang="es-ES" sz="2400" b="1" dirty="0"/>
              <a:t>Dos representantes de los padres de familia </a:t>
            </a:r>
            <a:r>
              <a:rPr lang="es-ES" sz="2400" dirty="0"/>
              <a:t>elegidos por la Junta Directiva de la Asociación de Padres de Familia.</a:t>
            </a:r>
          </a:p>
          <a:p>
            <a:pPr algn="just"/>
            <a:r>
              <a:rPr lang="es-ES" sz="2400" dirty="0"/>
              <a:t>4. </a:t>
            </a:r>
            <a:r>
              <a:rPr lang="es-ES" sz="2400" b="1" dirty="0"/>
              <a:t>Un representante de los estudiantes elegido por el Consejo de Estudiantes</a:t>
            </a:r>
            <a:r>
              <a:rPr lang="es-ES" sz="2400" dirty="0"/>
              <a:t>, entre los alumnos que se encuentren cursando el último grado de educación ofrecido por la institución.</a:t>
            </a:r>
          </a:p>
        </p:txBody>
      </p:sp>
    </p:spTree>
    <p:extLst>
      <p:ext uri="{BB962C8B-B14F-4D97-AF65-F5344CB8AC3E}">
        <p14:creationId xmlns:p14="http://schemas.microsoft.com/office/powerpoint/2010/main" val="3865877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4FE13-7E0D-6517-1FBD-43E7C9407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6845E-6064-8F56-DCF2-516ADA05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125" y="339513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11. 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ELECCIÓN DE REPRESENTANTES CONSEJO DIRECTIVO.</a:t>
            </a:r>
            <a:br>
              <a:rPr lang="es-ES" b="1" dirty="0">
                <a:solidFill>
                  <a:schemeClr val="accent1">
                    <a:lumMod val="50000"/>
                  </a:schemeClr>
                </a:solidFill>
              </a:rPr>
            </a:br>
            <a:endParaRPr lang="es-CO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75D3819-949A-BDDC-8EFF-DDB082808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1" y="254781"/>
            <a:ext cx="1353429" cy="1365622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925915E-9097-CE58-35CC-8525AB9E3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244" y="1620403"/>
            <a:ext cx="10178523" cy="4982816"/>
          </a:xfrm>
        </p:spPr>
        <p:txBody>
          <a:bodyPr>
            <a:normAutofit/>
          </a:bodyPr>
          <a:lstStyle/>
          <a:p>
            <a:pPr algn="just"/>
            <a:r>
              <a:rPr lang="es-ES" sz="2400" dirty="0"/>
              <a:t>5. </a:t>
            </a:r>
            <a:r>
              <a:rPr lang="es-ES" sz="2400" b="1" dirty="0"/>
              <a:t>Un representante de los ex alumnos elegido por el Consejo Directivo</a:t>
            </a:r>
            <a:r>
              <a:rPr lang="es-ES" sz="2400" dirty="0"/>
              <a:t>, de ternas presentadas por las organizaciones que aglutinen la mayoría de ellos o en su defecto, por quien haya ejercido en el año inmediatamente anterior el cargo de representante de los estudiantes.</a:t>
            </a:r>
          </a:p>
          <a:p>
            <a:pPr algn="just"/>
            <a:r>
              <a:rPr lang="es-ES" sz="2400" dirty="0"/>
              <a:t>6. </a:t>
            </a:r>
            <a:r>
              <a:rPr lang="es-ES" sz="2400" b="1" dirty="0"/>
              <a:t>Un representante de los sectores productivos organizados </a:t>
            </a:r>
            <a:r>
              <a:rPr lang="es-ES" sz="2400" dirty="0"/>
              <a:t>en el ámbito local o subsidiariamente de las entidades que auspicien o patrocinen el funcionamiento del establecimiento educativo. El representante será escogido por el Consejo Directivo, de candidatos propuestos por las respectivas organizaciones.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646708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C2E17-2A62-7627-561D-9C90D15A9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A39DE8-29CD-B1CF-0597-BAE2DD64E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125" y="339513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12. ELECCIÓN DE REPRESENTANTES CONSEJO ACADÉMICO ESTUDIANTIL</a:t>
            </a:r>
            <a:br>
              <a:rPr lang="es-ES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s-ES" b="1" dirty="0">
                <a:solidFill>
                  <a:schemeClr val="accent1">
                    <a:lumMod val="50000"/>
                  </a:schemeClr>
                </a:solidFill>
              </a:rPr>
            </a:br>
            <a:endParaRPr lang="es-CO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70B4C8-598E-8EB3-49A0-FBD7F3D68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1" y="254781"/>
            <a:ext cx="1353429" cy="1365622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3D8E28D-ABBC-3E05-C03B-9CBA112AB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496" y="2110733"/>
            <a:ext cx="10178523" cy="3349162"/>
          </a:xfrm>
        </p:spPr>
        <p:txBody>
          <a:bodyPr>
            <a:normAutofit/>
          </a:bodyPr>
          <a:lstStyle/>
          <a:p>
            <a:pPr algn="just"/>
            <a:r>
              <a:rPr lang="es-ES" sz="3600" dirty="0"/>
              <a:t>Artículo 24. </a:t>
            </a:r>
            <a:r>
              <a:rPr lang="es-ES" sz="3600" b="1" dirty="0"/>
              <a:t>Consejo Académico</a:t>
            </a:r>
            <a:r>
              <a:rPr lang="es-ES" sz="3600" dirty="0"/>
              <a:t>. El Consejo Académico está integrado por el Rector quien lo preside, los directivos docentes y un docente por cada área definida en el plan de estudios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3655951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0549C-1ED1-9928-B803-6FD876017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A5BAD9-BC43-9F58-7685-4A04EB3B4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913" y="584678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13. VARIOS.</a:t>
            </a:r>
            <a:br>
              <a:rPr lang="es-ES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s-ES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s-ES" b="1" dirty="0">
                <a:solidFill>
                  <a:schemeClr val="accent1">
                    <a:lumMod val="50000"/>
                  </a:schemeClr>
                </a:solidFill>
              </a:rPr>
            </a:br>
            <a:endParaRPr lang="es-CO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263235B-D82A-5C18-5943-10A61455F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1" y="254781"/>
            <a:ext cx="1353429" cy="1365622"/>
          </a:xfrm>
          <a:prstGeom prst="rect">
            <a:avLst/>
          </a:prstGeom>
        </p:spPr>
      </p:pic>
      <p:pic>
        <p:nvPicPr>
          <p:cNvPr id="3" name="Marcador de contenido 2">
            <a:extLst>
              <a:ext uri="{FF2B5EF4-FFF2-40B4-BE49-F238E27FC236}">
                <a16:creationId xmlns:a16="http://schemas.microsoft.com/office/drawing/2014/main" id="{DD5B201F-C820-C158-AC72-835B9ED66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02226" y="1460893"/>
            <a:ext cx="7158861" cy="446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63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0FFFC-4352-722D-A8C9-05BE3D4EF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22" y="624109"/>
            <a:ext cx="9437273" cy="2675681"/>
          </a:xfrm>
        </p:spPr>
        <p:txBody>
          <a:bodyPr>
            <a:normAutofit/>
          </a:bodyPr>
          <a:lstStyle/>
          <a:p>
            <a:pPr algn="ctr"/>
            <a:r>
              <a:rPr lang="es-CO" sz="6600" b="1" dirty="0">
                <a:solidFill>
                  <a:schemeClr val="accent1">
                    <a:lumMod val="50000"/>
                  </a:schemeClr>
                </a:solidFill>
              </a:rPr>
              <a:t>¡GRACIAS POR SU ASISTENCIA!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0A0AD74-5690-828A-A68E-74676A64A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7905" y="3087243"/>
            <a:ext cx="3292125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597038-AFE2-5B73-7D3A-DE32429D1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6000" b="1" dirty="0">
                <a:solidFill>
                  <a:schemeClr val="accent1">
                    <a:lumMod val="50000"/>
                  </a:schemeClr>
                </a:solidFill>
              </a:rPr>
              <a:t>AGENDA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3DE35C-2328-6E2B-B0DF-349FEAE4F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2052" y="1683025"/>
            <a:ext cx="9666273" cy="4823791"/>
          </a:xfrm>
        </p:spPr>
        <p:txBody>
          <a:bodyPr>
            <a:normAutofit lnSpcReduction="10000"/>
          </a:bodyPr>
          <a:lstStyle/>
          <a:p>
            <a:pPr algn="just">
              <a:buFont typeface="+mj-lt"/>
              <a:buAutoNum type="arabicPeriod"/>
            </a:pPr>
            <a:r>
              <a:rPr lang="es-CO" sz="2800" dirty="0"/>
              <a:t>Oración</a:t>
            </a:r>
          </a:p>
          <a:p>
            <a:pPr algn="just">
              <a:buFont typeface="+mj-lt"/>
              <a:buAutoNum type="arabicPeriod"/>
            </a:pPr>
            <a:r>
              <a:rPr lang="es-CO" sz="2800" dirty="0"/>
              <a:t>Saludo por parte del señor Rector Milton Sanguino Santana</a:t>
            </a:r>
          </a:p>
          <a:p>
            <a:pPr algn="just">
              <a:buFont typeface="+mj-lt"/>
              <a:buAutoNum type="arabicPeriod"/>
            </a:pPr>
            <a:r>
              <a:rPr lang="es-CO" sz="2800" dirty="0"/>
              <a:t>Presentación de docentes año escolar 2024</a:t>
            </a:r>
          </a:p>
          <a:p>
            <a:pPr algn="just">
              <a:buFont typeface="+mj-lt"/>
              <a:buAutoNum type="arabicPeriod"/>
            </a:pPr>
            <a:r>
              <a:rPr lang="es-CO" sz="2800" dirty="0"/>
              <a:t>Saludo y participación de las juntas de acción comunal del corregimiento León XIII</a:t>
            </a:r>
          </a:p>
          <a:p>
            <a:pPr algn="just">
              <a:buFont typeface="+mj-lt"/>
              <a:buAutoNum type="arabicPeriod"/>
            </a:pPr>
            <a:r>
              <a:rPr lang="es-CO" sz="2800" dirty="0"/>
              <a:t>Audiencia Pública, informe rendición de cuentas año 2023</a:t>
            </a:r>
          </a:p>
          <a:p>
            <a:pPr algn="just">
              <a:buFont typeface="+mj-lt"/>
              <a:buAutoNum type="arabicPeriod"/>
            </a:pPr>
            <a:r>
              <a:rPr lang="es-CO" sz="2800" dirty="0"/>
              <a:t>Exposición de inquietudes de la comunidad y respuestas por parte del señor Rector.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3FE0EC-690A-5F8A-992D-990C5E14B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06" y="299433"/>
            <a:ext cx="1351722" cy="136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99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65159-6B28-EEAC-DE8C-6D713FAAB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F1EF3B-7CAC-EDAD-6A94-75E924735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6000" b="1" dirty="0">
                <a:solidFill>
                  <a:schemeClr val="accent1">
                    <a:lumMod val="50000"/>
                  </a:schemeClr>
                </a:solidFill>
              </a:rPr>
              <a:t>AGENDA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6A8968-62F9-14E8-4333-DE1748000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087" y="1683026"/>
            <a:ext cx="9454238" cy="4863548"/>
          </a:xfrm>
        </p:spPr>
        <p:txBody>
          <a:bodyPr>
            <a:normAutofit lnSpcReduction="10000"/>
          </a:bodyPr>
          <a:lstStyle/>
          <a:p>
            <a:pPr algn="just">
              <a:buFont typeface="+mj-lt"/>
              <a:buAutoNum type="arabicPeriod" startAt="7"/>
            </a:pPr>
            <a:r>
              <a:rPr lang="es-CO" sz="2800" dirty="0"/>
              <a:t>Matrícula Prejardín, jardín y ser humano</a:t>
            </a:r>
          </a:p>
          <a:p>
            <a:pPr algn="just">
              <a:buFont typeface="+mj-lt"/>
              <a:buAutoNum type="arabicPeriod" startAt="7"/>
            </a:pPr>
            <a:r>
              <a:rPr lang="es-CO" sz="2800" dirty="0"/>
              <a:t>Seguro estudiantil</a:t>
            </a:r>
          </a:p>
          <a:p>
            <a:pPr algn="just">
              <a:buFont typeface="+mj-lt"/>
              <a:buAutoNum type="arabicPeriod" startAt="7"/>
            </a:pPr>
            <a:r>
              <a:rPr lang="es-CO" sz="2800" dirty="0"/>
              <a:t>Carpeta de documentos matrícula estudiantes año 2024</a:t>
            </a:r>
          </a:p>
          <a:p>
            <a:pPr algn="just">
              <a:buFont typeface="+mj-lt"/>
              <a:buAutoNum type="arabicPeriod" startAt="7"/>
            </a:pPr>
            <a:r>
              <a:rPr lang="es-CO" sz="2800" dirty="0"/>
              <a:t>Elección representantes Consejo de Padres de Familia.</a:t>
            </a:r>
          </a:p>
          <a:p>
            <a:pPr algn="just">
              <a:buFont typeface="+mj-lt"/>
              <a:buAutoNum type="arabicPeriod" startAt="7"/>
            </a:pPr>
            <a:r>
              <a:rPr lang="es-CO" sz="2800" dirty="0"/>
              <a:t>Elección de representantes Consejo Directivo.</a:t>
            </a:r>
          </a:p>
          <a:p>
            <a:pPr algn="just">
              <a:buFont typeface="+mj-lt"/>
              <a:buAutoNum type="arabicPeriod" startAt="7"/>
            </a:pPr>
            <a:r>
              <a:rPr lang="es-CO" sz="2800" dirty="0"/>
              <a:t>Elección de representantes Consejo Académico estudiantil</a:t>
            </a:r>
          </a:p>
          <a:p>
            <a:pPr algn="just">
              <a:buFont typeface="+mj-lt"/>
              <a:buAutoNum type="arabicPeriod" startAt="7"/>
            </a:pPr>
            <a:r>
              <a:rPr lang="es-CO" sz="2800" dirty="0"/>
              <a:t>Varios.</a:t>
            </a:r>
          </a:p>
          <a:p>
            <a:pPr algn="just">
              <a:buFont typeface="+mj-lt"/>
              <a:buAutoNum type="arabicPeriod" startAt="7"/>
            </a:pPr>
            <a:endParaRPr lang="es-CO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CA8E43-C830-3884-2A4F-8C4EF4EC8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41" y="317404"/>
            <a:ext cx="1353429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91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41FAF-739F-AF8E-9417-076E2F412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805B54-91A1-E0E6-3802-8CDA3E9BD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327" y="40213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CO" sz="6000" b="1" dirty="0">
                <a:solidFill>
                  <a:schemeClr val="accent1">
                    <a:lumMod val="50000"/>
                  </a:schemeClr>
                </a:solidFill>
              </a:rPr>
              <a:t>1. ORACIÓN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94131AE-2848-922A-0B1F-3F3B7FCD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41" y="317404"/>
            <a:ext cx="1353429" cy="1365622"/>
          </a:xfrm>
          <a:prstGeom prst="rect">
            <a:avLst/>
          </a:prstGeom>
        </p:spPr>
      </p:pic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2260D31D-50CF-8D97-D0F0-937BC6157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141" y="1683026"/>
            <a:ext cx="9669049" cy="48502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ES" sz="2800" dirty="0"/>
              <a:t>Señor, tú lo dijiste: ”donde dos o más se reúnan en mi nombre, allí estoy yo, en medio de ellos”…</a:t>
            </a:r>
          </a:p>
          <a:p>
            <a:pPr marL="0" indent="0" algn="ctr">
              <a:buNone/>
            </a:pPr>
            <a:r>
              <a:rPr lang="es-ES" sz="2800" dirty="0"/>
              <a:t>Hazte presente en nuestra reunión dándonos comprensión para que sepamos aceptarnos mutuamente, capacidad para el diálogo, para escuchar las opiniones de los demás, y espíritu de colaboración para descubrir entre todos la verdad y tomar decisiones justas y precisas.</a:t>
            </a:r>
          </a:p>
          <a:p>
            <a:pPr marL="0" indent="0" algn="ctr">
              <a:buNone/>
            </a:pPr>
            <a:r>
              <a:rPr lang="es-ES" sz="2800" dirty="0"/>
              <a:t>Que esta reunión nos ayude a desarrollar nuestro espíritu comunitario y nos enriquezca en el conocimiento y aprecio mutuo.</a:t>
            </a:r>
          </a:p>
          <a:p>
            <a:pPr marL="0" indent="0" algn="ctr">
              <a:buNone/>
            </a:pPr>
            <a:r>
              <a:rPr lang="es-ES" sz="2800" dirty="0"/>
              <a:t>Amén.</a:t>
            </a:r>
          </a:p>
          <a:p>
            <a:pPr algn="ctr"/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716216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DC291-D9E7-A293-B5E4-48E3FFE68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BA3FE8-618F-6584-7814-33F5D8C32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670" y="545248"/>
            <a:ext cx="9568942" cy="1827542"/>
          </a:xfrm>
        </p:spPr>
        <p:txBody>
          <a:bodyPr>
            <a:normAutofit/>
          </a:bodyPr>
          <a:lstStyle/>
          <a:p>
            <a:pPr algn="ctr"/>
            <a:r>
              <a:rPr lang="es-CO" sz="4800" b="1" dirty="0">
                <a:solidFill>
                  <a:schemeClr val="accent1">
                    <a:lumMod val="50000"/>
                  </a:schemeClr>
                </a:solidFill>
              </a:rPr>
              <a:t>2. SALUDO SEÑOR RECTOR</a:t>
            </a:r>
            <a:br>
              <a:rPr lang="es-CO" sz="4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CO" sz="4800" b="1" dirty="0">
                <a:solidFill>
                  <a:schemeClr val="accent1">
                    <a:lumMod val="50000"/>
                  </a:schemeClr>
                </a:solidFill>
              </a:rPr>
              <a:t>IER LEON XIII 2024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9F7343-F2EF-A38A-112F-8A6A1A433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955" y="2372791"/>
            <a:ext cx="6322142" cy="381597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O" sz="6000" b="1" dirty="0"/>
              <a:t>Magister en Educación: </a:t>
            </a:r>
          </a:p>
          <a:p>
            <a:pPr marL="0" indent="0" algn="ctr">
              <a:buNone/>
            </a:pPr>
            <a:r>
              <a:rPr lang="es-CO" sz="6000" b="1" dirty="0"/>
              <a:t>Milton Sanguino Santana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646CC4-F03B-2F0A-F30A-A50D523C4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41" y="317404"/>
            <a:ext cx="1353429" cy="136562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2A06682-397C-C114-7A4E-4F5BBCF41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799" y="2147503"/>
            <a:ext cx="3108110" cy="44852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46485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B58F3-3BEC-C995-D44A-5929976F6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2EB2B4-BBDE-4900-9EB3-A5EC3B930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748" y="318662"/>
            <a:ext cx="10391430" cy="1708921"/>
          </a:xfrm>
        </p:spPr>
        <p:txBody>
          <a:bodyPr>
            <a:normAutofit/>
          </a:bodyPr>
          <a:lstStyle/>
          <a:p>
            <a:pPr algn="ctr"/>
            <a:r>
              <a:rPr lang="es-CO" sz="4800" b="1" dirty="0">
                <a:solidFill>
                  <a:schemeClr val="accent1">
                    <a:lumMod val="50000"/>
                  </a:schemeClr>
                </a:solidFill>
              </a:rPr>
              <a:t>3. PRESENTACIÓN DE DOCENTES</a:t>
            </a:r>
            <a:br>
              <a:rPr lang="es-CO" sz="4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CO" sz="4800" b="1" dirty="0">
                <a:solidFill>
                  <a:schemeClr val="accent1">
                    <a:lumMod val="50000"/>
                  </a:schemeClr>
                </a:solidFill>
              </a:rPr>
              <a:t>IER LEON XIII 2024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5B719A-D8D4-AA65-678B-1575D2851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8822" y="1927582"/>
            <a:ext cx="9793356" cy="4611756"/>
          </a:xfrm>
        </p:spPr>
        <p:txBody>
          <a:bodyPr numCol="2">
            <a:norm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s-CO" sz="2400" b="1" dirty="0"/>
              <a:t>Sede Santa Ana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s-CO" sz="2400" b="1" dirty="0"/>
              <a:t>Sede Bellavista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s-CO" sz="2400" b="1" dirty="0"/>
              <a:t>Sede La Niebla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s-CO" sz="2400" b="1" dirty="0"/>
              <a:t>Sede El Zulia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s-CO" sz="2400" b="1" dirty="0"/>
              <a:t>Sede Perdiz Alta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s-CO" sz="2400" b="1" dirty="0"/>
              <a:t>Sede Buenos Aires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s-CO" sz="2400" b="1" dirty="0"/>
              <a:t>Sede La ceiba</a:t>
            </a:r>
          </a:p>
          <a:p>
            <a:pPr marL="742950" indent="-742950">
              <a:buFont typeface="+mj-lt"/>
              <a:buAutoNum type="arabicPeriod"/>
            </a:pPr>
            <a:r>
              <a:rPr lang="es-CO" sz="2400" b="1" dirty="0"/>
              <a:t>Sede San Gregorio de Palmas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s-CO" sz="2400" b="1" dirty="0"/>
              <a:t>Sede Palmira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s-CO" sz="2400" b="1" dirty="0"/>
              <a:t>Sede Brillante Bajo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s-CO" sz="2400" b="1" dirty="0"/>
              <a:t>Sede Brillante Alto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s-CO" sz="2400" b="1" dirty="0"/>
              <a:t>Sede Mesetas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s-CO" sz="2400" b="1" dirty="0"/>
              <a:t>Sede Santa Rita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s-CO" sz="2400" b="1" dirty="0"/>
              <a:t>Sede Principal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s-CO" sz="2400" b="1" dirty="0"/>
              <a:t>Sede San Miguel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s-CO" sz="2400" b="1" dirty="0"/>
              <a:t>Sede el Filo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s-CO" sz="2400" b="1" dirty="0"/>
              <a:t>Sede San Estanislao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14CCDD-B9CD-1C7D-D4F3-5F75F9EB6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41" y="317404"/>
            <a:ext cx="1353429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11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6165F-43AC-4514-0618-A14C566C8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CA4CAC-1016-0323-B1FD-8EDED0BE2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1" y="356512"/>
            <a:ext cx="10391430" cy="5353268"/>
          </a:xfrm>
        </p:spPr>
        <p:txBody>
          <a:bodyPr>
            <a:normAutofit/>
          </a:bodyPr>
          <a:lstStyle/>
          <a:p>
            <a:pPr algn="ctr"/>
            <a:r>
              <a:rPr lang="es-CO" sz="4800" b="1" dirty="0">
                <a:solidFill>
                  <a:schemeClr val="accent1">
                    <a:lumMod val="50000"/>
                  </a:schemeClr>
                </a:solidFill>
              </a:rPr>
              <a:t>4. </a:t>
            </a:r>
            <a:r>
              <a:rPr lang="es-ES" sz="4400" b="1" dirty="0">
                <a:solidFill>
                  <a:schemeClr val="accent1">
                    <a:lumMod val="50000"/>
                  </a:schemeClr>
                </a:solidFill>
              </a:rPr>
              <a:t>SALUDO Y PARTICIPACIÓN DE LAS JUNTAS DE ACCIÓN COMUNAL DEL CORREGIMIENTO LEÓN XIII</a:t>
            </a:r>
            <a:br>
              <a:rPr lang="es-ES" sz="4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es-CO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5FD74F2-E77A-EDC1-8E27-0042B17C2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41" y="317404"/>
            <a:ext cx="1353429" cy="13656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1D8710D-644A-7A16-016D-7D7D2A0D8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27" b="99237" l="1563" r="98438">
                        <a14:foregroundMark x1="10938" y1="8015" x2="78125" y2="9542"/>
                        <a14:foregroundMark x1="78125" y1="9542" x2="92708" y2="31298"/>
                        <a14:foregroundMark x1="92708" y1="31298" x2="84375" y2="61450"/>
                        <a14:foregroundMark x1="84375" y1="61450" x2="68229" y2="84351"/>
                        <a14:foregroundMark x1="68229" y1="84351" x2="40625" y2="88550"/>
                        <a14:foregroundMark x1="40625" y1="88550" x2="18750" y2="69084"/>
                        <a14:foregroundMark x1="18750" y1="69084" x2="2083" y2="42366"/>
                        <a14:foregroundMark x1="2083" y1="42366" x2="16146" y2="9160"/>
                        <a14:foregroundMark x1="7292" y1="4580" x2="63021" y2="6107"/>
                        <a14:foregroundMark x1="63021" y1="6107" x2="86458" y2="20229"/>
                        <a14:foregroundMark x1="86458" y1="20229" x2="94792" y2="43130"/>
                        <a14:foregroundMark x1="94792" y1="43130" x2="77083" y2="81679"/>
                        <a14:foregroundMark x1="77083" y1="81679" x2="55208" y2="93130"/>
                        <a14:foregroundMark x1="55208" y1="93130" x2="34375" y2="80916"/>
                        <a14:foregroundMark x1="34375" y1="80916" x2="29688" y2="82061"/>
                        <a14:foregroundMark x1="42188" y1="93130" x2="52604" y2="95802"/>
                        <a14:foregroundMark x1="93229" y1="59160" x2="98438" y2="38931"/>
                        <a14:foregroundMark x1="98438" y1="38931" x2="94271" y2="12977"/>
                        <a14:foregroundMark x1="94792" y1="8015" x2="67708" y2="4962"/>
                        <a14:foregroundMark x1="67708" y1="4962" x2="63021" y2="5344"/>
                        <a14:foregroundMark x1="14583" y1="3053" x2="43229" y2="1908"/>
                        <a14:foregroundMark x1="43229" y1="1908" x2="46875" y2="2290"/>
                        <a14:foregroundMark x1="81771" y1="30916" x2="36979" y2="30916"/>
                        <a14:foregroundMark x1="36979" y1="30916" x2="33854" y2="51145"/>
                        <a14:foregroundMark x1="33854" y1="51145" x2="61458" y2="51908"/>
                        <a14:foregroundMark x1="61458" y1="51908" x2="72396" y2="41221"/>
                        <a14:foregroundMark x1="7813" y1="7252" x2="61458" y2="10305"/>
                        <a14:foregroundMark x1="61458" y1="10305" x2="91146" y2="8779"/>
                        <a14:foregroundMark x1="91146" y1="8779" x2="56771" y2="4962"/>
                        <a14:foregroundMark x1="56771" y1="4962" x2="50000" y2="12977"/>
                        <a14:foregroundMark x1="5729" y1="7634" x2="36458" y2="11832"/>
                        <a14:foregroundMark x1="36458" y1="11832" x2="39583" y2="9924"/>
                        <a14:foregroundMark x1="68750" y1="22137" x2="19271" y2="21756"/>
                        <a14:foregroundMark x1="19271" y1="21756" x2="22917" y2="27863"/>
                        <a14:foregroundMark x1="19271" y1="51908" x2="54688" y2="54580"/>
                        <a14:foregroundMark x1="54688" y1="54580" x2="82813" y2="47328"/>
                        <a14:foregroundMark x1="82813" y1="47328" x2="59896" y2="37023"/>
                        <a14:foregroundMark x1="59896" y1="37023" x2="24479" y2="45802"/>
                        <a14:foregroundMark x1="24479" y1="45802" x2="20313" y2="52290"/>
                        <a14:foregroundMark x1="15104" y1="19847" x2="34896" y2="34351"/>
                        <a14:foregroundMark x1="34896" y1="34351" x2="62500" y2="35878"/>
                        <a14:foregroundMark x1="62500" y1="35878" x2="79688" y2="18321"/>
                        <a14:foregroundMark x1="79688" y1="18321" x2="14063" y2="20992"/>
                        <a14:foregroundMark x1="14063" y1="20992" x2="13542" y2="22519"/>
                        <a14:foregroundMark x1="46875" y1="3817" x2="82292" y2="4580"/>
                        <a14:foregroundMark x1="82292" y1="4580" x2="93229" y2="12977"/>
                        <a14:foregroundMark x1="84896" y1="6489" x2="89583" y2="3053"/>
                        <a14:foregroundMark x1="16667" y1="16794" x2="66667" y2="14504"/>
                        <a14:foregroundMark x1="66667" y1="14504" x2="76563" y2="17176"/>
                        <a14:foregroundMark x1="82813" y1="23664" x2="59375" y2="34733"/>
                        <a14:foregroundMark x1="59375" y1="34733" x2="52083" y2="34351"/>
                        <a14:foregroundMark x1="30208" y1="36260" x2="20833" y2="25191"/>
                        <a14:foregroundMark x1="16146" y1="22901" x2="20833" y2="33588"/>
                        <a14:foregroundMark x1="14583" y1="25573" x2="17188" y2="33206"/>
                        <a14:foregroundMark x1="83333" y1="24809" x2="70833" y2="35115"/>
                        <a14:foregroundMark x1="83854" y1="32443" x2="84896" y2="28244"/>
                        <a14:foregroundMark x1="81250" y1="33588" x2="75521" y2="34351"/>
                        <a14:foregroundMark x1="55729" y1="44275" x2="66667" y2="41603"/>
                        <a14:foregroundMark x1="52604" y1="40458" x2="52083" y2="49618"/>
                        <a14:foregroundMark x1="22396" y1="77863" x2="23958" y2="76336"/>
                        <a14:foregroundMark x1="31250" y1="82061" x2="31250" y2="82443"/>
                        <a14:foregroundMark x1="26042" y1="83588" x2="31771" y2="85115"/>
                        <a14:foregroundMark x1="44792" y1="87405" x2="48438" y2="92748"/>
                        <a14:foregroundMark x1="28125" y1="28244" x2="58854" y2="28244"/>
                        <a14:foregroundMark x1="58854" y1="28244" x2="66146" y2="26718"/>
                        <a14:foregroundMark x1="48438" y1="98855" x2="51563" y2="99237"/>
                        <a14:foregroundMark x1="19792" y1="54962" x2="20313" y2="38931"/>
                        <a14:foregroundMark x1="20313" y1="38931" x2="29167" y2="381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1513" y="2559242"/>
            <a:ext cx="2888974" cy="394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51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C6041-84D0-C95E-9ED3-DB32C2D19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D380BC-0972-F7BB-D7D7-261336877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748" y="449277"/>
            <a:ext cx="10391430" cy="1936114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800" b="1" dirty="0">
                <a:solidFill>
                  <a:schemeClr val="accent1">
                    <a:lumMod val="50000"/>
                  </a:schemeClr>
                </a:solidFill>
              </a:rPr>
              <a:t>5.</a:t>
            </a:r>
            <a:r>
              <a:rPr lang="es-ES" sz="4800" b="1" dirty="0">
                <a:solidFill>
                  <a:schemeClr val="accent1">
                    <a:lumMod val="50000"/>
                  </a:schemeClr>
                </a:solidFill>
              </a:rPr>
              <a:t> AUDIENCIA PÚBLICA, INFORME RENDICIÓN DE CUENTAS AÑO 2023</a:t>
            </a:r>
            <a:r>
              <a:rPr lang="es-CO" sz="4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es-ES" sz="4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es-CO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27407EB-0E82-1B09-1A03-9B72B0F07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41" y="317404"/>
            <a:ext cx="1353429" cy="13656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1C73B10-22F6-FBF8-7ACE-6D04FCF29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886" y="1840977"/>
            <a:ext cx="8600661" cy="483247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C98057A-7DCC-6F7A-7BDA-EE3B8A58DA4E}"/>
              </a:ext>
            </a:extLst>
          </p:cNvPr>
          <p:cNvSpPr txBox="1"/>
          <p:nvPr/>
        </p:nvSpPr>
        <p:spPr>
          <a:xfrm>
            <a:off x="2358885" y="6128437"/>
            <a:ext cx="8600661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ysClr val="windowText" lastClr="000000"/>
                </a:solidFill>
              </a:rPr>
              <a:t>INSTITUCIÓN EDUCATIVA RURAL LEÓN XIII</a:t>
            </a:r>
          </a:p>
        </p:txBody>
      </p:sp>
    </p:spTree>
    <p:extLst>
      <p:ext uri="{BB962C8B-B14F-4D97-AF65-F5344CB8AC3E}">
        <p14:creationId xmlns:p14="http://schemas.microsoft.com/office/powerpoint/2010/main" val="3803506520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TM02892315[[fn=Espiral]]</Template>
  <TotalTime>319</TotalTime>
  <Words>953</Words>
  <Application>Microsoft Office PowerPoint</Application>
  <PresentationFormat>Panorámica</PresentationFormat>
  <Paragraphs>99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Algerian</vt:lpstr>
      <vt:lpstr>Arial</vt:lpstr>
      <vt:lpstr>Broadway</vt:lpstr>
      <vt:lpstr>Century Gothic</vt:lpstr>
      <vt:lpstr>Wingdings</vt:lpstr>
      <vt:lpstr>Wingdings 3</vt:lpstr>
      <vt:lpstr>Espiral</vt:lpstr>
      <vt:lpstr>RENDICIÓN DE CUENTAS AÑO 2023</vt:lpstr>
      <vt:lpstr>APERTURA</vt:lpstr>
      <vt:lpstr>AGENDA</vt:lpstr>
      <vt:lpstr>AGENDA</vt:lpstr>
      <vt:lpstr>1. ORACIÓN</vt:lpstr>
      <vt:lpstr>2. SALUDO SEÑOR RECTOR IER LEON XIII 2024</vt:lpstr>
      <vt:lpstr>3. PRESENTACIÓN DE DOCENTES IER LEON XIII 2024</vt:lpstr>
      <vt:lpstr>4. SALUDO Y PARTICIPACIÓN DE LAS JUNTAS DE ACCIÓN COMUNAL DEL CORREGIMIENTO LEÓN XIII </vt:lpstr>
      <vt:lpstr>5. AUDIENCIA PÚBLICA, INFORME RENDICIÓN DE CUENTAS AÑO 2023  </vt:lpstr>
      <vt:lpstr>¿QUE ES LA RENDICIÓN DE CUENTAS?</vt:lpstr>
      <vt:lpstr>¿CUANDO SE DEBE HACER LA RENDICIÓN DE CUENTAS?</vt:lpstr>
      <vt:lpstr>PRESENTACIÓN DE INFORME LOGROS INSTITUCIONALES</vt:lpstr>
      <vt:lpstr>PRESENTACIÓN DE INFORME DIFICULTADES INSTITUCIONALES</vt:lpstr>
      <vt:lpstr>PRESENTACIÓN DE INFORME RETOS INSTITUCIONALES</vt:lpstr>
      <vt:lpstr>6. EXPOSICIÓN DE INQUIETUDES DE LA COMUNIDAD Y RESPUESTAS POR PARTE DEL SEÑOR RECTOR</vt:lpstr>
      <vt:lpstr>CONCLUSIONES DEL  EVENTO RENDICIÓN DE CUENTAS</vt:lpstr>
      <vt:lpstr>7. MATRÍCULA PREJARDÍN, JARDÍN Y SER HUMANO</vt:lpstr>
      <vt:lpstr>8. SEGURO ESTUDIANTIL </vt:lpstr>
      <vt:lpstr>9. CARPETA DE DOCUMENTOS MATRÍCULA ESTUDIANTES AÑO 2024 </vt:lpstr>
      <vt:lpstr>10. ELECCIÓN REPRESENTANTES CONSEJO DE PADRES DE FAMILIA. </vt:lpstr>
      <vt:lpstr>11. ELECCIÓN DE REPRESENTANTES CONSEJO DIRECTIVO. </vt:lpstr>
      <vt:lpstr>11. ELECCIÓN DE REPRESENTANTES CONSEJO DIRECTIVO. </vt:lpstr>
      <vt:lpstr>12. ELECCIÓN DE REPRESENTANTES CONSEJO ACADÉMICO ESTUDIANTIL  </vt:lpstr>
      <vt:lpstr>13. VARIOS.   </vt:lpstr>
      <vt:lpstr>¡GRACIAS POR SU ASISTENCIA!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RENDICIÓN DE CUENTAS AÑO 2023</dc:title>
  <dc:creator>ierleonxiii2024@gmail.com</dc:creator>
  <cp:lastModifiedBy>ierleonxiii2024@gmail.com</cp:lastModifiedBy>
  <cp:revision>20</cp:revision>
  <dcterms:created xsi:type="dcterms:W3CDTF">2024-02-27T20:01:35Z</dcterms:created>
  <dcterms:modified xsi:type="dcterms:W3CDTF">2024-02-28T14:00:04Z</dcterms:modified>
</cp:coreProperties>
</file>