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50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y="6858000" cx="9144000"/>
  <p:notesSz cx="6858000" cy="9144000"/>
  <p:embeddedFontLst>
    <p:embeddedFont>
      <p:font typeface="Constantia"/>
      <p:regular r:id="rId18"/>
      <p:bold r:id="rId19"/>
      <p:italic r:id="rId20"/>
      <p:boldItalic r:id="rId2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2" roundtripDataSignature="AMtx7mjSYIt7zYIY3hwr66EutELp5NUHD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onstantia-italic.fntdata"/><Relationship Id="rId11" Type="http://schemas.openxmlformats.org/officeDocument/2006/relationships/slide" Target="slides/slide5.xml"/><Relationship Id="rId22" Type="http://customschemas.google.com/relationships/presentationmetadata" Target="metadata"/><Relationship Id="rId10" Type="http://schemas.openxmlformats.org/officeDocument/2006/relationships/slide" Target="slides/slide4.xml"/><Relationship Id="rId21" Type="http://schemas.openxmlformats.org/officeDocument/2006/relationships/font" Target="fonts/Constantia-boldItalic.fnt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slide" Target="slides/slide11.xml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2.xml"/><Relationship Id="rId19" Type="http://schemas.openxmlformats.org/officeDocument/2006/relationships/font" Target="fonts/Constantia-bold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Constantia-regular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4" name="Google Shape;11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0" name="Google Shape;120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5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5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19" name="Google Shape;19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showMasterSp="0" type="picTx">
  <p:cSld name="PICTURE_WITH_CAPTION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3"/>
          <p:cNvSpPr/>
          <p:nvPr/>
        </p:nvSpPr>
        <p:spPr>
          <a:xfrm flipH="1" rot="-10380000">
            <a:off x="3165753" y="1108077"/>
            <a:ext cx="5257800" cy="41148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5" name="Google Shape;85;p23"/>
          <p:cNvSpPr/>
          <p:nvPr/>
        </p:nvSpPr>
        <p:spPr>
          <a:xfrm flipH="1" rot="-10380000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6" name="Google Shape;86;p23"/>
          <p:cNvSpPr txBox="1"/>
          <p:nvPr>
            <p:ph type="title"/>
          </p:nvPr>
        </p:nvSpPr>
        <p:spPr>
          <a:xfrm>
            <a:off x="609600" y="1176996"/>
            <a:ext cx="2212848" cy="158262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Calibri"/>
              <a:buNone/>
              <a:defRPr b="1" sz="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3"/>
          <p:cNvSpPr txBox="1"/>
          <p:nvPr>
            <p:ph idx="1" type="body"/>
          </p:nvPr>
        </p:nvSpPr>
        <p:spPr>
          <a:xfrm>
            <a:off x="609600" y="2828785"/>
            <a:ext cx="2209800" cy="21793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rm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235"/>
              <a:buFont typeface="Constantia"/>
              <a:buNone/>
              <a:defRPr sz="1300"/>
            </a:lvl1pPr>
            <a:lvl2pPr indent="-293369" lvl="1" marL="914400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8" name="Google Shape;88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9" name="Google Shape;89;p2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3"/>
          <p:cNvSpPr txBox="1"/>
          <p:nvPr>
            <p:ph idx="12" type="sldNum"/>
          </p:nvPr>
        </p:nvSpPr>
        <p:spPr>
          <a:xfrm>
            <a:off x="8077200" y="6356350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sp>
        <p:nvSpPr>
          <p:cNvPr id="91" name="Google Shape;91;p23"/>
          <p:cNvSpPr/>
          <p:nvPr>
            <p:ph idx="2" type="pic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92" name="Google Shape;92;p23"/>
          <p:cNvSpPr/>
          <p:nvPr/>
        </p:nvSpPr>
        <p:spPr>
          <a:xfrm flipH="1" rot="10800000">
            <a:off x="-9525" y="5816600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93" name="Google Shape;93;p23"/>
          <p:cNvSpPr/>
          <p:nvPr/>
        </p:nvSpPr>
        <p:spPr>
          <a:xfrm flipH="1" rot="10800000">
            <a:off x="4381500" y="6219825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4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4"/>
          <p:cNvSpPr txBox="1"/>
          <p:nvPr>
            <p:ph idx="1" type="body"/>
          </p:nvPr>
        </p:nvSpPr>
        <p:spPr>
          <a:xfrm rot="5400000">
            <a:off x="2377440" y="15240"/>
            <a:ext cx="438912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/>
          <p:nvPr>
            <p:ph type="title"/>
          </p:nvPr>
        </p:nvSpPr>
        <p:spPr>
          <a:xfrm rot="5400000">
            <a:off x="5052219" y="2491582"/>
            <a:ext cx="5211763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5"/>
          <p:cNvSpPr txBox="1"/>
          <p:nvPr>
            <p:ph idx="1" type="body"/>
          </p:nvPr>
        </p:nvSpPr>
        <p:spPr>
          <a:xfrm rot="5400000">
            <a:off x="861219" y="510382"/>
            <a:ext cx="5211763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03" name="Google Shape;103;p2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25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25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6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6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16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4"/>
          <p:cNvSpPr txBox="1"/>
          <p:nvPr>
            <p:ph type="ctrTitle"/>
          </p:nvPr>
        </p:nvSpPr>
        <p:spPr>
          <a:xfrm>
            <a:off x="533400" y="1371600"/>
            <a:ext cx="7851648" cy="18288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Calibri"/>
              <a:buNone/>
              <a:defRPr b="1" sz="5600">
                <a:solidFill>
                  <a:srgbClr val="4CE0EA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14"/>
          <p:cNvSpPr txBox="1"/>
          <p:nvPr>
            <p:ph idx="1" type="subTitle"/>
          </p:nvPr>
        </p:nvSpPr>
        <p:spPr>
          <a:xfrm>
            <a:off x="533400" y="3228536"/>
            <a:ext cx="7854696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7"/>
          <p:cNvSpPr txBox="1"/>
          <p:nvPr>
            <p:ph type="title"/>
          </p:nvPr>
        </p:nvSpPr>
        <p:spPr>
          <a:xfrm>
            <a:off x="530352" y="1316736"/>
            <a:ext cx="7772400" cy="136245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Calibri"/>
              <a:buNone/>
              <a:defRPr b="1" sz="5600" cap="none">
                <a:solidFill>
                  <a:srgbClr val="4AE3AC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7"/>
          <p:cNvSpPr txBox="1"/>
          <p:nvPr>
            <p:ph idx="1" type="body"/>
          </p:nvPr>
        </p:nvSpPr>
        <p:spPr>
          <a:xfrm>
            <a:off x="530352" y="2704664"/>
            <a:ext cx="7772400" cy="1509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8" name="Google Shape;48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7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7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8"/>
          <p:cNvSpPr txBox="1"/>
          <p:nvPr>
            <p:ph idx="1" type="body"/>
          </p:nvPr>
        </p:nvSpPr>
        <p:spPr>
          <a:xfrm>
            <a:off x="457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18"/>
          <p:cNvSpPr txBox="1"/>
          <p:nvPr>
            <p:ph idx="2" type="body"/>
          </p:nvPr>
        </p:nvSpPr>
        <p:spPr>
          <a:xfrm>
            <a:off x="4648200" y="1920085"/>
            <a:ext cx="4038600" cy="4434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55" name="Google Shape;55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8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8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9"/>
          <p:cNvSpPr txBox="1"/>
          <p:nvPr>
            <p:ph idx="1" type="body"/>
          </p:nvPr>
        </p:nvSpPr>
        <p:spPr>
          <a:xfrm>
            <a:off x="457200" y="1855248"/>
            <a:ext cx="4040188" cy="659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19"/>
          <p:cNvSpPr txBox="1"/>
          <p:nvPr>
            <p:ph idx="2" type="body"/>
          </p:nvPr>
        </p:nvSpPr>
        <p:spPr>
          <a:xfrm>
            <a:off x="4645025" y="1859757"/>
            <a:ext cx="4041775" cy="654843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19"/>
          <p:cNvSpPr txBox="1"/>
          <p:nvPr>
            <p:ph idx="3" type="body"/>
          </p:nvPr>
        </p:nvSpPr>
        <p:spPr>
          <a:xfrm>
            <a:off x="457200" y="2514600"/>
            <a:ext cx="4040188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19"/>
          <p:cNvSpPr txBox="1"/>
          <p:nvPr>
            <p:ph idx="4" type="body"/>
          </p:nvPr>
        </p:nvSpPr>
        <p:spPr>
          <a:xfrm>
            <a:off x="4645025" y="2514600"/>
            <a:ext cx="4041775" cy="38457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9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9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20"/>
          <p:cNvSpPr txBox="1"/>
          <p:nvPr>
            <p:ph type="title"/>
          </p:nvPr>
        </p:nvSpPr>
        <p:spPr>
          <a:xfrm>
            <a:off x="457200" y="704088"/>
            <a:ext cx="83058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sz="50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0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0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1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1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2"/>
          <p:cNvSpPr txBox="1"/>
          <p:nvPr>
            <p:ph type="title"/>
          </p:nvPr>
        </p:nvSpPr>
        <p:spPr>
          <a:xfrm>
            <a:off x="685800" y="514352"/>
            <a:ext cx="27432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Calibri"/>
              <a:buNone/>
              <a:defRPr b="0" sz="2600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2"/>
          <p:cNvSpPr txBox="1"/>
          <p:nvPr>
            <p:ph idx="1" type="body"/>
          </p:nvPr>
        </p:nvSpPr>
        <p:spPr>
          <a:xfrm>
            <a:off x="685800" y="1676400"/>
            <a:ext cx="274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22"/>
          <p:cNvSpPr txBox="1"/>
          <p:nvPr>
            <p:ph idx="2" type="body"/>
          </p:nvPr>
        </p:nvSpPr>
        <p:spPr>
          <a:xfrm>
            <a:off x="3575050" y="1676400"/>
            <a:ext cx="511175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97510" lvl="0" marL="45720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2.xml"/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3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7" name="Google Shape;7;p13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8" name="Google Shape;8;p13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lt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1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lt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0" name="Google Shape;10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D0E9ED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grpSp>
        <p:nvGrpSpPr>
          <p:cNvPr id="13" name="Google Shape;13;p13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14" name="Google Shape;14;p13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15" name="Google Shape;15;p13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2"/>
          <p:cNvSpPr/>
          <p:nvPr/>
        </p:nvSpPr>
        <p:spPr>
          <a:xfrm>
            <a:off x="-9525" y="-7144"/>
            <a:ext cx="9163050" cy="104140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4" name="Google Shape;24;p12"/>
          <p:cNvSpPr/>
          <p:nvPr/>
        </p:nvSpPr>
        <p:spPr>
          <a:xfrm>
            <a:off x="4381500" y="-7144"/>
            <a:ext cx="4762500" cy="638175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onstantia"/>
              <a:ea typeface="Constantia"/>
              <a:cs typeface="Constantia"/>
              <a:sym typeface="Constantia"/>
            </a:endParaRPr>
          </a:p>
        </p:txBody>
      </p:sp>
      <p:sp>
        <p:nvSpPr>
          <p:cNvPr id="25" name="Google Shape;25;p12"/>
          <p:cNvSpPr txBox="1"/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  <a:defRPr b="0" i="0" sz="5000" u="none" cap="none" strike="noStrik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26" name="Google Shape;26;p12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Constantia"/>
              <a:buChar char="•"/>
              <a:defRPr b="0" i="0" sz="16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nstantia"/>
              <a:buChar char="•"/>
              <a:defRPr b="0" i="0" sz="14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7" name="Google Shape;2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8" name="Google Shape;28;p12"/>
          <p:cNvSpPr txBox="1"/>
          <p:nvPr>
            <p:ph idx="11" type="ftr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200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/>
        </p:txBody>
      </p:sp>
      <p:sp>
        <p:nvSpPr>
          <p:cNvPr id="29" name="Google Shape;29;p12"/>
          <p:cNvSpPr txBox="1"/>
          <p:nvPr>
            <p:ph idx="12" type="sldNum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1pPr>
            <a:lvl2pPr indent="0" lvl="1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2pPr>
            <a:lvl3pPr indent="0" lvl="2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3pPr>
            <a:lvl4pPr indent="0" lvl="3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4pPr>
            <a:lvl5pPr indent="0" lvl="4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5pPr>
            <a:lvl6pPr indent="0" lvl="5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6pPr>
            <a:lvl7pPr indent="0" lvl="6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7pPr>
            <a:lvl8pPr indent="0" lvl="7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8pPr>
            <a:lvl9pPr indent="0" lvl="8" marL="0" marR="0" rtl="0" algn="r">
              <a:spcBef>
                <a:spcPts val="0"/>
              </a:spcBef>
              <a:buNone/>
              <a:defRPr b="0" sz="1200" u="none">
                <a:solidFill>
                  <a:srgbClr val="035C75"/>
                </a:solidFill>
                <a:latin typeface="Constantia"/>
                <a:ea typeface="Constantia"/>
                <a:cs typeface="Constantia"/>
                <a:sym typeface="Constanti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‹#›</a:t>
            </a:fld>
            <a:endParaRPr/>
          </a:p>
        </p:txBody>
      </p:sp>
      <p:grpSp>
        <p:nvGrpSpPr>
          <p:cNvPr id="30" name="Google Shape;30;p12"/>
          <p:cNvGrpSpPr/>
          <p:nvPr/>
        </p:nvGrpSpPr>
        <p:grpSpPr>
          <a:xfrm>
            <a:off x="-29294" y="-16113"/>
            <a:ext cx="9198255" cy="1086266"/>
            <a:chOff x="-29322" y="-1971"/>
            <a:chExt cx="9198255" cy="1086266"/>
          </a:xfrm>
        </p:grpSpPr>
        <p:sp>
          <p:nvSpPr>
            <p:cNvPr id="31" name="Google Shape;31;p12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  <p:sp>
          <p:nvSpPr>
            <p:cNvPr id="32" name="Google Shape;32;p12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Constantia"/>
                <a:ea typeface="Constantia"/>
                <a:cs typeface="Constantia"/>
                <a:sym typeface="Constanti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"/>
          <p:cNvSpPr txBox="1"/>
          <p:nvPr>
            <p:ph type="ctrTitle"/>
          </p:nvPr>
        </p:nvSpPr>
        <p:spPr>
          <a:xfrm>
            <a:off x="642910" y="1357298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ct val="100000"/>
              <a:buFont typeface="Calibri"/>
              <a:buNone/>
            </a:pPr>
            <a:r>
              <a:rPr lang="es-CO"/>
              <a:t>CENTRO EDUCATIVO RURAL BUENAVISTA</a:t>
            </a:r>
            <a:endParaRPr/>
          </a:p>
        </p:txBody>
      </p:sp>
      <p:sp>
        <p:nvSpPr>
          <p:cNvPr id="111" name="Google Shape;111;p1"/>
          <p:cNvSpPr txBox="1"/>
          <p:nvPr>
            <p:ph idx="1" type="subTitle"/>
          </p:nvPr>
        </p:nvSpPr>
        <p:spPr>
          <a:xfrm>
            <a:off x="1357290" y="3429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 lnSpcReduction="10000"/>
          </a:bodyPr>
          <a:lstStyle/>
          <a:p>
            <a:pPr indent="0" lvl="0" marL="0" marR="45720" rtl="0" algn="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rPr lang="es-CO"/>
              <a:t>ÁREA</a:t>
            </a:r>
            <a:endParaRPr/>
          </a:p>
          <a:p>
            <a:pPr indent="0" lvl="0" marL="0" marR="45720" rtl="0" algn="r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rPr lang="es-CO"/>
              <a:t>GESTIÓN ADMINISTRATIVA Y FINANCIERA</a:t>
            </a:r>
            <a:endParaRPr/>
          </a:p>
          <a:p>
            <a:pPr indent="0" lvl="0" marL="0" marR="45720" rtl="0" algn="r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rPr lang="es-CO"/>
              <a:t>2023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0"/>
          <p:cNvSpPr txBox="1"/>
          <p:nvPr>
            <p:ph idx="1" type="body"/>
          </p:nvPr>
        </p:nvSpPr>
        <p:spPr>
          <a:xfrm>
            <a:off x="457200" y="1340768"/>
            <a:ext cx="8229600" cy="5040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ctr">
              <a:spcBef>
                <a:spcPts val="0"/>
              </a:spcBef>
              <a:spcAft>
                <a:spcPts val="0"/>
              </a:spcAft>
              <a:buSzPts val="2470"/>
              <a:buNone/>
            </a:pPr>
            <a:r>
              <a:rPr lang="es-CO">
                <a:solidFill>
                  <a:srgbClr val="1ECAF8"/>
                </a:solidFill>
              </a:rPr>
              <a:t>TAREAS PARA CUMPLIR LA META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Socialización de los resultados de la encuesta del año 2024 y toma de decisiones de los temas a tratar.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Capacitaciones de acuerdo al cronograma establecido en el CER Buenavista.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Capacitaciones semestrales en temas arrojados por la encuesta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11"/>
          <p:cNvSpPr txBox="1"/>
          <p:nvPr>
            <p:ph type="title"/>
          </p:nvPr>
        </p:nvSpPr>
        <p:spPr>
          <a:xfrm>
            <a:off x="467544" y="2492896"/>
            <a:ext cx="8229600" cy="143103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9600"/>
              <a:buFont typeface="Calibri"/>
              <a:buNone/>
            </a:pPr>
            <a:r>
              <a:rPr lang="es-CO" sz="9600"/>
              <a:t>GRACIAS</a:t>
            </a:r>
            <a:endParaRPr sz="96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"/>
          <p:cNvSpPr txBox="1"/>
          <p:nvPr>
            <p:ph type="title"/>
          </p:nvPr>
        </p:nvSpPr>
        <p:spPr>
          <a:xfrm>
            <a:off x="428596" y="42860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s-CO" sz="4400"/>
              <a:t>INTEGRANTES </a:t>
            </a:r>
            <a:r>
              <a:rPr lang="es-CO"/>
              <a:t> </a:t>
            </a:r>
            <a:endParaRPr/>
          </a:p>
        </p:txBody>
      </p:sp>
      <p:sp>
        <p:nvSpPr>
          <p:cNvPr id="117" name="Google Shape;117;p2"/>
          <p:cNvSpPr txBox="1"/>
          <p:nvPr>
            <p:ph idx="1" type="body"/>
          </p:nvPr>
        </p:nvSpPr>
        <p:spPr>
          <a:xfrm>
            <a:off x="571472" y="2285992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LUCÍA CRISTINA  AGUIRRE PABÓN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DENIS ANTONIO JULIO RUEDA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DARWIN PALACIO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JAVIER HERNANDO PACHECO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"/>
          <p:cNvSpPr txBox="1"/>
          <p:nvPr>
            <p:ph type="title"/>
          </p:nvPr>
        </p:nvSpPr>
        <p:spPr>
          <a:xfrm>
            <a:off x="428596" y="35716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Calibri"/>
              <a:buNone/>
            </a:pPr>
            <a:r>
              <a:rPr lang="es-CO" sz="4400"/>
              <a:t>PROCESOS</a:t>
            </a:r>
            <a:endParaRPr sz="4400"/>
          </a:p>
        </p:txBody>
      </p:sp>
      <p:sp>
        <p:nvSpPr>
          <p:cNvPr id="123" name="Google Shape;123;p3"/>
          <p:cNvSpPr txBox="1"/>
          <p:nvPr>
            <p:ph idx="1" type="body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Apoyo a la gestión académica.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Administración de la planta física y de los recursos.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Administración de servicios complementarios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Talento humano 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Apoyo ﬁnanciero y contable </a:t>
            </a:r>
            <a:br>
              <a:rPr lang="es-CO"/>
            </a:b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4"/>
          <p:cNvSpPr txBox="1"/>
          <p:nvPr>
            <p:ph type="title"/>
          </p:nvPr>
        </p:nvSpPr>
        <p:spPr>
          <a:xfrm>
            <a:off x="458521" y="1220138"/>
            <a:ext cx="8229600" cy="163279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None/>
            </a:pPr>
            <a:r>
              <a:rPr lang="es-CO"/>
              <a:t>Proceso: </a:t>
            </a:r>
            <a:br>
              <a:rPr lang="es-CO"/>
            </a:br>
            <a:r>
              <a:rPr lang="es-CO"/>
              <a:t>Apoyo a la gestión académica</a:t>
            </a:r>
            <a:br>
              <a:rPr lang="es-CO"/>
            </a:br>
            <a:endParaRPr/>
          </a:p>
        </p:txBody>
      </p:sp>
      <p:sp>
        <p:nvSpPr>
          <p:cNvPr id="129" name="Google Shape;129;p4"/>
          <p:cNvSpPr txBox="1"/>
          <p:nvPr>
            <p:ph idx="1" type="body"/>
          </p:nvPr>
        </p:nvSpPr>
        <p:spPr>
          <a:xfrm>
            <a:off x="428596" y="2852936"/>
            <a:ext cx="8229600" cy="32573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Proceso de matrícula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Archivo académico</a:t>
            </a:r>
            <a:endParaRPr/>
          </a:p>
          <a:p>
            <a:pPr indent="-274320" lvl="0" marL="274320" rtl="0" algn="l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Boletines de calificaciones</a:t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l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5"/>
          <p:cNvSpPr txBox="1"/>
          <p:nvPr>
            <p:ph type="title"/>
          </p:nvPr>
        </p:nvSpPr>
        <p:spPr>
          <a:xfrm>
            <a:off x="914400" y="1196752"/>
            <a:ext cx="8229600" cy="158272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None/>
            </a:pPr>
            <a:r>
              <a:rPr lang="es-CO"/>
              <a:t>Proceso: Administración de la planta física y de los recursos</a:t>
            </a:r>
            <a:br>
              <a:rPr lang="es-CO"/>
            </a:br>
            <a:endParaRPr/>
          </a:p>
        </p:txBody>
      </p:sp>
      <p:sp>
        <p:nvSpPr>
          <p:cNvPr id="135" name="Google Shape;135;p5"/>
          <p:cNvSpPr txBox="1"/>
          <p:nvPr>
            <p:ph idx="1" type="body"/>
          </p:nvPr>
        </p:nvSpPr>
        <p:spPr>
          <a:xfrm>
            <a:off x="395536" y="2132856"/>
            <a:ext cx="8229600" cy="438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Mantenimiento de la planta física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Programas para la adecuación y embellecimiento de la planta física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Seguimiento al uso de los espacios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Adquisición de los recursos para el aprendizaje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Suministros y dotación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Mantenimiento de equipos y recursos para el aprendizaje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Seguridad y protección</a:t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6"/>
          <p:cNvSpPr txBox="1"/>
          <p:nvPr>
            <p:ph type="title"/>
          </p:nvPr>
        </p:nvSpPr>
        <p:spPr>
          <a:xfrm>
            <a:off x="428596" y="2132856"/>
            <a:ext cx="8229600" cy="1582726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None/>
            </a:pPr>
            <a:r>
              <a:rPr lang="es-CO"/>
              <a:t>Proceso: </a:t>
            </a:r>
            <a:br>
              <a:rPr lang="es-CO"/>
            </a:br>
            <a:r>
              <a:rPr lang="es-CO"/>
              <a:t>Administración de servicios complementarios</a:t>
            </a:r>
            <a:br>
              <a:rPr lang="es-CO"/>
            </a:br>
            <a:endParaRPr/>
          </a:p>
        </p:txBody>
      </p:sp>
      <p:sp>
        <p:nvSpPr>
          <p:cNvPr id="141" name="Google Shape;141;p6"/>
          <p:cNvSpPr txBox="1"/>
          <p:nvPr>
            <p:ph idx="1" type="body"/>
          </p:nvPr>
        </p:nvSpPr>
        <p:spPr>
          <a:xfrm>
            <a:off x="428596" y="4149080"/>
            <a:ext cx="8229600" cy="24545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Servicios de transporte, restaurante, cafetería y salud (enfermería, odontología, psicología)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Apoyo a estudiantes con bajo desempeño académico o con dificultades de interacción.</a:t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7"/>
          <p:cNvSpPr txBox="1"/>
          <p:nvPr>
            <p:ph type="title"/>
          </p:nvPr>
        </p:nvSpPr>
        <p:spPr>
          <a:xfrm>
            <a:off x="431627" y="692696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None/>
            </a:pPr>
            <a:r>
              <a:rPr lang="es-CO"/>
              <a:t>Proceso: Talento humano</a:t>
            </a:r>
            <a:br>
              <a:rPr lang="es-CO"/>
            </a:br>
            <a:endParaRPr/>
          </a:p>
        </p:txBody>
      </p:sp>
      <p:sp>
        <p:nvSpPr>
          <p:cNvPr id="147" name="Google Shape;147;p7"/>
          <p:cNvSpPr txBox="1"/>
          <p:nvPr>
            <p:ph idx="1" type="body"/>
          </p:nvPr>
        </p:nvSpPr>
        <p:spPr>
          <a:xfrm>
            <a:off x="428596" y="1052736"/>
            <a:ext cx="8229600" cy="55195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Perfiles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Inducción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Formación y capacitación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Asignación académica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Pertenencia del personal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vinculado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Evaluación del desempeño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Estímulos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Apoyo a la investigación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Convivencia y manejo de conflictos (sugerimos que este componente se ubique en el área de gestión de la comunidad)</a:t>
            </a:r>
            <a:endParaRPr/>
          </a:p>
          <a:p>
            <a:pPr indent="-274320" lvl="0" marL="274320" rtl="0" algn="just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s-CO"/>
              <a:t>Bienestar del talento humano</a:t>
            </a:r>
            <a:endParaRPr/>
          </a:p>
          <a:p>
            <a:pPr indent="-129238" lvl="0" marL="274320" rtl="0" algn="just">
              <a:spcBef>
                <a:spcPts val="481"/>
              </a:spcBef>
              <a:spcAft>
                <a:spcPts val="0"/>
              </a:spcAft>
              <a:buSzPct val="95000"/>
              <a:buNone/>
            </a:pPr>
            <a:r>
              <a:t/>
            </a:r>
            <a:endParaRPr/>
          </a:p>
          <a:p>
            <a:pPr indent="-129238" lvl="0" marL="274320" rtl="0" algn="just">
              <a:spcBef>
                <a:spcPts val="481"/>
              </a:spcBef>
              <a:spcAft>
                <a:spcPts val="0"/>
              </a:spcAft>
              <a:buSzPct val="95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8"/>
          <p:cNvSpPr txBox="1"/>
          <p:nvPr>
            <p:ph type="title"/>
          </p:nvPr>
        </p:nvSpPr>
        <p:spPr>
          <a:xfrm>
            <a:off x="420339" y="192596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Calibri"/>
              <a:buNone/>
            </a:pPr>
            <a:r>
              <a:rPr lang="es-CO"/>
              <a:t>Proceso: </a:t>
            </a:r>
            <a:br>
              <a:rPr lang="es-CO"/>
            </a:br>
            <a:r>
              <a:rPr lang="es-CO"/>
              <a:t>Apoyo ﬁnanciero y contable</a:t>
            </a:r>
            <a:br>
              <a:rPr lang="es-CO"/>
            </a:br>
            <a:endParaRPr/>
          </a:p>
        </p:txBody>
      </p:sp>
      <p:sp>
        <p:nvSpPr>
          <p:cNvPr id="153" name="Google Shape;153;p8"/>
          <p:cNvSpPr txBox="1"/>
          <p:nvPr>
            <p:ph idx="1" type="body"/>
          </p:nvPr>
        </p:nvSpPr>
        <p:spPr>
          <a:xfrm>
            <a:off x="428596" y="3068960"/>
            <a:ext cx="8229600" cy="346327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Presupuesto anual del Fondo de Servicios Educativos (FSE)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Contabilidad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Ingresos y gastos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Control fiscal</a:t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  <a:p>
            <a:pPr indent="-117475" lvl="0" marL="274320" rtl="0" algn="just">
              <a:spcBef>
                <a:spcPts val="520"/>
              </a:spcBef>
              <a:spcAft>
                <a:spcPts val="0"/>
              </a:spcAft>
              <a:buSzPts val="247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9"/>
          <p:cNvSpPr txBox="1"/>
          <p:nvPr>
            <p:ph type="title"/>
          </p:nvPr>
        </p:nvSpPr>
        <p:spPr>
          <a:xfrm>
            <a:off x="500034" y="571464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Calibri"/>
              <a:buNone/>
            </a:pPr>
            <a:r>
              <a:rPr lang="es-CO"/>
              <a:t>METAS PARA EL AÑO 2023</a:t>
            </a:r>
            <a:endParaRPr/>
          </a:p>
        </p:txBody>
      </p:sp>
      <p:sp>
        <p:nvSpPr>
          <p:cNvPr id="159" name="Google Shape;159;p9"/>
          <p:cNvSpPr txBox="1"/>
          <p:nvPr>
            <p:ph idx="1" type="body"/>
          </p:nvPr>
        </p:nvSpPr>
        <p:spPr>
          <a:xfrm>
            <a:off x="395536" y="2132856"/>
            <a:ext cx="8229600" cy="43204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274320" lvl="0" marL="274320" rtl="0" algn="just">
              <a:spcBef>
                <a:spcPts val="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En el mes de abril del año académico 2024 ,se tendrá un consolidado de los temas a tratar, en las capacitaciones de los docentes del CER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Al finalizar el 2023 el CER los docentes estarán capacitados en los diferentes temas </a:t>
            </a:r>
            <a:endParaRPr/>
          </a:p>
          <a:p>
            <a:pPr indent="-274320" lvl="0" marL="274320" rtl="0" algn="just">
              <a:spcBef>
                <a:spcPts val="520"/>
              </a:spcBef>
              <a:spcAft>
                <a:spcPts val="0"/>
              </a:spcAft>
              <a:buSzPts val="2470"/>
              <a:buChar char="⚫"/>
            </a:pPr>
            <a:r>
              <a:rPr lang="es-CO"/>
              <a:t>Al finalizar el año académico 2023 se habrán realizado capacitaciones anuales para docentes en los microcentros que respondan al buen uso y mantenimiento de las herramientas tecnológicas en el quehacer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lujo">
  <a:themeElements>
    <a:clrScheme name="Fluj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lujo">
  <a:themeElements>
    <a:clrScheme name="Flujo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2016-06-14T02:00:54Z</dcterms:created>
  <dc:creator>adi</dc:creator>
</cp:coreProperties>
</file>