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2" r:id="rId1"/>
  </p:sldMasterIdLst>
  <p:notesMasterIdLst>
    <p:notesMasterId r:id="rId7"/>
  </p:notesMasterIdLst>
  <p:sldIdLst>
    <p:sldId id="312" r:id="rId2"/>
    <p:sldId id="289" r:id="rId3"/>
    <p:sldId id="436" r:id="rId4"/>
    <p:sldId id="437" r:id="rId5"/>
    <p:sldId id="434" r:id="rId6"/>
  </p:sldIdLst>
  <p:sldSz cx="9144000" cy="6858000" type="screen4x3"/>
  <p:notesSz cx="6858000" cy="97377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E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718" autoAdjust="0"/>
  </p:normalViewPr>
  <p:slideViewPr>
    <p:cSldViewPr>
      <p:cViewPr varScale="1">
        <p:scale>
          <a:sx n="49" d="100"/>
          <a:sy n="49" d="100"/>
        </p:scale>
        <p:origin x="1334" y="2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68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68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0B3CC-34B3-4C43-B2CA-97738B34EE81}" type="datetimeFigureOut">
              <a:rPr lang="es-ES" smtClean="0"/>
              <a:pPr/>
              <a:t>03/04/2024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30250"/>
            <a:ext cx="4867275" cy="3651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625420"/>
            <a:ext cx="5486400" cy="43819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249149"/>
            <a:ext cx="2971800" cy="4868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9249149"/>
            <a:ext cx="2971800" cy="4868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C33127-21A1-41F3-8568-5B7A4DB4754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5795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33127-21A1-41F3-8568-5B7A4DB4754E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4367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33127-21A1-41F3-8568-5B7A4DB4754E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9287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33127-21A1-41F3-8568-5B7A4DB4754E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8295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33127-21A1-41F3-8568-5B7A4DB4754E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8187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03/04/2024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6807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03/04/2024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859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03/04/2024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1798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03/04/2024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4699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03/04/2024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479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03/04/2024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6224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03/04/2024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7469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03/04/2024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2059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03/04/2024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512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03/04/2024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2749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03/04/2024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5459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03/04/2024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9836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03/04/2024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8841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03/04/2024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945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03/04/2024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1810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03/04/2024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7689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E0D3C-6ABB-4CCF-83DA-B7063474C3F8}" type="datetimeFigureOut">
              <a:rPr lang="es-ES" smtClean="0"/>
              <a:pPr/>
              <a:t>03/04/2024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4420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  <p:sldLayoutId id="2147483875" r:id="rId13"/>
    <p:sldLayoutId id="2147483876" r:id="rId14"/>
    <p:sldLayoutId id="2147483877" r:id="rId15"/>
    <p:sldLayoutId id="21474838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843"/>
          <p:cNvSpPr>
            <a:spLocks noChangeArrowheads="1"/>
          </p:cNvSpPr>
          <p:nvPr/>
        </p:nvSpPr>
        <p:spPr bwMode="auto">
          <a:xfrm>
            <a:off x="1980011" y="1376363"/>
            <a:ext cx="5454253" cy="3841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n-US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INFORME DE GESTION DE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n-US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INGRESOS - GASTOS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n-US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CON CORTE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n-US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31 DE DICIEMBRE </a:t>
            </a:r>
            <a:r>
              <a:rPr lang="es-ES_tradnl" altLang="en-US" sz="2400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2.023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_tradnl" altLang="en-US" dirty="0">
              <a:solidFill>
                <a:srgbClr val="FF3300"/>
              </a:solidFill>
              <a:latin typeface="Arial Black" panose="020B0A040201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_tradnl" altLang="en-US" dirty="0">
              <a:solidFill>
                <a:srgbClr val="FF3300"/>
              </a:solidFill>
              <a:latin typeface="Arial Black" panose="020B0A040201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CO" altLang="en-US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n-US" b="1" i="1" dirty="0">
                <a:solidFill>
                  <a:schemeClr val="tx1"/>
                </a:solidFill>
                <a:latin typeface="Garamond" panose="02020404030301010803" pitchFamily="18" charset="0"/>
              </a:rPr>
              <a:t>Esp.. Manuel Arturo Rivera Suárez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CO" altLang="en-US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n-US" b="1" i="1" dirty="0">
                <a:solidFill>
                  <a:schemeClr val="tx1"/>
                </a:solidFill>
                <a:latin typeface="Garamond" panose="02020404030301010803" pitchFamily="18" charset="0"/>
              </a:rPr>
              <a:t>Director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CO" altLang="en-US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n-US" dirty="0">
                <a:solidFill>
                  <a:schemeClr val="tx1"/>
                </a:solidFill>
                <a:latin typeface="Garamond" panose="02020404030301010803" pitchFamily="18" charset="0"/>
              </a:rPr>
              <a:t>Correo electrónico:  </a:t>
            </a:r>
            <a:r>
              <a:rPr lang="es-ES" altLang="en-US" u="sng" dirty="0">
                <a:solidFill>
                  <a:schemeClr val="tx1"/>
                </a:solidFill>
                <a:latin typeface="Garamond" panose="02020404030301010803" pitchFamily="18" charset="0"/>
              </a:rPr>
              <a:t>cer.sanroque.sardinata@hotmail.com</a:t>
            </a:r>
            <a:r>
              <a:rPr lang="es-ES" altLang="en-US" dirty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</a:p>
          <a:p>
            <a:pPr algn="ctr">
              <a:spcBef>
                <a:spcPct val="20000"/>
              </a:spcBef>
              <a:buClrTx/>
              <a:buSzTx/>
              <a:buFontTx/>
              <a:buNone/>
            </a:pPr>
            <a:endParaRPr kumimoji="1" lang="es-ES_tradnl" altLang="en-US" dirty="0">
              <a:solidFill>
                <a:srgbClr val="003300"/>
              </a:solidFill>
              <a:latin typeface="Arial Black" panose="020B0A04020102020204" pitchFamily="34" charset="0"/>
            </a:endParaRPr>
          </a:p>
        </p:txBody>
      </p:sp>
      <p:sp>
        <p:nvSpPr>
          <p:cNvPr id="1877" name="1 Título"/>
          <p:cNvSpPr>
            <a:spLocks noGrp="1"/>
          </p:cNvSpPr>
          <p:nvPr>
            <p:ph type="ctrTitle"/>
          </p:nvPr>
        </p:nvSpPr>
        <p:spPr>
          <a:xfrm>
            <a:off x="1143000" y="5143501"/>
            <a:ext cx="6858000" cy="770335"/>
          </a:xfrm>
          <a:solidFill>
            <a:schemeClr val="accent2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/>
          <a:lstStyle/>
          <a:p>
            <a:pPr algn="ctr">
              <a:defRPr/>
            </a:pPr>
            <a:r>
              <a:rPr lang="es-CO" sz="1800" b="1" i="1" dirty="0">
                <a:ln>
                  <a:solidFill>
                    <a:schemeClr val="accent2">
                      <a:lumMod val="75000"/>
                    </a:schemeClr>
                  </a:solidFill>
                </a:ln>
                <a:solidFill>
                  <a:schemeClr val="tx1"/>
                </a:solidFill>
                <a:latin typeface="Garamond" panose="02020404030301010803" pitchFamily="18" charset="0"/>
              </a:rPr>
              <a:t>CENTRO EDUCATIVO RURAL  SAN ROQUE-</a:t>
            </a:r>
            <a:br>
              <a:rPr lang="es-CO" sz="1800" b="1" i="1" dirty="0">
                <a:ln>
                  <a:solidFill>
                    <a:schemeClr val="accent2">
                      <a:lumMod val="75000"/>
                    </a:schemeClr>
                  </a:solidFill>
                </a:ln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s-CO" sz="1800" b="1" i="1" dirty="0">
                <a:ln>
                  <a:solidFill>
                    <a:schemeClr val="accent2">
                      <a:lumMod val="75000"/>
                    </a:schemeClr>
                  </a:solidFill>
                </a:ln>
                <a:solidFill>
                  <a:schemeClr val="tx1"/>
                </a:solidFill>
                <a:latin typeface="Garamond" panose="02020404030301010803" pitchFamily="18" charset="0"/>
              </a:rPr>
              <a:t>-SARDINATA</a:t>
            </a:r>
          </a:p>
        </p:txBody>
      </p:sp>
      <p:pic>
        <p:nvPicPr>
          <p:cNvPr id="5125" name="Imagen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794" y="5235178"/>
            <a:ext cx="64293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 descr="Definición y diferencia entre contabilidad financiera y administrativa"/>
          <p:cNvSpPr>
            <a:spLocks noChangeAspect="1" noChangeArrowheads="1"/>
          </p:cNvSpPr>
          <p:nvPr/>
        </p:nvSpPr>
        <p:spPr bwMode="auto">
          <a:xfrm>
            <a:off x="116681" y="7489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s-CO" sz="1350"/>
          </a:p>
        </p:txBody>
      </p:sp>
      <p:sp>
        <p:nvSpPr>
          <p:cNvPr id="3" name="AutoShape 4" descr="Definición y diferencia entre contabilidad financiera y administrativa"/>
          <p:cNvSpPr>
            <a:spLocks noChangeAspect="1" noChangeArrowheads="1"/>
          </p:cNvSpPr>
          <p:nvPr/>
        </p:nvSpPr>
        <p:spPr bwMode="auto">
          <a:xfrm>
            <a:off x="230981" y="8632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s-CO" sz="1350"/>
          </a:p>
        </p:txBody>
      </p:sp>
      <p:sp>
        <p:nvSpPr>
          <p:cNvPr id="4" name="AutoShape 6" descr="Definición y diferencia entre contabilidad financiera y administrativa"/>
          <p:cNvSpPr>
            <a:spLocks noChangeAspect="1" noChangeArrowheads="1"/>
          </p:cNvSpPr>
          <p:nvPr/>
        </p:nvSpPr>
        <p:spPr bwMode="auto">
          <a:xfrm>
            <a:off x="345281" y="9775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s-CO" sz="1350"/>
          </a:p>
        </p:txBody>
      </p:sp>
      <p:sp>
        <p:nvSpPr>
          <p:cNvPr id="6" name="AutoShape 10" descr="Definición y diferencia entre contabilidad financiera y administrativa"/>
          <p:cNvSpPr>
            <a:spLocks noChangeAspect="1" noChangeArrowheads="1"/>
          </p:cNvSpPr>
          <p:nvPr/>
        </p:nvSpPr>
        <p:spPr bwMode="auto">
          <a:xfrm>
            <a:off x="459581" y="10918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s-CO" sz="1350"/>
          </a:p>
        </p:txBody>
      </p:sp>
      <p:sp>
        <p:nvSpPr>
          <p:cNvPr id="7" name="AutoShape 12" descr="Definición y diferencia entre contabilidad financiera y administrativa"/>
          <p:cNvSpPr>
            <a:spLocks noChangeAspect="1" noChangeArrowheads="1"/>
          </p:cNvSpPr>
          <p:nvPr/>
        </p:nvSpPr>
        <p:spPr bwMode="auto">
          <a:xfrm>
            <a:off x="573881" y="12061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s-CO" sz="1350"/>
          </a:p>
        </p:txBody>
      </p:sp>
      <p:pic>
        <p:nvPicPr>
          <p:cNvPr id="1038" name="Picture 14" descr="Definición y diferencia entre contabilidad financiera y administrativ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609" y="1808820"/>
            <a:ext cx="1863329" cy="1397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6842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n para AZUL PALI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73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400948" cy="1143000"/>
          </a:xfrm>
        </p:spPr>
        <p:txBody>
          <a:bodyPr>
            <a:noAutofit/>
          </a:bodyPr>
          <a:lstStyle/>
          <a:p>
            <a:r>
              <a:rPr lang="es-ES_tradnl" dirty="0">
                <a:latin typeface="Comic Sans MS" panose="030F0702030302020204" pitchFamily="66" charset="0"/>
              </a:rPr>
              <a:t>INFORME FINANCIERO 2023</a:t>
            </a:r>
            <a:br>
              <a:rPr lang="es-ES_tradnl" dirty="0">
                <a:latin typeface="Comic Sans MS" panose="030F0702030302020204" pitchFamily="66" charset="0"/>
              </a:rPr>
            </a:br>
            <a:endParaRPr lang="es-ES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1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3421343"/>
              </p:ext>
            </p:extLst>
          </p:nvPr>
        </p:nvGraphicFramePr>
        <p:xfrm>
          <a:off x="915964" y="2411760"/>
          <a:ext cx="7416824" cy="2601416"/>
        </p:xfrm>
        <a:graphic>
          <a:graphicData uri="http://schemas.openxmlformats.org/drawingml/2006/table">
            <a:tbl>
              <a:tblPr firstRow="1" bandRow="1"/>
              <a:tblGrid>
                <a:gridCol w="3595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1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0354">
                <a:tc gridSpan="2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s-ES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PRESUPUESTO 2023</a:t>
                      </a:r>
                      <a:endParaRPr lang="es-CO" sz="36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A1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035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l"/>
                      <a:r>
                        <a:rPr lang="es-ES" sz="2600" dirty="0">
                          <a:latin typeface="Arial Narrow" panose="020B0606020202030204" pitchFamily="34" charset="0"/>
                        </a:rPr>
                        <a:t>Proyectado</a:t>
                      </a:r>
                      <a:endParaRPr lang="es-CO" sz="2600" b="1" i="1" dirty="0"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600" dirty="0">
                          <a:latin typeface="Arial Narrow" panose="020B0606020202030204" pitchFamily="34" charset="0"/>
                        </a:rPr>
                        <a:t>$ 15,094,918,00</a:t>
                      </a:r>
                      <a:endParaRPr lang="es-CO" sz="2600" b="1" i="1" dirty="0"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035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l"/>
                      <a:r>
                        <a:rPr lang="es-CO" sz="2600" dirty="0">
                          <a:latin typeface="Arial Narrow" panose="020B0606020202030204" pitchFamily="34" charset="0"/>
                        </a:rPr>
                        <a:t>Recibido</a:t>
                      </a:r>
                      <a:endParaRPr lang="es-CO" sz="2600" b="1" i="1" dirty="0"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600" dirty="0">
                          <a:latin typeface="Arial Narrow" panose="020B0606020202030204" pitchFamily="34" charset="0"/>
                        </a:rPr>
                        <a:t>$ 29,368,764,96</a:t>
                      </a:r>
                      <a:endParaRPr lang="es-CO" sz="2600" b="1" i="1" dirty="0"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035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l"/>
                      <a:r>
                        <a:rPr lang="es-CO" sz="2600" dirty="0">
                          <a:latin typeface="Arial Narrow" panose="020B0606020202030204" pitchFamily="34" charset="0"/>
                        </a:rPr>
                        <a:t>Diferencia</a:t>
                      </a:r>
                      <a:endParaRPr lang="es-CO" sz="2600" b="1" i="1" dirty="0"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r"/>
                      <a:r>
                        <a:rPr lang="es-CO" sz="2600" dirty="0">
                          <a:latin typeface="Arial Narrow" panose="020B0606020202030204" pitchFamily="34" charset="0"/>
                        </a:rPr>
                        <a:t>$ 14,273,846,96</a:t>
                      </a:r>
                      <a:endParaRPr lang="es-CO" sz="2600" b="1" i="1" dirty="0"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1 Título"/>
          <p:cNvSpPr txBox="1">
            <a:spLocks/>
          </p:cNvSpPr>
          <p:nvPr/>
        </p:nvSpPr>
        <p:spPr>
          <a:xfrm>
            <a:off x="971550" y="1268761"/>
            <a:ext cx="7858125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es-CO" altLang="es-CO" sz="4000" b="1" dirty="0">
              <a:solidFill>
                <a:srgbClr val="9966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899592" y="5517232"/>
            <a:ext cx="741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/>
              <a:t>Para el año 2023 se proyectó un presupuesto de $15,094,915, de los cuales se recibió un total de ingresos de $29,368,764,96,  Dando como resultado un mayor valor a lo presupuestado de $14,273,846,96, según los siguientes conceptos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n para AZUL PALI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400948" cy="1143000"/>
          </a:xfrm>
        </p:spPr>
        <p:txBody>
          <a:bodyPr>
            <a:noAutofit/>
          </a:bodyPr>
          <a:lstStyle/>
          <a:p>
            <a:r>
              <a:rPr lang="es-ES_tradnl" dirty="0">
                <a:latin typeface="Comic Sans MS" panose="030F0702030302020204" pitchFamily="66" charset="0"/>
              </a:rPr>
              <a:t>INFORME FINANCIERO 2023</a:t>
            </a:r>
            <a:br>
              <a:rPr lang="es-ES_tradnl" dirty="0">
                <a:latin typeface="Comic Sans MS" panose="030F0702030302020204" pitchFamily="66" charset="0"/>
              </a:rPr>
            </a:br>
            <a:endParaRPr lang="es-ES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1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1606712"/>
              </p:ext>
            </p:extLst>
          </p:nvPr>
        </p:nvGraphicFramePr>
        <p:xfrm>
          <a:off x="395535" y="1714456"/>
          <a:ext cx="8434139" cy="4768119"/>
        </p:xfrm>
        <a:graphic>
          <a:graphicData uri="http://schemas.openxmlformats.org/drawingml/2006/table">
            <a:tbl>
              <a:tblPr firstRow="1" bandRow="1"/>
              <a:tblGrid>
                <a:gridCol w="4088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59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3724">
                <a:tc gridSpan="2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s-ES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TOTAL INGRESOS</a:t>
                      </a:r>
                      <a:endParaRPr lang="es-CO" sz="36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254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A1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3107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s-CO" sz="2400" dirty="0">
                          <a:latin typeface="Arial Narrow" panose="020B0606020202030204" pitchFamily="34" charset="0"/>
                          <a:cs typeface="Arial" pitchFamily="34" charset="0"/>
                        </a:rPr>
                        <a:t>Gratuidad</a:t>
                      </a:r>
                    </a:p>
                    <a:p>
                      <a:r>
                        <a:rPr lang="es-CO" sz="2400" dirty="0">
                          <a:latin typeface="Arial Narrow" panose="020B0606020202030204" pitchFamily="34" charset="0"/>
                          <a:cs typeface="Arial" pitchFamily="34" charset="0"/>
                        </a:rPr>
                        <a:t>Certificados y Constancias</a:t>
                      </a: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15,094,918.00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5,000,00</a:t>
                      </a: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058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s-CO" sz="2400" dirty="0">
                          <a:latin typeface="Arial Narrow" panose="020B0606020202030204" pitchFamily="34" charset="0"/>
                        </a:rPr>
                        <a:t>Recursos</a:t>
                      </a:r>
                      <a:r>
                        <a:rPr lang="es-CO" sz="2400" baseline="0" dirty="0">
                          <a:latin typeface="Arial Narrow" panose="020B0606020202030204" pitchFamily="34" charset="0"/>
                        </a:rPr>
                        <a:t> de Balance 2022</a:t>
                      </a:r>
                      <a:endParaRPr lang="es-CO" sz="2400" dirty="0"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13,746,482,96</a:t>
                      </a: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058">
                <a:tc>
                  <a:txBody>
                    <a:bodyPr/>
                    <a:lstStyle/>
                    <a:p>
                      <a:r>
                        <a:rPr lang="es-ES" sz="2400" dirty="0">
                          <a:latin typeface="Arial Narrow" panose="020B0606020202030204" pitchFamily="34" charset="0"/>
                          <a:cs typeface="Arial" pitchFamily="34" charset="0"/>
                        </a:rPr>
                        <a:t>Rendimientos Financieros</a:t>
                      </a:r>
                      <a:endParaRPr lang="es-CO" sz="2400" dirty="0"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522,364,00</a:t>
                      </a:r>
                      <a:endParaRPr lang="es-CO" sz="2400" dirty="0"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800666"/>
                  </a:ext>
                </a:extLst>
              </a:tr>
              <a:tr h="73372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l"/>
                      <a:r>
                        <a:rPr lang="es-CO" sz="2400" dirty="0">
                          <a:effectLst/>
                          <a:latin typeface="Arial Narrow" panose="020B0606020202030204" pitchFamily="34" charset="0"/>
                        </a:rPr>
                        <a:t>TOTAL INGRESOS                         </a:t>
                      </a:r>
                      <a:endParaRPr lang="es-CO" sz="24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b="1" dirty="0"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$  29,368,764,96</a:t>
                      </a: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3724">
                <a:tc>
                  <a:txBody>
                    <a:bodyPr/>
                    <a:lstStyle/>
                    <a:p>
                      <a:pPr algn="l"/>
                      <a:endParaRPr lang="es-CO" sz="24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24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4829244"/>
                  </a:ext>
                </a:extLst>
              </a:tr>
              <a:tr h="733724">
                <a:tc>
                  <a:txBody>
                    <a:bodyPr/>
                    <a:lstStyle/>
                    <a:p>
                      <a:pPr algn="l"/>
                      <a:endParaRPr lang="es-CO" sz="24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24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797807"/>
                  </a:ext>
                </a:extLst>
              </a:tr>
            </a:tbl>
          </a:graphicData>
        </a:graphic>
      </p:graphicFrame>
      <p:sp>
        <p:nvSpPr>
          <p:cNvPr id="6" name="1 Título"/>
          <p:cNvSpPr txBox="1">
            <a:spLocks/>
          </p:cNvSpPr>
          <p:nvPr/>
        </p:nvSpPr>
        <p:spPr>
          <a:xfrm>
            <a:off x="971550" y="908721"/>
            <a:ext cx="7858125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es-CO" altLang="es-CO" sz="4000" b="1" dirty="0">
              <a:solidFill>
                <a:srgbClr val="9966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23528" y="4653137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/>
              <a:t>De Recursos de Gratuidad se recibió el valor de $15,094,918 y también se recibió una. Adicionalmente se tenia en bancos el valor de $13,746,482,96 de recursos de 2022, y rendimientos financieros $522,364 y certificados$5,000 Para un total de ingresos de $29,368,764,96</a:t>
            </a:r>
          </a:p>
        </p:txBody>
      </p:sp>
    </p:spTree>
    <p:extLst>
      <p:ext uri="{BB962C8B-B14F-4D97-AF65-F5344CB8AC3E}">
        <p14:creationId xmlns:p14="http://schemas.microsoft.com/office/powerpoint/2010/main" val="770792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n para AZUL PALI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400948" cy="1143000"/>
          </a:xfrm>
        </p:spPr>
        <p:txBody>
          <a:bodyPr>
            <a:noAutofit/>
          </a:bodyPr>
          <a:lstStyle/>
          <a:p>
            <a:r>
              <a:rPr lang="es-ES_tradnl" dirty="0">
                <a:latin typeface="Comic Sans MS" panose="030F0702030302020204" pitchFamily="66" charset="0"/>
              </a:rPr>
              <a:t>INFORME FINANCIERO 2023</a:t>
            </a:r>
            <a:br>
              <a:rPr lang="es-ES_tradnl" dirty="0">
                <a:latin typeface="Comic Sans MS" panose="030F0702030302020204" pitchFamily="66" charset="0"/>
              </a:rPr>
            </a:br>
            <a:endParaRPr lang="es-ES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1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6644437"/>
              </p:ext>
            </p:extLst>
          </p:nvPr>
        </p:nvGraphicFramePr>
        <p:xfrm>
          <a:off x="899592" y="1628800"/>
          <a:ext cx="7560840" cy="2664295"/>
        </p:xfrm>
        <a:graphic>
          <a:graphicData uri="http://schemas.openxmlformats.org/drawingml/2006/table">
            <a:tbl>
              <a:tblPr firstRow="1" bandRow="1"/>
              <a:tblGrid>
                <a:gridCol w="3664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5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5320">
                <a:tc gridSpan="2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s-ES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PRESUPUESTO</a:t>
                      </a:r>
                      <a:r>
                        <a:rPr lang="es-ES" sz="36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 DE EGRESOS</a:t>
                      </a:r>
                      <a:endParaRPr lang="es-CO" sz="3600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254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A1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953">
                <a:tc>
                  <a:txBody>
                    <a:bodyPr/>
                    <a:lstStyle/>
                    <a:p>
                      <a:r>
                        <a:rPr lang="es-CO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Presupuesto Definitivo</a:t>
                      </a: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$29,368,764,96</a:t>
                      </a:r>
                      <a:endParaRPr lang="es-CO" sz="24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"/>
                        <a:cs typeface=""/>
                      </a:endParaRP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011">
                <a:tc>
                  <a:txBody>
                    <a:bodyPr/>
                    <a:lstStyle/>
                    <a:p>
                      <a:r>
                        <a:rPr lang="es-ES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Ejecutado</a:t>
                      </a:r>
                      <a:endParaRPr lang="es-CO" sz="24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"/>
                        <a:cs typeface=""/>
                      </a:endParaRP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$ 24,559,630,00</a:t>
                      </a:r>
                      <a:endParaRPr lang="es-CO" sz="24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"/>
                        <a:cs typeface=""/>
                      </a:endParaRP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011">
                <a:tc>
                  <a:txBody>
                    <a:bodyPr/>
                    <a:lstStyle/>
                    <a:p>
                      <a:r>
                        <a:rPr lang="es-CO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Diferencia</a:t>
                      </a: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$  4,809,134,96</a:t>
                      </a: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1 Título"/>
          <p:cNvSpPr txBox="1">
            <a:spLocks/>
          </p:cNvSpPr>
          <p:nvPr/>
        </p:nvSpPr>
        <p:spPr>
          <a:xfrm>
            <a:off x="971550" y="908721"/>
            <a:ext cx="7858125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es-CO" altLang="es-CO" sz="4000" b="1" dirty="0">
              <a:solidFill>
                <a:srgbClr val="9966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539552" y="4725144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/>
              <a:t>El total de Recursos disponible para ser ejecutados en el año 2023 fue de $29,368,764,96 de los cuales invirtieron en los diferentes gastos un total de $24,559,630,00, quedando un saldo a diciembre 31 de 2023 de $4,809,134,96</a:t>
            </a:r>
          </a:p>
        </p:txBody>
      </p:sp>
    </p:spTree>
    <p:extLst>
      <p:ext uri="{BB962C8B-B14F-4D97-AF65-F5344CB8AC3E}">
        <p14:creationId xmlns:p14="http://schemas.microsoft.com/office/powerpoint/2010/main" val="1664238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25-AZUL-NUB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480686B7-7829-44D9-82CD-540294FB0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4500" y="13954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817114EB-B8C1-4B87-ABF5-F340F5296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983317"/>
              </p:ext>
            </p:extLst>
          </p:nvPr>
        </p:nvGraphicFramePr>
        <p:xfrm>
          <a:off x="467544" y="0"/>
          <a:ext cx="7632848" cy="63844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28592">
                  <a:extLst>
                    <a:ext uri="{9D8B030D-6E8A-4147-A177-3AD203B41FA5}">
                      <a16:colId xmlns:a16="http://schemas.microsoft.com/office/drawing/2014/main" val="1093289137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1686429991"/>
                    </a:ext>
                  </a:extLst>
                </a:gridCol>
              </a:tblGrid>
              <a:tr h="1507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extLst>
                  <a:ext uri="{0D108BD9-81ED-4DB2-BD59-A6C34878D82A}">
                    <a16:rowId xmlns:a16="http://schemas.microsoft.com/office/drawing/2014/main" val="1592655323"/>
                  </a:ext>
                </a:extLst>
              </a:tr>
              <a:tr h="3208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RUBRO</a:t>
                      </a:r>
                      <a:endParaRPr lang="es-CO" sz="11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VALOR</a:t>
                      </a:r>
                      <a:endParaRPr lang="es-CO" sz="14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4642497"/>
                  </a:ext>
                </a:extLst>
              </a:tr>
              <a:tr h="80950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CONTRATACION DE SERVICIOS PROFESIONALES </a:t>
                      </a:r>
                      <a:endParaRPr lang="es-CO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Pago Asesoría Contable del 01 de enero al 31 de diciembre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ES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28650" indent="-17145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SEGUROS</a:t>
                      </a:r>
                    </a:p>
                    <a:p>
                      <a:pPr marL="628650" indent="-17145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Renovacion</a:t>
                      </a:r>
                      <a:r>
                        <a:rPr lang="es-ES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Poliza</a:t>
                      </a:r>
                      <a:endParaRPr lang="es-CO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E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$2,500,000</a:t>
                      </a:r>
                      <a:endParaRPr lang="es-CO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O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E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$</a:t>
                      </a:r>
                      <a:r>
                        <a:rPr lang="es-MX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405,660</a:t>
                      </a:r>
                      <a:endParaRPr lang="es-CO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O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O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3232821"/>
                  </a:ext>
                </a:extLst>
              </a:tr>
              <a:tr h="117488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MAQUINAS DE OFICINA Y CONTABILIDAD Y INFORMATICA</a:t>
                      </a:r>
                      <a:endParaRPr lang="es-CO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Compra de 2 impresoras</a:t>
                      </a:r>
                    </a:p>
                    <a:p>
                      <a:pPr marL="628650" indent="-17145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OTROS MUEBLES</a:t>
                      </a:r>
                    </a:p>
                    <a:p>
                      <a:pPr marL="45720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Pupitres</a:t>
                      </a:r>
                      <a:endParaRPr lang="es-CO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O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$1,520,000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$5,712,000</a:t>
                      </a:r>
                      <a:endParaRPr lang="es-CO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2422558"/>
                  </a:ext>
                </a:extLst>
              </a:tr>
              <a:tr h="829585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ADQUISICION DE BIENES</a:t>
                      </a:r>
                      <a:endParaRPr lang="es-CO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Compra de </a:t>
                      </a: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tintas</a:t>
                      </a:r>
                      <a:endParaRPr lang="es-CO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Compra de Materiales de ferretería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Compra de materiales de papelería</a:t>
                      </a:r>
                      <a:endParaRPr lang="es-CO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s-MX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8,051,025</a:t>
                      </a:r>
                      <a:r>
                        <a:rPr lang="es-E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O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O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6659861"/>
                  </a:ext>
                </a:extLst>
              </a:tr>
              <a:tr h="40678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GASTOS BANCARIOS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4*1000</a:t>
                      </a:r>
                      <a:endParaRPr lang="es-CO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O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$60,945</a:t>
                      </a:r>
                      <a:endParaRPr lang="es-CO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2321708"/>
                  </a:ext>
                </a:extLst>
              </a:tr>
              <a:tr h="37792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MUEBLES DE TIPO UTILIZADOS EN LA OFICINA</a:t>
                      </a:r>
                      <a:endParaRPr lang="es-CO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Exhibidores y tres gaveteros </a:t>
                      </a:r>
                      <a:endParaRPr lang="es-CO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Fotocopias  para los alumnos</a:t>
                      </a:r>
                      <a:endParaRPr lang="es-CO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O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ES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$4,310,000</a:t>
                      </a:r>
                      <a:endParaRPr lang="es-CO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O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114802"/>
                  </a:ext>
                </a:extLst>
              </a:tr>
              <a:tr h="40678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Mantenimiento de mobiliario y equipo</a:t>
                      </a:r>
                      <a:endParaRPr lang="es-CO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Actualización </a:t>
                      </a:r>
                      <a:r>
                        <a:rPr lang="es-ES" sz="12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tns</a:t>
                      </a:r>
                      <a:endParaRPr lang="es-CO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$2,000,000</a:t>
                      </a:r>
                      <a:endParaRPr lang="es-CO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174963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9655A1A1-C0BA-41FA-B81A-6F41EF10E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7688" y="1382083"/>
            <a:ext cx="214033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</a:t>
            </a:r>
            <a:endParaRPr kumimoji="0" lang="es-CO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90750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3279</TotalTime>
  <Words>336</Words>
  <Application>Microsoft Office PowerPoint</Application>
  <PresentationFormat>Presentación en pantalla (4:3)</PresentationFormat>
  <Paragraphs>90</Paragraphs>
  <Slides>5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6" baseType="lpstr">
      <vt:lpstr>Algerian</vt:lpstr>
      <vt:lpstr>Arial</vt:lpstr>
      <vt:lpstr>Arial Black</vt:lpstr>
      <vt:lpstr>Arial Narrow</vt:lpstr>
      <vt:lpstr>Calibri</vt:lpstr>
      <vt:lpstr>Comic Sans MS</vt:lpstr>
      <vt:lpstr>Garamond</vt:lpstr>
      <vt:lpstr>Symbol</vt:lpstr>
      <vt:lpstr>Trebuchet MS</vt:lpstr>
      <vt:lpstr>Wingdings 3</vt:lpstr>
      <vt:lpstr>Faceta</vt:lpstr>
      <vt:lpstr>CENTRO EDUCATIVO RURAL  SAN ROQUE- -SARDINATA</vt:lpstr>
      <vt:lpstr>INFORME FINANCIERO 2023 </vt:lpstr>
      <vt:lpstr>INFORME FINANCIERO 2023 </vt:lpstr>
      <vt:lpstr>INFORME FINANCIERO 2023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RENDICION DE CUENTAS VIGENCIA 2017</dc:title>
  <dc:creator>Nidia</dc:creator>
  <cp:lastModifiedBy>USUARIO</cp:lastModifiedBy>
  <cp:revision>258</cp:revision>
  <dcterms:created xsi:type="dcterms:W3CDTF">2017-02-21T23:44:15Z</dcterms:created>
  <dcterms:modified xsi:type="dcterms:W3CDTF">2024-04-03T23:01:08Z</dcterms:modified>
</cp:coreProperties>
</file>