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85" r:id="rId4"/>
    <p:sldId id="286" r:id="rId5"/>
    <p:sldId id="288" r:id="rId6"/>
    <p:sldId id="289" r:id="rId7"/>
    <p:sldId id="290" r:id="rId8"/>
    <p:sldId id="294" r:id="rId9"/>
    <p:sldId id="292" r:id="rId10"/>
    <p:sldId id="310" r:id="rId11"/>
    <p:sldId id="280" r:id="rId12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Hobo" panose="020B0604020202020204"/>
      <p:regular r:id="rId19"/>
    </p:embeddedFont>
    <p:embeddedFont>
      <p:font typeface="Nixie One" panose="020B0604020202020204" charset="0"/>
      <p:regular r:id="rId20"/>
    </p:embeddedFont>
    <p:embeddedFont>
      <p:font typeface="Varela Round" panose="020B0604020202020204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411F3A-5FDC-42DD-9F15-F0926292C53E}">
  <a:tblStyle styleId="{6F411F3A-5FDC-42DD-9F15-F0926292C5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0909" autoAdjust="0"/>
  </p:normalViewPr>
  <p:slideViewPr>
    <p:cSldViewPr>
      <p:cViewPr varScale="1">
        <p:scale>
          <a:sx n="79" d="100"/>
          <a:sy n="79" d="100"/>
        </p:scale>
        <p:origin x="90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812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contenido"/>
          <p:cNvSpPr txBox="1">
            <a:spLocks/>
          </p:cNvSpPr>
          <p:nvPr/>
        </p:nvSpPr>
        <p:spPr>
          <a:xfrm>
            <a:off x="467544" y="1059582"/>
            <a:ext cx="8136904" cy="338437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5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entury Gothic" pitchFamily="34" charset="0"/>
              </a:rPr>
              <a:t>INFORME DE LA </a:t>
            </a:r>
          </a:p>
          <a:p>
            <a:pPr algn="ctr"/>
            <a:endParaRPr lang="es-ES" sz="65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es-ES" sz="65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entury Gothic" pitchFamily="34" charset="0"/>
              </a:rPr>
              <a:t>GESTION ACADÉMICA</a:t>
            </a:r>
          </a:p>
          <a:p>
            <a:pPr algn="ctr"/>
            <a:endParaRPr lang="es-ES" sz="65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es-ES" sz="65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entury Gothic" pitchFamily="34" charset="0"/>
              </a:rPr>
              <a:t> VIGENCIA 2023</a:t>
            </a:r>
          </a:p>
          <a:p>
            <a:pPr algn="ctr"/>
            <a:endParaRPr lang="es-ES" sz="48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Hobo" pitchFamily="2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AutoShape 2" descr="blob:https://web.whatsapp.com/963291f0-648b-466c-8a4d-de4c93930e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72302" y="167178"/>
            <a:ext cx="8971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prstClr val="black"/>
                </a:solidFill>
                <a:ea typeface="Times New Roman"/>
              </a:rPr>
              <a:t>CHARLAS EDUCATIVAS POR PARTE DE DIFERENTES ENTIDADES</a:t>
            </a:r>
          </a:p>
        </p:txBody>
      </p:sp>
      <p:sp>
        <p:nvSpPr>
          <p:cNvPr id="3" name="AutoShape 2" descr="blob:https://web.whatsapp.com/5d2f0f43-39f6-4e8f-a845-84c4ecd17e0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AutoShape 2" descr="blob:https://web.whatsapp.com/7ff3818d-c012-42ba-9b27-90c55b5d33c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94145"/>
            <a:ext cx="8371732" cy="395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11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/>
          <p:nvPr/>
        </p:nvSpPr>
        <p:spPr>
          <a:xfrm>
            <a:off x="3632905" y="2139702"/>
            <a:ext cx="1728192" cy="1632215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6 Rectángulo"/>
          <p:cNvSpPr/>
          <p:nvPr/>
        </p:nvSpPr>
        <p:spPr>
          <a:xfrm>
            <a:off x="846308" y="843558"/>
            <a:ext cx="7301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/>
                <a:solidFill>
                  <a:srgbClr val="00B0F0"/>
                </a:solidFill>
                <a:latin typeface="Arial Black" pitchFamily="34" charset="0"/>
              </a:rPr>
              <a:t>¡ G  r a c i a 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-1638" y="483518"/>
            <a:ext cx="8816697" cy="520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◎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◉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￮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●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○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■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●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○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800"/>
              <a:buFont typeface="Varela Round"/>
              <a:buChar char="■"/>
              <a:defRPr sz="18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just"/>
            <a:r>
              <a:rPr lang="es-CO" sz="32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En lo académico esta es la esencia del trabajo de un establecimiento educativo, pues señala cómo se enfocan sus acciones para lograr que los estudiantes aprendan y desarrollen las competencias necesarias para su desempeño personal, social y profesional.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Rectángulo 2"/>
          <p:cNvSpPr/>
          <p:nvPr/>
        </p:nvSpPr>
        <p:spPr>
          <a:xfrm>
            <a:off x="323528" y="195486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solidFill>
                  <a:prstClr val="black"/>
                </a:solidFill>
                <a:latin typeface="Century Gothic" pitchFamily="34" charset="0"/>
                <a:ea typeface="Times New Roman"/>
              </a:rPr>
              <a:t>PLAN DE ESTUDIOS</a:t>
            </a:r>
          </a:p>
          <a:p>
            <a:pPr lvl="0"/>
            <a:endParaRPr lang="es-ES" sz="2000" b="1" dirty="0">
              <a:solidFill>
                <a:prstClr val="black"/>
              </a:solidFill>
              <a:latin typeface="Century Gothic" pitchFamily="34" charset="0"/>
              <a:ea typeface="Times New Roman"/>
            </a:endParaRPr>
          </a:p>
          <a:p>
            <a:pPr lvl="0" algn="just"/>
            <a:r>
              <a:rPr lang="es-ES" sz="3200" b="1" dirty="0">
                <a:solidFill>
                  <a:prstClr val="black"/>
                </a:solidFill>
                <a:latin typeface="Century Gothic" pitchFamily="34" charset="0"/>
                <a:ea typeface="Times New Roman"/>
              </a:rPr>
              <a:t>Se incluyeron y/o ajustaron los DBA (derechos básicos de aprendizaje)  </a:t>
            </a:r>
            <a:r>
              <a:rPr lang="es-ES" sz="3200" b="1" dirty="0">
                <a:latin typeface="Century Gothic" pitchFamily="34" charset="0"/>
                <a:ea typeface="Times New Roman"/>
              </a:rPr>
              <a:t>en el área  de valores, </a:t>
            </a:r>
            <a:r>
              <a:rPr lang="es-ES" sz="3200" b="1" dirty="0">
                <a:solidFill>
                  <a:prstClr val="black"/>
                </a:solidFill>
                <a:latin typeface="Century Gothic" pitchFamily="34" charset="0"/>
                <a:ea typeface="Times New Roman"/>
              </a:rPr>
              <a:t>en los grados de primero a noveno.</a:t>
            </a:r>
          </a:p>
          <a:p>
            <a:pPr lvl="0" algn="just"/>
            <a:endParaRPr lang="es-ES" sz="3200" b="1" dirty="0">
              <a:solidFill>
                <a:prstClr val="black"/>
              </a:solidFill>
              <a:latin typeface="Century Gothic" pitchFamily="34" charset="0"/>
              <a:ea typeface="Times New Roman"/>
            </a:endParaRPr>
          </a:p>
          <a:p>
            <a:pPr lvl="0" algn="just"/>
            <a:r>
              <a:rPr lang="es-ES" sz="3200" b="1" dirty="0">
                <a:solidFill>
                  <a:prstClr val="black"/>
                </a:solidFill>
                <a:latin typeface="Century Gothic" pitchFamily="34" charset="0"/>
                <a:ea typeface="Times New Roman"/>
              </a:rPr>
              <a:t>Se trabajaron los contenidos de las asignaturas como se planearon. </a:t>
            </a:r>
          </a:p>
          <a:p>
            <a:pPr lvl="0" algn="just"/>
            <a:endParaRPr lang="es-ES" sz="28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lvl="0" algn="just"/>
            <a:endParaRPr lang="es-ES" sz="28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lvl="0" algn="just"/>
            <a:endParaRPr lang="es-ES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026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Rectángulo 2"/>
          <p:cNvSpPr/>
          <p:nvPr/>
        </p:nvSpPr>
        <p:spPr>
          <a:xfrm>
            <a:off x="179512" y="123478"/>
            <a:ext cx="8640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>
                <a:solidFill>
                  <a:prstClr val="black"/>
                </a:solidFill>
                <a:latin typeface="Century Gothic" pitchFamily="34" charset="0"/>
                <a:ea typeface="Times New Roman"/>
              </a:rPr>
              <a:t>PLAN DE ESTUDIOS</a:t>
            </a:r>
          </a:p>
          <a:p>
            <a:pPr lvl="0"/>
            <a:endParaRPr lang="es-ES" sz="1000" b="1" dirty="0">
              <a:solidFill>
                <a:prstClr val="black"/>
              </a:solidFill>
              <a:latin typeface="Century Gothic" pitchFamily="34" charset="0"/>
              <a:ea typeface="Times New Roman"/>
            </a:endParaRPr>
          </a:p>
          <a:p>
            <a:pPr lvl="0" algn="just"/>
            <a:r>
              <a:rPr lang="es-ES" sz="3200" b="1" dirty="0">
                <a:solidFill>
                  <a:prstClr val="black"/>
                </a:solidFill>
                <a:latin typeface="Century Gothic" pitchFamily="34" charset="0"/>
                <a:ea typeface="Times New Roman"/>
              </a:rPr>
              <a:t>Se desarrollaron las actividades pedagógicas según lo estipulado en el plan de estudios.</a:t>
            </a:r>
          </a:p>
          <a:p>
            <a:pPr lvl="0" algn="just"/>
            <a:endParaRPr lang="es-ES" sz="1000" b="1" dirty="0">
              <a:solidFill>
                <a:prstClr val="black"/>
              </a:solidFill>
              <a:latin typeface="Century Gothic" pitchFamily="34" charset="0"/>
              <a:ea typeface="Times New Roman"/>
            </a:endParaRPr>
          </a:p>
          <a:p>
            <a:pPr lvl="0" algn="just"/>
            <a:r>
              <a:rPr lang="es-ES" sz="3200" b="1" dirty="0">
                <a:solidFill>
                  <a:prstClr val="black"/>
                </a:solidFill>
                <a:latin typeface="Century Gothic" pitchFamily="34" charset="0"/>
                <a:ea typeface="Times New Roman"/>
              </a:rPr>
              <a:t>Se tuvieron en cuenta las diferentes condiciones de los estudiantes del programa de</a:t>
            </a:r>
            <a:r>
              <a:rPr lang="es-CO" sz="3200" b="1" dirty="0">
                <a:solidFill>
                  <a:prstClr val="black"/>
                </a:solidFill>
                <a:latin typeface="Century Gothic" pitchFamily="34" charset="0"/>
                <a:ea typeface="Times New Roman"/>
              </a:rPr>
              <a:t> educación inclusiva y apoyo pedagógico según el decreto 1421 de 2017.</a:t>
            </a:r>
            <a:endParaRPr lang="es-ES" sz="3200" b="1" dirty="0">
              <a:solidFill>
                <a:prstClr val="black"/>
              </a:solidFill>
              <a:latin typeface="Century Gothic" pitchFamily="34" charset="0"/>
              <a:ea typeface="Times New Roman"/>
            </a:endParaRPr>
          </a:p>
          <a:p>
            <a:pPr lvl="0" algn="just"/>
            <a:endParaRPr lang="es-ES" sz="32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lvl="0" algn="just"/>
            <a:endParaRPr lang="es-ES" sz="32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lvl="0" algn="just"/>
            <a:endParaRPr lang="es-ES" sz="28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lvl="0" algn="just"/>
            <a:endParaRPr lang="es-ES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60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Rectángulo 1"/>
          <p:cNvSpPr/>
          <p:nvPr/>
        </p:nvSpPr>
        <p:spPr>
          <a:xfrm>
            <a:off x="281334" y="123478"/>
            <a:ext cx="83951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INCLUSION</a:t>
            </a:r>
          </a:p>
          <a:p>
            <a:pPr>
              <a:spcAft>
                <a:spcPts val="0"/>
              </a:spcAft>
            </a:pPr>
            <a:endParaRPr lang="es-ES" sz="1000" b="1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CO" sz="2400" b="1" dirty="0">
                <a:solidFill>
                  <a:schemeClr val="tx1"/>
                </a:solidFill>
                <a:latin typeface="Century Gothic" pitchFamily="34" charset="0"/>
                <a:ea typeface="Times New Roman" panose="02020603050405020304" pitchFamily="18" charset="0"/>
              </a:rPr>
              <a:t>Se realizo diagnóstico a algunos estudiantes  y se levantaron actas para incluirlos en el programa de educación inclusiva y apoyo pedagógico según el decreto 1421 de 2017.</a:t>
            </a:r>
          </a:p>
          <a:p>
            <a:pPr>
              <a:defRPr/>
            </a:pPr>
            <a:endParaRPr lang="es-ES" sz="2400" b="1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sz="24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Se recibieron los estudiantes provenientes de Venezuela.</a:t>
            </a:r>
          </a:p>
          <a:p>
            <a:pPr algn="just">
              <a:spcAft>
                <a:spcPts val="0"/>
              </a:spcAft>
            </a:pPr>
            <a:endParaRPr lang="es-ES" sz="1000" b="1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sz="24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Se realizo seguimiento por parte de la psicóloga enviada por la Secretaría de Educación Departamental a los estudiantes con discapacidades.</a:t>
            </a:r>
          </a:p>
        </p:txBody>
      </p:sp>
    </p:spTree>
    <p:extLst>
      <p:ext uri="{BB962C8B-B14F-4D97-AF65-F5344CB8AC3E}">
        <p14:creationId xmlns:p14="http://schemas.microsoft.com/office/powerpoint/2010/main" val="173306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179513" y="123478"/>
            <a:ext cx="86886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es-ES" sz="1200" b="1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" sz="2800" b="1" dirty="0">
                <a:latin typeface="Century Gothic" pitchFamily="34" charset="0"/>
                <a:ea typeface="Times New Roman"/>
              </a:rPr>
              <a:t>PROYECTOS TRANSVERSALES</a:t>
            </a:r>
          </a:p>
          <a:p>
            <a:pPr algn="ctr">
              <a:spcAft>
                <a:spcPts val="0"/>
              </a:spcAft>
            </a:pPr>
            <a:endParaRPr lang="es-ES" sz="1000" b="1" dirty="0">
              <a:latin typeface="Century Gothic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s-ES" sz="2800" b="1" dirty="0">
                <a:latin typeface="Century Gothic" pitchFamily="34" charset="0"/>
                <a:ea typeface="Times New Roman"/>
                <a:cs typeface="Arial" panose="020B0604020202020204" pitchFamily="34" charset="0"/>
              </a:rPr>
              <a:t>Se trabajaron los siguientes proyectos:</a:t>
            </a:r>
          </a:p>
          <a:p>
            <a:pPr>
              <a:spcAft>
                <a:spcPts val="0"/>
              </a:spcAft>
            </a:pPr>
            <a:endParaRPr lang="es-ES" sz="1000" b="1" dirty="0">
              <a:latin typeface="Century Gothic" pitchFamily="34" charset="0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itchFamily="34" charset="0"/>
                <a:ea typeface="Times New Roman"/>
              </a:rPr>
              <a:t>Educación para la sexualidad y construcción de ciudadanía.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itchFamily="34" charset="0"/>
                <a:ea typeface="Times New Roman"/>
              </a:rPr>
              <a:t>Educación ambiental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itchFamily="34" charset="0"/>
                <a:ea typeface="Times New Roman"/>
              </a:rPr>
              <a:t>Educación para el ejercicio de los derechos humanos.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itchFamily="34" charset="0"/>
                <a:ea typeface="Times New Roman"/>
              </a:rPr>
              <a:t>Promoción de estilos de vida saludable.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itchFamily="34" charset="0"/>
                <a:ea typeface="Times New Roman"/>
              </a:rPr>
              <a:t>Educación para la movilidad segura.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latin typeface="Century Gothic" pitchFamily="34" charset="0"/>
                <a:ea typeface="Times New Roman"/>
              </a:rPr>
              <a:t>Educación económica y financiera.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506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ectángulo 2"/>
          <p:cNvSpPr/>
          <p:nvPr/>
        </p:nvSpPr>
        <p:spPr>
          <a:xfrm>
            <a:off x="395536" y="260617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latin typeface="Century Gothic" pitchFamily="34" charset="0"/>
                <a:ea typeface="Times New Roman"/>
              </a:rPr>
              <a:t>EVALUACION</a:t>
            </a:r>
          </a:p>
          <a:p>
            <a:pPr algn="ctr">
              <a:spcAft>
                <a:spcPts val="0"/>
              </a:spcAft>
            </a:pPr>
            <a:endParaRPr lang="es-ES" sz="1200" b="1" dirty="0"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sz="3200" b="1" dirty="0">
                <a:latin typeface="Century Gothic" pitchFamily="34" charset="0"/>
                <a:ea typeface="Times New Roman"/>
              </a:rPr>
              <a:t>Todos los docentes de las sedes educativas  participaron en las comisiones de evaluación y promoción.</a:t>
            </a:r>
          </a:p>
          <a:p>
            <a:pPr algn="just">
              <a:spcAft>
                <a:spcPts val="0"/>
              </a:spcAft>
            </a:pPr>
            <a:endParaRPr lang="es-ES" sz="1800" b="1" dirty="0"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es-ES" sz="1800" b="1" dirty="0"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sz="3200" b="1" dirty="0">
                <a:latin typeface="Century Gothic" pitchFamily="34" charset="0"/>
                <a:ea typeface="Times New Roman"/>
              </a:rPr>
              <a:t>El sistema de evaluación se ajusto y adapto al medio donde se encuentra el CER.</a:t>
            </a:r>
          </a:p>
          <a:p>
            <a:pPr>
              <a:spcAft>
                <a:spcPts val="0"/>
              </a:spcAft>
            </a:pPr>
            <a:r>
              <a:rPr lang="es-ES" sz="2800" b="1" dirty="0">
                <a:latin typeface="Century Gothic" pitchFamily="34" charset="0"/>
                <a:ea typeface="Times New Roman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32864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Rectángulo 1"/>
          <p:cNvSpPr/>
          <p:nvPr/>
        </p:nvSpPr>
        <p:spPr>
          <a:xfrm>
            <a:off x="281334" y="260648"/>
            <a:ext cx="823704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ea typeface="Times New Roman"/>
              </a:rPr>
              <a:t>HORARIO Y CALENDARIO</a:t>
            </a:r>
            <a:endParaRPr lang="es-ES" sz="3200" b="1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es-ES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s-ES" sz="20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endParaRPr lang="es-ES" sz="20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CO" sz="24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HORARIO:</a:t>
            </a:r>
          </a:p>
          <a:p>
            <a:pPr algn="just">
              <a:spcAft>
                <a:spcPts val="0"/>
              </a:spcAft>
            </a:pPr>
            <a:r>
              <a:rPr lang="es-CO" sz="2400" b="1" dirty="0">
                <a:solidFill>
                  <a:schemeClr val="tx1"/>
                </a:solidFill>
                <a:latin typeface="Century Gothic" pitchFamily="34" charset="0"/>
                <a:ea typeface="Times New Roman" panose="02020603050405020304" pitchFamily="18" charset="0"/>
              </a:rPr>
              <a:t>El horario estuvo ajustado a las normas vigentes y al medio donde esta ubicado el CER.</a:t>
            </a:r>
          </a:p>
          <a:p>
            <a:pPr>
              <a:defRPr/>
            </a:pPr>
            <a:endParaRPr lang="es-ES" sz="2400" b="1" dirty="0">
              <a:solidFill>
                <a:schemeClr val="tx1"/>
              </a:solidFill>
              <a:ea typeface="Times New Roman"/>
            </a:endParaRPr>
          </a:p>
          <a:p>
            <a:pPr>
              <a:defRPr/>
            </a:pPr>
            <a:r>
              <a:rPr lang="es-ES" sz="2400" b="1" dirty="0">
                <a:solidFill>
                  <a:schemeClr val="tx1"/>
                </a:solidFill>
                <a:ea typeface="Times New Roman"/>
              </a:rPr>
              <a:t>CALENDARIO:</a:t>
            </a:r>
          </a:p>
          <a:p>
            <a:pPr>
              <a:defRPr/>
            </a:pPr>
            <a:endParaRPr lang="es-ES" sz="2400" b="1" dirty="0">
              <a:solidFill>
                <a:schemeClr val="tx1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sz="2400" b="1" dirty="0">
                <a:solidFill>
                  <a:schemeClr val="tx1"/>
                </a:solidFill>
                <a:ea typeface="Times New Roman"/>
              </a:rPr>
              <a:t>El calendario escolar estuvo regido por la circular No 005951 del 26 de octubre de 2022 emanada de la Secretaría de Educación Departamental.</a:t>
            </a:r>
            <a:endParaRPr lang="es-ES" sz="2400" b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026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Rectángulo 2"/>
          <p:cNvSpPr/>
          <p:nvPr/>
        </p:nvSpPr>
        <p:spPr>
          <a:xfrm>
            <a:off x="431540" y="142570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0"/>
              </a:spcAft>
              <a:buFont typeface="Arial" pitchFamily="34" charset="0"/>
              <a:buChar char="•"/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 marL="571500" indent="-571500">
              <a:spcAft>
                <a:spcPts val="0"/>
              </a:spcAft>
              <a:buFont typeface="Arial" pitchFamily="34" charset="0"/>
              <a:buChar char="•"/>
            </a:pPr>
            <a:r>
              <a:rPr lang="es-ES" sz="3200" b="1" dirty="0">
                <a:latin typeface="Century Gothic" pitchFamily="34" charset="0"/>
                <a:ea typeface="Times New Roman"/>
              </a:rPr>
              <a:t>Sensibilización en las normas de tránsito</a:t>
            </a:r>
          </a:p>
          <a:p>
            <a:pPr marL="571500" indent="-571500">
              <a:spcAft>
                <a:spcPts val="0"/>
              </a:spcAft>
              <a:buFont typeface="Arial" pitchFamily="34" charset="0"/>
              <a:buChar char="•"/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 marL="571500" indent="-571500">
              <a:spcAft>
                <a:spcPts val="0"/>
              </a:spcAft>
              <a:buFont typeface="Arial" pitchFamily="34" charset="0"/>
              <a:buChar char="•"/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 marL="571500" indent="-571500">
              <a:spcAft>
                <a:spcPts val="0"/>
              </a:spcAft>
              <a:buFont typeface="Arial" pitchFamily="34" charset="0"/>
              <a:buChar char="•"/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 marL="571500" indent="-571500">
              <a:spcAft>
                <a:spcPts val="0"/>
              </a:spcAft>
              <a:buFont typeface="Arial" pitchFamily="34" charset="0"/>
              <a:buChar char="•"/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 marL="571500" indent="-571500">
              <a:spcAft>
                <a:spcPts val="0"/>
              </a:spcAft>
              <a:buFont typeface="Arial" pitchFamily="34" charset="0"/>
              <a:buChar char="•"/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 marL="571500" indent="-571500">
              <a:spcAft>
                <a:spcPts val="0"/>
              </a:spcAft>
              <a:buFont typeface="Arial" pitchFamily="34" charset="0"/>
              <a:buChar char="•"/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endParaRPr lang="es-ES" sz="3200" b="1" dirty="0">
              <a:latin typeface="Century Gothic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s-ES" sz="3200" b="1" dirty="0">
                <a:latin typeface="Century Gothic" pitchFamily="34" charset="0"/>
                <a:ea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7678242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353</Words>
  <Application>Microsoft Office PowerPoint</Application>
  <PresentationFormat>Presentación en pantalla (16:9)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Wingdings</vt:lpstr>
      <vt:lpstr>Times New Roman</vt:lpstr>
      <vt:lpstr>Varela Round</vt:lpstr>
      <vt:lpstr>Nixie One</vt:lpstr>
      <vt:lpstr>Arial Black</vt:lpstr>
      <vt:lpstr>Century Gothic</vt:lpstr>
      <vt:lpstr>Hobo</vt:lpstr>
      <vt:lpstr>Puck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¡Buenos días!</dc:title>
  <dc:creator>La Unión 3</dc:creator>
  <cp:lastModifiedBy>C.E.R La Union</cp:lastModifiedBy>
  <cp:revision>20</cp:revision>
  <dcterms:modified xsi:type="dcterms:W3CDTF">2024-04-03T22:40:43Z</dcterms:modified>
</cp:coreProperties>
</file>