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9"/>
  </p:notesMasterIdLst>
  <p:sldIdLst>
    <p:sldId id="301" r:id="rId2"/>
    <p:sldId id="289" r:id="rId3"/>
    <p:sldId id="436" r:id="rId4"/>
    <p:sldId id="437" r:id="rId5"/>
    <p:sldId id="438" r:id="rId6"/>
    <p:sldId id="444" r:id="rId7"/>
    <p:sldId id="441" r:id="rId8"/>
  </p:sldIdLst>
  <p:sldSz cx="9144000" cy="6858000" type="screen4x3"/>
  <p:notesSz cx="6858000" cy="97377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718" autoAdjust="0"/>
  </p:normalViewPr>
  <p:slideViewPr>
    <p:cSldViewPr>
      <p:cViewPr varScale="1">
        <p:scale>
          <a:sx n="61" d="100"/>
          <a:sy n="61" d="100"/>
        </p:scale>
        <p:origin x="146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0B3CC-34B3-4C43-B2CA-97738B34EE81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3127-21A1-41F3-8568-5B7A4DB4754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436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287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29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78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6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9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9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15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56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9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2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93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0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50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0D3C-6ABB-4CCF-83DA-B7063474C3F8}" type="datetimeFigureOut">
              <a:rPr lang="es-ES" smtClean="0"/>
              <a:pPr/>
              <a:t>17/02/2024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56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E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AZUL PAL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74075"/>
            <a:ext cx="7776864" cy="1285884"/>
          </a:xfrm>
        </p:spPr>
        <p:txBody>
          <a:bodyPr>
            <a:noAutofit/>
          </a:bodyPr>
          <a:lstStyle/>
          <a:p>
            <a:pPr algn="ctr"/>
            <a:r>
              <a:rPr lang="es-ES" sz="3600" dirty="0">
                <a:solidFill>
                  <a:srgbClr val="002060"/>
                </a:solidFill>
                <a:latin typeface="Cooper Black" panose="0208090404030B020404" pitchFamily="18" charset="0"/>
              </a:rPr>
              <a:t>CENTRO EDUCATIVO RURAL LA UNION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8090" y="2276872"/>
            <a:ext cx="860037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Rounded MT Bold" panose="020F0704030504030204" pitchFamily="34" charset="0"/>
              </a:rPr>
              <a:t>INFORME FINANCIERO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145787"/>
              </p:ext>
            </p:extLst>
          </p:nvPr>
        </p:nvGraphicFramePr>
        <p:xfrm>
          <a:off x="915964" y="1988841"/>
          <a:ext cx="7416824" cy="3142445"/>
        </p:xfrm>
        <a:graphic>
          <a:graphicData uri="http://schemas.openxmlformats.org/drawingml/2006/table">
            <a:tbl>
              <a:tblPr firstRow="1" bandRow="1"/>
              <a:tblGrid>
                <a:gridCol w="3595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47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 2023</a:t>
                      </a:r>
                      <a:endParaRPr lang="es-CO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ES" sz="2600" dirty="0">
                          <a:latin typeface="Arial Narrow" panose="020B0606020202030204" pitchFamily="34" charset="0"/>
                        </a:rPr>
                        <a:t>Proyectado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$ 12,500,000,00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Recibido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$ 15,863,182,48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Diferencia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s-CO" sz="2600" dirty="0">
                          <a:latin typeface="Arial Narrow" panose="020B0606020202030204" pitchFamily="34" charset="0"/>
                        </a:rPr>
                        <a:t>$ 3,363,182,48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1268761"/>
            <a:ext cx="785812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99592" y="551723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Para el año 2023 se proyectó un presupuesto de $12,500,000 de los cuales se recibió un total de ingresos de $15,863,182,48,  Dando como resultado un mayor valor a lo presupuestado de $3,363,182,48 según los siguientes conceptos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7" y="18897"/>
            <a:ext cx="7400948" cy="1143000"/>
          </a:xfrm>
        </p:spPr>
        <p:txBody>
          <a:bodyPr>
            <a:noAutofit/>
          </a:bodyPr>
          <a:lstStyle/>
          <a:p>
            <a:r>
              <a:rPr lang="es-ES_tradnl" sz="2800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97848"/>
              </p:ext>
            </p:extLst>
          </p:nvPr>
        </p:nvGraphicFramePr>
        <p:xfrm>
          <a:off x="107503" y="620688"/>
          <a:ext cx="8705183" cy="6030117"/>
        </p:xfrm>
        <a:graphic>
          <a:graphicData uri="http://schemas.openxmlformats.org/drawingml/2006/table">
            <a:tbl>
              <a:tblPr firstRow="1" bandRow="1"/>
              <a:tblGrid>
                <a:gridCol w="4154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7137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TOTAL INGRESOS</a:t>
                      </a:r>
                      <a:endParaRPr lang="es-CO" sz="20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4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Gratuidad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11,835,655.00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30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000" dirty="0">
                          <a:latin typeface="Arial Narrow" panose="020B0606020202030204" pitchFamily="34" charset="0"/>
                        </a:rPr>
                        <a:t>Recursos</a:t>
                      </a:r>
                      <a:r>
                        <a:rPr lang="es-CO" sz="2000" baseline="0" dirty="0">
                          <a:latin typeface="Arial Narrow" panose="020B0606020202030204" pitchFamily="34" charset="0"/>
                        </a:rPr>
                        <a:t> de Balance</a:t>
                      </a:r>
                      <a:endParaRPr lang="es-CO" sz="2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3,897,520,43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73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Rendimientos Financieros </a:t>
                      </a:r>
                    </a:p>
                    <a:p>
                      <a:r>
                        <a:rPr lang="es-ES" sz="2000" dirty="0">
                          <a:latin typeface="Arial Narrow" panose="020B0606020202030204" pitchFamily="34" charset="0"/>
                          <a:cs typeface="Arial" pitchFamily="34" charset="0"/>
                        </a:rPr>
                        <a:t>Certificados                                                                                                                       </a:t>
                      </a:r>
                      <a:endParaRPr lang="es-CO" sz="2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129,007,00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1,000 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0666"/>
                  </a:ext>
                </a:extLst>
              </a:tr>
              <a:tr h="6484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000" dirty="0">
                          <a:effectLst/>
                          <a:latin typeface="Arial Narrow" panose="020B0606020202030204" pitchFamily="34" charset="0"/>
                        </a:rPr>
                        <a:t>TOTAL INGRESOS                         </a:t>
                      </a: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dirty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$ 15,863,182,43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711">
                <a:tc>
                  <a:txBody>
                    <a:bodyPr/>
                    <a:lstStyle/>
                    <a:p>
                      <a:pPr algn="l"/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29244"/>
                  </a:ext>
                </a:extLst>
              </a:tr>
              <a:tr h="934711">
                <a:tc>
                  <a:txBody>
                    <a:bodyPr/>
                    <a:lstStyle/>
                    <a:p>
                      <a:pPr algn="l"/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0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97807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-1" y="4869160"/>
            <a:ext cx="870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Recursos de Gratuidad se recibió el valor de $11,835,655Adicionalmente se tenia en bancos el valor de $3,897,520,43 de recursos de balance 2022,  Rendimientos Financieros  por $129,007 y  Certificados $1,000, Para un total de ingresos de $15,863,182,43</a:t>
            </a:r>
          </a:p>
        </p:txBody>
      </p:sp>
    </p:spTree>
    <p:extLst>
      <p:ext uri="{BB962C8B-B14F-4D97-AF65-F5344CB8AC3E}">
        <p14:creationId xmlns:p14="http://schemas.microsoft.com/office/powerpoint/2010/main" val="77079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38303"/>
              </p:ext>
            </p:extLst>
          </p:nvPr>
        </p:nvGraphicFramePr>
        <p:xfrm>
          <a:off x="602307" y="1628800"/>
          <a:ext cx="7858125" cy="2664295"/>
        </p:xfrm>
        <a:graphic>
          <a:graphicData uri="http://schemas.openxmlformats.org/drawingml/2006/table">
            <a:tbl>
              <a:tblPr firstRow="1" bandRow="1"/>
              <a:tblGrid>
                <a:gridCol w="3809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9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32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</a:t>
                      </a:r>
                      <a:r>
                        <a:rPr lang="es-ES" sz="3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DE EGRESOS</a:t>
                      </a:r>
                      <a:endParaRPr lang="es-CO" sz="36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953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Presupuesto Definitivo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$15,863,182,48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Ejecutado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  $ 11,422,598, 00 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Diferencia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 4,440,584,48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472514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El total de Recursos disponible para ser ejecutados en el año 2023 fue de $15,863,182,48 de los cuales invirtieron en los diferentes gastos un total de $11,422,598, quedando un saldo a diciembre 31 de 2023 de $4,440,584,48</a:t>
            </a:r>
          </a:p>
        </p:txBody>
      </p:sp>
    </p:spTree>
    <p:extLst>
      <p:ext uri="{BB962C8B-B14F-4D97-AF65-F5344CB8AC3E}">
        <p14:creationId xmlns:p14="http://schemas.microsoft.com/office/powerpoint/2010/main" val="166423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5-AZUL-N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323528" y="266849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latin typeface="Comic Sans MS" panose="030F0702030302020204" pitchFamily="66" charset="0"/>
              </a:rPr>
              <a:t>INFORME FINANCIERO 2023</a:t>
            </a:r>
            <a:endParaRPr lang="es-ES" sz="24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12379"/>
              </p:ext>
            </p:extLst>
          </p:nvPr>
        </p:nvGraphicFramePr>
        <p:xfrm>
          <a:off x="1115616" y="1988840"/>
          <a:ext cx="6984776" cy="2952328"/>
        </p:xfrm>
        <a:graphic>
          <a:graphicData uri="http://schemas.openxmlformats.org/drawingml/2006/table">
            <a:tbl>
              <a:tblPr firstRow="1" bandRow="1"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116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/>
                        <a:t>EJECUCION</a:t>
                      </a:r>
                      <a:r>
                        <a:rPr lang="es-ES" sz="2800" baseline="0" dirty="0"/>
                        <a:t> DE RECURSOS 2023</a:t>
                      </a:r>
                      <a:endParaRPr lang="es-ES" sz="2800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16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INGRESOS</a:t>
                      </a:r>
                      <a:r>
                        <a:rPr lang="es-ES" sz="2000" b="1" baseline="0" dirty="0"/>
                        <a:t>                   </a:t>
                      </a:r>
                      <a:r>
                        <a:rPr lang="es-ES" sz="2000" b="1" dirty="0"/>
                        <a:t>$15,863,182,48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TOTAL EGRESOS                     $11,422,598,00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/>
                        <a:t>         RECURSOS DEL BALANCE 2023 $4,440,584,48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/>
                    </a:p>
                  </a:txBody>
                  <a:tcPr marL="68580" marR="68580" marT="34210" marB="3421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55576" y="522920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Como vimos anteriormente, el total de ingresos fue de $15,863,182,48 y el total de Gastos ejecutados de $11.422.598  quedando un saldo en bancos de $ 4.440.584,48  correspondiente a los recursos del balance año 2023 que deben ser incorporados en la vigencia 2024 para su ejecución.</a:t>
            </a:r>
          </a:p>
        </p:txBody>
      </p:sp>
    </p:spTree>
    <p:extLst>
      <p:ext uri="{BB962C8B-B14F-4D97-AF65-F5344CB8AC3E}">
        <p14:creationId xmlns:p14="http://schemas.microsoft.com/office/powerpoint/2010/main" val="223943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503DD-F789-4D1A-B603-FC89C07E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  DETALLES DE GASTOS</a:t>
            </a:r>
            <a:endParaRPr lang="es-CO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A1E661E-3B9C-473A-A638-1C2A2EC5F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239196"/>
              </p:ext>
            </p:extLst>
          </p:nvPr>
        </p:nvGraphicFramePr>
        <p:xfrm>
          <a:off x="323528" y="1690688"/>
          <a:ext cx="7632848" cy="2902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18551672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820042174"/>
                    </a:ext>
                  </a:extLst>
                </a:gridCol>
              </a:tblGrid>
              <a:tr h="1561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>
                          <a:solidFill>
                            <a:schemeClr val="tx1"/>
                          </a:solidFill>
                          <a:effectLst/>
                        </a:rPr>
                        <a:t>VALOR</a:t>
                      </a:r>
                      <a:endParaRPr lang="es-CO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585802099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CONTRATACION DE SERVICIOS PROFESIONALES 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Pago Asesoría Contable del 01 de enero al 31 de diciembre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$2.400,000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3264001067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Paquete Software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000" dirty="0" err="1">
                          <a:solidFill>
                            <a:schemeClr val="tx1"/>
                          </a:solidFill>
                          <a:effectLst/>
                        </a:rPr>
                        <a:t>Actualizacion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s-ES" sz="1000" dirty="0" err="1">
                          <a:solidFill>
                            <a:schemeClr val="tx1"/>
                          </a:solidFill>
                          <a:effectLst/>
                        </a:rPr>
                        <a:t>Tns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$2,000,000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639243876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Gastos Bancarios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4 * 1000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22,598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639068940"/>
                  </a:ext>
                </a:extLst>
              </a:tr>
              <a:tr h="68660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ADQUISICION DE BIENES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Materiales de Papelería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Implementos Deportivos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$7,000,000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207079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00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880F0-2DC1-42F8-BE8B-4729720BE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   evidencias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04D697-1EE0-4AB0-9DBA-DE19B6F5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4202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4048</TotalTime>
  <Words>314</Words>
  <Application>Microsoft Office PowerPoint</Application>
  <PresentationFormat>Presentación en pantalla (4:3)</PresentationFormat>
  <Paragraphs>66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Arial Rounded MT Bold</vt:lpstr>
      <vt:lpstr>Calibri</vt:lpstr>
      <vt:lpstr>Calibri Light</vt:lpstr>
      <vt:lpstr>Comic Sans MS</vt:lpstr>
      <vt:lpstr>Cooper Black</vt:lpstr>
      <vt:lpstr>Franklin Gothic Book</vt:lpstr>
      <vt:lpstr>Garamond</vt:lpstr>
      <vt:lpstr>Symbol</vt:lpstr>
      <vt:lpstr>Tema de Office</vt:lpstr>
      <vt:lpstr>CENTRO EDUCATIVO RURAL LA UNION</vt:lpstr>
      <vt:lpstr>INFORME FINANCIERO 2023 </vt:lpstr>
      <vt:lpstr>INFORME FINANCIERO 2023 </vt:lpstr>
      <vt:lpstr>INFORME FINANCIERO 2023 </vt:lpstr>
      <vt:lpstr>Presentación de PowerPoint</vt:lpstr>
      <vt:lpstr>  DETALLES DE GASTOS</vt:lpstr>
      <vt:lpstr>   evidencias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RENDICION DE CUENTAS VIGENCIA 2017</dc:title>
  <dc:creator>Nidia</dc:creator>
  <cp:lastModifiedBy>Maria Teresa Rangel Peñaloza</cp:lastModifiedBy>
  <cp:revision>301</cp:revision>
  <dcterms:created xsi:type="dcterms:W3CDTF">2017-02-21T23:44:15Z</dcterms:created>
  <dcterms:modified xsi:type="dcterms:W3CDTF">2024-02-17T19:27:54Z</dcterms:modified>
</cp:coreProperties>
</file>