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5" r:id="rId1"/>
  </p:sldMasterIdLst>
  <p:notesMasterIdLst>
    <p:notesMasterId r:id="rId9"/>
  </p:notesMasterIdLst>
  <p:sldIdLst>
    <p:sldId id="301" r:id="rId2"/>
    <p:sldId id="289" r:id="rId3"/>
    <p:sldId id="436" r:id="rId4"/>
    <p:sldId id="437" r:id="rId5"/>
    <p:sldId id="438" r:id="rId6"/>
    <p:sldId id="444" r:id="rId7"/>
    <p:sldId id="441" r:id="rId8"/>
  </p:sldIdLst>
  <p:sldSz cx="9144000" cy="6858000" type="screen4x3"/>
  <p:notesSz cx="6858000" cy="973772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E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2718" autoAdjust="0"/>
  </p:normalViewPr>
  <p:slideViewPr>
    <p:cSldViewPr>
      <p:cViewPr varScale="1">
        <p:scale>
          <a:sx n="61" d="100"/>
          <a:sy n="61" d="100"/>
        </p:scale>
        <p:origin x="1464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68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68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10B3CC-34B3-4C43-B2CA-97738B34EE81}" type="datetimeFigureOut">
              <a:rPr lang="es-ES" smtClean="0"/>
              <a:pPr/>
              <a:t>17/02/2024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30250"/>
            <a:ext cx="4867275" cy="3651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625420"/>
            <a:ext cx="5486400" cy="43819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249149"/>
            <a:ext cx="2971800" cy="48688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9249149"/>
            <a:ext cx="2971800" cy="48688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C33127-21A1-41F3-8568-5B7A4DB4754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5795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33127-21A1-41F3-8568-5B7A4DB4754E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43673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33127-21A1-41F3-8568-5B7A4DB4754E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92874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33127-21A1-41F3-8568-5B7A4DB4754E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82958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33127-21A1-41F3-8568-5B7A4DB4754E}" type="slidenum">
              <a:rPr lang="es-ES" smtClean="0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173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0D3C-6ABB-4CCF-83DA-B7063474C3F8}" type="datetimeFigureOut">
              <a:rPr lang="es-ES" smtClean="0"/>
              <a:pPr/>
              <a:t>17/02/2024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08E1-4193-414F-97AE-01183E0CD58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9785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0D3C-6ABB-4CCF-83DA-B7063474C3F8}" type="datetimeFigureOut">
              <a:rPr lang="es-ES" smtClean="0"/>
              <a:pPr/>
              <a:t>17/02/2024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08E1-4193-414F-97AE-01183E0CD58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9690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0D3C-6ABB-4CCF-83DA-B7063474C3F8}" type="datetimeFigureOut">
              <a:rPr lang="es-ES" smtClean="0"/>
              <a:pPr/>
              <a:t>17/02/2024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08E1-4193-414F-97AE-01183E0CD58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2904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0D3C-6ABB-4CCF-83DA-B7063474C3F8}" type="datetimeFigureOut">
              <a:rPr lang="es-ES" smtClean="0"/>
              <a:pPr/>
              <a:t>17/02/2024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08E1-4193-414F-97AE-01183E0CD58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6919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0D3C-6ABB-4CCF-83DA-B7063474C3F8}" type="datetimeFigureOut">
              <a:rPr lang="es-ES" smtClean="0"/>
              <a:pPr/>
              <a:t>17/02/2024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08E1-4193-414F-97AE-01183E0CD58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9158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0D3C-6ABB-4CCF-83DA-B7063474C3F8}" type="datetimeFigureOut">
              <a:rPr lang="es-ES" smtClean="0"/>
              <a:pPr/>
              <a:t>17/02/2024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08E1-4193-414F-97AE-01183E0CD58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3561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0D3C-6ABB-4CCF-83DA-B7063474C3F8}" type="datetimeFigureOut">
              <a:rPr lang="es-ES" smtClean="0"/>
              <a:pPr/>
              <a:t>17/02/2024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08E1-4193-414F-97AE-01183E0CD58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899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0D3C-6ABB-4CCF-83DA-B7063474C3F8}" type="datetimeFigureOut">
              <a:rPr lang="es-ES" smtClean="0"/>
              <a:pPr/>
              <a:t>17/02/2024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08E1-4193-414F-97AE-01183E0CD58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426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0D3C-6ABB-4CCF-83DA-B7063474C3F8}" type="datetimeFigureOut">
              <a:rPr lang="es-ES" smtClean="0"/>
              <a:pPr/>
              <a:t>17/02/2024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08E1-4193-414F-97AE-01183E0CD58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7936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0D3C-6ABB-4CCF-83DA-B7063474C3F8}" type="datetimeFigureOut">
              <a:rPr lang="es-ES" smtClean="0"/>
              <a:pPr/>
              <a:t>17/02/2024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08E1-4193-414F-97AE-01183E0CD58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8028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0D3C-6ABB-4CCF-83DA-B7063474C3F8}" type="datetimeFigureOut">
              <a:rPr lang="es-ES" smtClean="0"/>
              <a:pPr/>
              <a:t>17/02/2024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08E1-4193-414F-97AE-01183E0CD58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0503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E0D3C-6ABB-4CCF-83DA-B7063474C3F8}" type="datetimeFigureOut">
              <a:rPr lang="es-ES" smtClean="0"/>
              <a:pPr/>
              <a:t>17/02/2024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908E1-4193-414F-97AE-01183E0CD58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8562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E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sultado de imagen para AZUL PALID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374075"/>
            <a:ext cx="7776864" cy="1285884"/>
          </a:xfrm>
        </p:spPr>
        <p:txBody>
          <a:bodyPr>
            <a:noAutofit/>
          </a:bodyPr>
          <a:lstStyle/>
          <a:p>
            <a:pPr algn="ctr"/>
            <a:r>
              <a:rPr lang="es-ES" sz="3600" dirty="0">
                <a:solidFill>
                  <a:srgbClr val="002060"/>
                </a:solidFill>
                <a:latin typeface="Cooper Black" panose="0208090404030B020404" pitchFamily="18" charset="0"/>
              </a:rPr>
              <a:t>CENTRO EDUCATIVO RURAL LA UNION</a:t>
            </a:r>
          </a:p>
        </p:txBody>
      </p:sp>
      <p:sp>
        <p:nvSpPr>
          <p:cNvPr id="3" name="Rectángulo 2"/>
          <p:cNvSpPr/>
          <p:nvPr/>
        </p:nvSpPr>
        <p:spPr>
          <a:xfrm>
            <a:off x="148090" y="2276872"/>
            <a:ext cx="8600374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CO" sz="6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Rounded MT Bold" panose="020F0704030504030204" pitchFamily="34" charset="0"/>
              </a:rPr>
              <a:t>INFORME FINANCIERO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esultado de imagen para AZUL PALID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73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28728" y="285728"/>
            <a:ext cx="7400948" cy="1143000"/>
          </a:xfrm>
        </p:spPr>
        <p:txBody>
          <a:bodyPr>
            <a:noAutofit/>
          </a:bodyPr>
          <a:lstStyle/>
          <a:p>
            <a:r>
              <a:rPr lang="es-ES_tradnl" dirty="0">
                <a:latin typeface="Comic Sans MS" panose="030F0702030302020204" pitchFamily="66" charset="0"/>
              </a:rPr>
              <a:t>INFORME FINANCIERO 2023</a:t>
            </a:r>
            <a:br>
              <a:rPr lang="es-ES_tradnl" dirty="0">
                <a:latin typeface="Comic Sans MS" panose="030F0702030302020204" pitchFamily="66" charset="0"/>
              </a:rPr>
            </a:br>
            <a:endParaRPr lang="es-ES" dirty="0">
              <a:latin typeface="Comic Sans MS" panose="030F0702030302020204" pitchFamily="66" charset="0"/>
            </a:endParaRPr>
          </a:p>
        </p:txBody>
      </p:sp>
      <p:graphicFrame>
        <p:nvGraphicFramePr>
          <p:cNvPr id="5" name="1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9145787"/>
              </p:ext>
            </p:extLst>
          </p:nvPr>
        </p:nvGraphicFramePr>
        <p:xfrm>
          <a:off x="915964" y="1988841"/>
          <a:ext cx="7416824" cy="3142445"/>
        </p:xfrm>
        <a:graphic>
          <a:graphicData uri="http://schemas.openxmlformats.org/drawingml/2006/table">
            <a:tbl>
              <a:tblPr firstRow="1" bandRow="1"/>
              <a:tblGrid>
                <a:gridCol w="35951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17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2470">
                <a:tc gridSpan="2"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s-ES" sz="3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PRESUPUESTO 2023</a:t>
                      </a:r>
                      <a:endParaRPr lang="es-CO" sz="36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1422" marR="91422" marT="45764" marB="45764" anchor="ctr">
                    <a:lnL>
                      <a:noFill/>
                    </a:lnL>
                    <a:lnR>
                      <a:noFill/>
                    </a:lnR>
                    <a:lnT w="25400" cmpd="sng">
                      <a:solidFill>
                        <a:sysClr val="windowText" lastClr="000000"/>
                      </a:solidFill>
                    </a:lnT>
                    <a:lnB w="254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9A1A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3325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9pPr>
                    </a:lstStyle>
                    <a:p>
                      <a:pPr algn="l"/>
                      <a:r>
                        <a:rPr lang="es-ES" sz="2600" dirty="0">
                          <a:latin typeface="Arial Narrow" panose="020B0606020202030204" pitchFamily="34" charset="0"/>
                        </a:rPr>
                        <a:t>Proyectado</a:t>
                      </a:r>
                      <a:endParaRPr lang="es-CO" sz="2600" b="1" i="1" dirty="0">
                        <a:latin typeface="Arial Narrow" panose="020B0606020202030204" pitchFamily="34" charset="0"/>
                      </a:endParaRPr>
                    </a:p>
                  </a:txBody>
                  <a:tcPr marL="91422" marR="91422" marT="45764" marB="45764" anchor="ctr">
                    <a:lnL>
                      <a:noFill/>
                    </a:lnL>
                    <a:lnR>
                      <a:noFill/>
                    </a:lnR>
                    <a:lnT w="25400" cmpd="sng">
                      <a:solidFill>
                        <a:sysClr val="windowText" lastClr="000000"/>
                      </a:solidFill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600" dirty="0">
                          <a:latin typeface="Arial Narrow" panose="020B0606020202030204" pitchFamily="34" charset="0"/>
                        </a:rPr>
                        <a:t>$ 12,500,000,00</a:t>
                      </a:r>
                      <a:endParaRPr lang="es-CO" sz="2600" b="1" i="1" dirty="0">
                        <a:latin typeface="Arial Narrow" panose="020B0606020202030204" pitchFamily="34" charset="0"/>
                      </a:endParaRPr>
                    </a:p>
                  </a:txBody>
                  <a:tcPr marL="91422" marR="91422" marT="45764" marB="45764" anchor="ctr">
                    <a:lnL>
                      <a:noFill/>
                    </a:lnL>
                    <a:lnR>
                      <a:noFill/>
                    </a:lnR>
                    <a:lnT w="25400" cmpd="sng">
                      <a:solidFill>
                        <a:sysClr val="windowText" lastClr="000000"/>
                      </a:solidFill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3325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9pPr>
                    </a:lstStyle>
                    <a:p>
                      <a:pPr algn="l"/>
                      <a:r>
                        <a:rPr lang="es-CO" sz="2600" dirty="0">
                          <a:latin typeface="Arial Narrow" panose="020B0606020202030204" pitchFamily="34" charset="0"/>
                        </a:rPr>
                        <a:t>Recibido</a:t>
                      </a:r>
                      <a:endParaRPr lang="es-CO" sz="2600" b="1" i="1" dirty="0">
                        <a:latin typeface="Arial Narrow" panose="020B0606020202030204" pitchFamily="34" charset="0"/>
                      </a:endParaRPr>
                    </a:p>
                  </a:txBody>
                  <a:tcPr marL="91422" marR="91422" marT="45764" marB="457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600" dirty="0">
                          <a:latin typeface="Arial Narrow" panose="020B0606020202030204" pitchFamily="34" charset="0"/>
                        </a:rPr>
                        <a:t>$ 15,863,182,48</a:t>
                      </a:r>
                      <a:endParaRPr lang="es-CO" sz="2600" b="1" i="1" dirty="0">
                        <a:latin typeface="Arial Narrow" panose="020B0606020202030204" pitchFamily="34" charset="0"/>
                      </a:endParaRPr>
                    </a:p>
                  </a:txBody>
                  <a:tcPr marL="91422" marR="91422" marT="45764" marB="457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3325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9pPr>
                    </a:lstStyle>
                    <a:p>
                      <a:pPr algn="l"/>
                      <a:r>
                        <a:rPr lang="es-CO" sz="2600" dirty="0">
                          <a:latin typeface="Arial Narrow" panose="020B0606020202030204" pitchFamily="34" charset="0"/>
                        </a:rPr>
                        <a:t>Diferencia</a:t>
                      </a:r>
                      <a:endParaRPr lang="es-CO" sz="2600" b="1" i="1" dirty="0">
                        <a:latin typeface="Arial Narrow" panose="020B0606020202030204" pitchFamily="34" charset="0"/>
                      </a:endParaRPr>
                    </a:p>
                  </a:txBody>
                  <a:tcPr marL="91422" marR="91422" marT="45764" marB="457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9pPr>
                    </a:lstStyle>
                    <a:p>
                      <a:pPr algn="r"/>
                      <a:r>
                        <a:rPr lang="es-CO" sz="2600" dirty="0">
                          <a:latin typeface="Arial Narrow" panose="020B0606020202030204" pitchFamily="34" charset="0"/>
                        </a:rPr>
                        <a:t>$ 3,363,182,48</a:t>
                      </a:r>
                      <a:endParaRPr lang="es-CO" sz="2600" b="1" i="1" dirty="0">
                        <a:latin typeface="Arial Narrow" panose="020B0606020202030204" pitchFamily="34" charset="0"/>
                      </a:endParaRPr>
                    </a:p>
                  </a:txBody>
                  <a:tcPr marL="91422" marR="91422" marT="45764" marB="457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1 Título"/>
          <p:cNvSpPr txBox="1">
            <a:spLocks/>
          </p:cNvSpPr>
          <p:nvPr/>
        </p:nvSpPr>
        <p:spPr>
          <a:xfrm>
            <a:off x="971550" y="1268761"/>
            <a:ext cx="7858125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endParaRPr lang="es-CO" altLang="es-CO" sz="4000" b="1" dirty="0">
              <a:solidFill>
                <a:srgbClr val="9966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899592" y="5517232"/>
            <a:ext cx="7416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/>
              <a:t>Para el año 2023 se proyectó un presupuesto de $12,500,000 de los cuales se recibió un total de ingresos de $15,863,182,48,  Dando como resultado un mayor valor a lo presupuestado de $3,363,182,48 según los siguientes conceptos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esultado de imagen para AZUL PALID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28727" y="18897"/>
            <a:ext cx="7400948" cy="1143000"/>
          </a:xfrm>
        </p:spPr>
        <p:txBody>
          <a:bodyPr>
            <a:noAutofit/>
          </a:bodyPr>
          <a:lstStyle/>
          <a:p>
            <a:r>
              <a:rPr lang="es-ES_tradnl" sz="2800" dirty="0">
                <a:latin typeface="Comic Sans MS" panose="030F0702030302020204" pitchFamily="66" charset="0"/>
              </a:rPr>
              <a:t>INFORME FINANCIERO 2023</a:t>
            </a:r>
            <a:br>
              <a:rPr lang="es-ES_tradnl" dirty="0">
                <a:latin typeface="Comic Sans MS" panose="030F0702030302020204" pitchFamily="66" charset="0"/>
              </a:rPr>
            </a:br>
            <a:endParaRPr lang="es-ES" dirty="0">
              <a:latin typeface="Comic Sans MS" panose="030F0702030302020204" pitchFamily="66" charset="0"/>
            </a:endParaRPr>
          </a:p>
        </p:txBody>
      </p:sp>
      <p:graphicFrame>
        <p:nvGraphicFramePr>
          <p:cNvPr id="5" name="1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697848"/>
              </p:ext>
            </p:extLst>
          </p:nvPr>
        </p:nvGraphicFramePr>
        <p:xfrm>
          <a:off x="107503" y="620688"/>
          <a:ext cx="8705183" cy="6030117"/>
        </p:xfrm>
        <a:graphic>
          <a:graphicData uri="http://schemas.openxmlformats.org/drawingml/2006/table">
            <a:tbl>
              <a:tblPr firstRow="1" bandRow="1"/>
              <a:tblGrid>
                <a:gridCol w="41540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511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77137">
                <a:tc gridSpan="2"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s-ES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TOTAL INGRESOS</a:t>
                      </a:r>
                      <a:endParaRPr lang="es-CO" sz="20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1422" marR="91422" marT="45764" marB="45764" anchor="ctr">
                    <a:lnL>
                      <a:noFill/>
                    </a:lnL>
                    <a:lnR>
                      <a:noFill/>
                    </a:lnR>
                    <a:lnT w="25400" cmpd="sng">
                      <a:solidFill>
                        <a:sysClr val="windowText" lastClr="000000"/>
                      </a:solidFill>
                    </a:lnT>
                    <a:lnB w="254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9A1A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047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s-CO" sz="2000" dirty="0">
                          <a:latin typeface="Arial Narrow" panose="020B0606020202030204" pitchFamily="34" charset="0"/>
                          <a:cs typeface="Arial" pitchFamily="34" charset="0"/>
                        </a:rPr>
                        <a:t>Gratuidad</a:t>
                      </a:r>
                    </a:p>
                  </a:txBody>
                  <a:tcPr marL="91449" marR="91449" marT="45723" marB="45723">
                    <a:lnL>
                      <a:noFill/>
                    </a:lnL>
                    <a:lnR>
                      <a:noFill/>
                    </a:lnR>
                    <a:lnT w="25400" cmpd="sng">
                      <a:solidFill>
                        <a:sysClr val="windowText" lastClr="000000"/>
                      </a:solidFill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0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11,835,655.00</a:t>
                      </a:r>
                    </a:p>
                  </a:txBody>
                  <a:tcPr marL="91449" marR="91449" marT="45723" marB="45723">
                    <a:lnL>
                      <a:noFill/>
                    </a:lnL>
                    <a:lnR>
                      <a:noFill/>
                    </a:lnR>
                    <a:lnT w="25400" cmpd="sng">
                      <a:solidFill>
                        <a:sysClr val="windowText" lastClr="000000"/>
                      </a:solidFill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7309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s-CO" sz="2000" dirty="0">
                          <a:latin typeface="Arial Narrow" panose="020B0606020202030204" pitchFamily="34" charset="0"/>
                        </a:rPr>
                        <a:t>Recursos</a:t>
                      </a:r>
                      <a:r>
                        <a:rPr lang="es-CO" sz="2000" baseline="0" dirty="0">
                          <a:latin typeface="Arial Narrow" panose="020B0606020202030204" pitchFamily="34" charset="0"/>
                        </a:rPr>
                        <a:t> de Balance</a:t>
                      </a:r>
                      <a:endParaRPr lang="es-CO" sz="2000" dirty="0"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91449" marR="91449" marT="45723" marB="4572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0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3,897,520,43</a:t>
                      </a:r>
                    </a:p>
                  </a:txBody>
                  <a:tcPr marL="91449" marR="91449" marT="45723" marB="4572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5873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dirty="0">
                          <a:latin typeface="Arial Narrow" panose="020B0606020202030204" pitchFamily="34" charset="0"/>
                          <a:cs typeface="Arial" pitchFamily="34" charset="0"/>
                        </a:rPr>
                        <a:t>Rendimientos Financieros </a:t>
                      </a:r>
                    </a:p>
                    <a:p>
                      <a:r>
                        <a:rPr lang="es-ES" sz="2000" dirty="0">
                          <a:latin typeface="Arial Narrow" panose="020B0606020202030204" pitchFamily="34" charset="0"/>
                          <a:cs typeface="Arial" pitchFamily="34" charset="0"/>
                        </a:rPr>
                        <a:t>Certificados                                                                                                                       </a:t>
                      </a:r>
                      <a:endParaRPr lang="es-CO" sz="2000" dirty="0"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91449" marR="91449" marT="45723" marB="4572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129,007,00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1,000 </a:t>
                      </a:r>
                    </a:p>
                  </a:txBody>
                  <a:tcPr marL="91449" marR="91449" marT="45723" marB="4572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800666"/>
                  </a:ext>
                </a:extLst>
              </a:tr>
              <a:tr h="648468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9pPr>
                    </a:lstStyle>
                    <a:p>
                      <a:pPr algn="l"/>
                      <a:r>
                        <a:rPr lang="es-CO" sz="2000" dirty="0">
                          <a:effectLst/>
                          <a:latin typeface="Arial Narrow" panose="020B0606020202030204" pitchFamily="34" charset="0"/>
                        </a:rPr>
                        <a:t>TOTAL INGRESOS                         </a:t>
                      </a:r>
                      <a:endParaRPr lang="es-CO" sz="2000" b="1" dirty="0"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91449" marR="91449" marT="45723" marB="4572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000" b="1" dirty="0"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$ 15,863,182,43</a:t>
                      </a:r>
                    </a:p>
                  </a:txBody>
                  <a:tcPr marL="91449" marR="91449" marT="45723" marB="4572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4711">
                <a:tc>
                  <a:txBody>
                    <a:bodyPr/>
                    <a:lstStyle/>
                    <a:p>
                      <a:pPr algn="l"/>
                      <a:endParaRPr lang="es-CO" sz="2000" b="1" dirty="0"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91449" marR="91449" marT="45723" marB="4572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2000" b="1" dirty="0"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91449" marR="91449" marT="45723" marB="4572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4829244"/>
                  </a:ext>
                </a:extLst>
              </a:tr>
              <a:tr h="934711">
                <a:tc>
                  <a:txBody>
                    <a:bodyPr/>
                    <a:lstStyle/>
                    <a:p>
                      <a:pPr algn="l"/>
                      <a:endParaRPr lang="es-CO" sz="2000" b="1" dirty="0"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91449" marR="91449" marT="45723" marB="4572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2000" b="1" dirty="0"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91449" marR="91449" marT="45723" marB="4572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7797807"/>
                  </a:ext>
                </a:extLst>
              </a:tr>
            </a:tbl>
          </a:graphicData>
        </a:graphic>
      </p:graphicFrame>
      <p:sp>
        <p:nvSpPr>
          <p:cNvPr id="6" name="1 Título"/>
          <p:cNvSpPr txBox="1">
            <a:spLocks/>
          </p:cNvSpPr>
          <p:nvPr/>
        </p:nvSpPr>
        <p:spPr>
          <a:xfrm>
            <a:off x="971550" y="908721"/>
            <a:ext cx="7858125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endParaRPr lang="es-CO" altLang="es-CO" sz="4000" b="1" dirty="0">
              <a:solidFill>
                <a:srgbClr val="9966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-1" y="4869160"/>
            <a:ext cx="87051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/>
              <a:t>De Recursos de Gratuidad se recibió el valor de $11,835,655Adicionalmente se tenia en bancos el valor de $3,897,520,43 de recursos de balance 2022,  Rendimientos Financieros  por $129,007 y  Certificados $1,000, Para un total de ingresos de $15,863,182,43</a:t>
            </a:r>
          </a:p>
        </p:txBody>
      </p:sp>
    </p:spTree>
    <p:extLst>
      <p:ext uri="{BB962C8B-B14F-4D97-AF65-F5344CB8AC3E}">
        <p14:creationId xmlns:p14="http://schemas.microsoft.com/office/powerpoint/2010/main" val="770792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esultado de imagen para AZUL PALID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28728" y="285728"/>
            <a:ext cx="7400948" cy="1143000"/>
          </a:xfrm>
        </p:spPr>
        <p:txBody>
          <a:bodyPr>
            <a:noAutofit/>
          </a:bodyPr>
          <a:lstStyle/>
          <a:p>
            <a:r>
              <a:rPr lang="es-ES_tradnl" dirty="0">
                <a:latin typeface="Comic Sans MS" panose="030F0702030302020204" pitchFamily="66" charset="0"/>
              </a:rPr>
              <a:t>INFORME FINANCIERO 2023</a:t>
            </a:r>
            <a:br>
              <a:rPr lang="es-ES_tradnl" dirty="0">
                <a:latin typeface="Comic Sans MS" panose="030F0702030302020204" pitchFamily="66" charset="0"/>
              </a:rPr>
            </a:br>
            <a:endParaRPr lang="es-ES" dirty="0">
              <a:latin typeface="Comic Sans MS" panose="030F0702030302020204" pitchFamily="66" charset="0"/>
            </a:endParaRPr>
          </a:p>
        </p:txBody>
      </p:sp>
      <p:graphicFrame>
        <p:nvGraphicFramePr>
          <p:cNvPr id="5" name="1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938303"/>
              </p:ext>
            </p:extLst>
          </p:nvPr>
        </p:nvGraphicFramePr>
        <p:xfrm>
          <a:off x="602307" y="1628800"/>
          <a:ext cx="7858125" cy="2664295"/>
        </p:xfrm>
        <a:graphic>
          <a:graphicData uri="http://schemas.openxmlformats.org/drawingml/2006/table">
            <a:tbl>
              <a:tblPr firstRow="1" bandRow="1"/>
              <a:tblGrid>
                <a:gridCol w="38090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491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95320">
                <a:tc gridSpan="2"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s-ES" sz="3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PRESUPUESTO</a:t>
                      </a:r>
                      <a:r>
                        <a:rPr lang="es-ES" sz="360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 DE EGRESOS</a:t>
                      </a:r>
                      <a:endParaRPr lang="es-CO" sz="3600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91422" marR="91422" marT="45764" marB="45764" anchor="ctr">
                    <a:lnL>
                      <a:noFill/>
                    </a:lnL>
                    <a:lnR>
                      <a:noFill/>
                    </a:lnR>
                    <a:lnT w="25400" cmpd="sng">
                      <a:solidFill>
                        <a:sysClr val="windowText" lastClr="000000"/>
                      </a:solidFill>
                    </a:lnT>
                    <a:lnB w="254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9A1A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4953">
                <a:tc>
                  <a:txBody>
                    <a:bodyPr/>
                    <a:lstStyle/>
                    <a:p>
                      <a:r>
                        <a:rPr lang="es-CO" sz="24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"/>
                          <a:cs typeface=""/>
                        </a:rPr>
                        <a:t>Presupuesto Definitivo</a:t>
                      </a:r>
                    </a:p>
                  </a:txBody>
                  <a:tcPr marL="96816" marR="96816" marT="45753" marB="45753">
                    <a:lnL>
                      <a:noFill/>
                    </a:lnL>
                    <a:lnR>
                      <a:noFill/>
                    </a:lnR>
                    <a:lnT w="25400" cmpd="sng">
                      <a:solidFill>
                        <a:sysClr val="windowText" lastClr="000000"/>
                      </a:solidFill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"/>
                          <a:cs typeface=""/>
                        </a:rPr>
                        <a:t>$15,863,182,48</a:t>
                      </a:r>
                      <a:endParaRPr lang="es-CO" sz="24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"/>
                        <a:cs typeface=""/>
                      </a:endParaRPr>
                    </a:p>
                  </a:txBody>
                  <a:tcPr marL="96816" marR="96816" marT="45753" marB="45753">
                    <a:lnL>
                      <a:noFill/>
                    </a:lnL>
                    <a:lnR>
                      <a:noFill/>
                    </a:lnR>
                    <a:lnT w="25400" cmpd="sng">
                      <a:solidFill>
                        <a:sysClr val="windowText" lastClr="000000"/>
                      </a:solidFill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2011">
                <a:tc>
                  <a:txBody>
                    <a:bodyPr/>
                    <a:lstStyle/>
                    <a:p>
                      <a:r>
                        <a:rPr lang="es-ES" sz="24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"/>
                          <a:cs typeface=""/>
                        </a:rPr>
                        <a:t>Ejecutado</a:t>
                      </a:r>
                      <a:endParaRPr lang="es-CO" sz="24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"/>
                        <a:cs typeface=""/>
                      </a:endParaRPr>
                    </a:p>
                  </a:txBody>
                  <a:tcPr marL="96816" marR="96816" marT="45753" marB="4575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"/>
                          <a:cs typeface=""/>
                        </a:rPr>
                        <a:t>  $ 11,422,598, 00 </a:t>
                      </a:r>
                      <a:endParaRPr lang="es-CO" sz="24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"/>
                        <a:cs typeface=""/>
                      </a:endParaRPr>
                    </a:p>
                  </a:txBody>
                  <a:tcPr marL="96816" marR="96816" marT="45753" marB="4575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2011">
                <a:tc>
                  <a:txBody>
                    <a:bodyPr/>
                    <a:lstStyle/>
                    <a:p>
                      <a:r>
                        <a:rPr lang="es-CO" sz="24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"/>
                          <a:cs typeface=""/>
                        </a:rPr>
                        <a:t>Diferencia</a:t>
                      </a:r>
                    </a:p>
                  </a:txBody>
                  <a:tcPr marL="96816" marR="96816" marT="45753" marB="4575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sz="24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"/>
                          <a:cs typeface=""/>
                        </a:rPr>
                        <a:t>$  4,440,584,48</a:t>
                      </a:r>
                    </a:p>
                  </a:txBody>
                  <a:tcPr marL="96816" marR="96816" marT="45753" marB="4575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1 Título"/>
          <p:cNvSpPr txBox="1">
            <a:spLocks/>
          </p:cNvSpPr>
          <p:nvPr/>
        </p:nvSpPr>
        <p:spPr>
          <a:xfrm>
            <a:off x="971550" y="908721"/>
            <a:ext cx="7858125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endParaRPr lang="es-CO" altLang="es-CO" sz="4000" b="1" dirty="0">
              <a:solidFill>
                <a:srgbClr val="9966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539552" y="4725144"/>
            <a:ext cx="8208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/>
              <a:t>El total de Recursos disponible para ser ejecutados en el año 2023 fue de $15,863,182,48 de los cuales invirtieron en los diferentes gastos un total de $11,422,598, quedando un saldo a diciembre 31 de 2023 de $4,440,584,48</a:t>
            </a:r>
          </a:p>
        </p:txBody>
      </p:sp>
    </p:spTree>
    <p:extLst>
      <p:ext uri="{BB962C8B-B14F-4D97-AF65-F5344CB8AC3E}">
        <p14:creationId xmlns:p14="http://schemas.microsoft.com/office/powerpoint/2010/main" val="1664238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 descr="25-AZUL-NUB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9 CuadroTexto"/>
          <p:cNvSpPr txBox="1"/>
          <p:nvPr/>
        </p:nvSpPr>
        <p:spPr>
          <a:xfrm>
            <a:off x="323528" y="266849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400" dirty="0">
                <a:latin typeface="Comic Sans MS" panose="030F0702030302020204" pitchFamily="66" charset="0"/>
              </a:rPr>
              <a:t>INFORME FINANCIERO 2023</a:t>
            </a:r>
            <a:endParaRPr lang="es-ES" sz="2400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2712379"/>
              </p:ext>
            </p:extLst>
          </p:nvPr>
        </p:nvGraphicFramePr>
        <p:xfrm>
          <a:off x="1115616" y="1988840"/>
          <a:ext cx="6984776" cy="2952328"/>
        </p:xfrm>
        <a:graphic>
          <a:graphicData uri="http://schemas.openxmlformats.org/drawingml/2006/table">
            <a:tbl>
              <a:tblPr firstRow="1" bandRow="1"/>
              <a:tblGrid>
                <a:gridCol w="6984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9116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800" dirty="0"/>
                        <a:t>EJECUCION</a:t>
                      </a:r>
                      <a:r>
                        <a:rPr lang="es-ES" sz="2800" baseline="0" dirty="0"/>
                        <a:t> DE RECURSOS 2023</a:t>
                      </a:r>
                      <a:endParaRPr lang="es-ES" sz="2800" dirty="0"/>
                    </a:p>
                  </a:txBody>
                  <a:tcPr marL="68580" marR="68580" marT="34210" marB="3421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9A1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1168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1" dirty="0"/>
                        <a:t>TOTAL INGRESOS</a:t>
                      </a:r>
                      <a:r>
                        <a:rPr lang="es-ES" sz="2000" b="1" baseline="0" dirty="0"/>
                        <a:t>                   </a:t>
                      </a:r>
                      <a:r>
                        <a:rPr lang="es-ES" sz="2000" b="1" dirty="0"/>
                        <a:t>$15,863,182,48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1" dirty="0"/>
                        <a:t>TOTAL EGRESOS                     $11,422,598,00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000" b="1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1" dirty="0"/>
                        <a:t>         RECURSOS DEL BALANCE 2023 $4,440,584,48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000" b="1" dirty="0"/>
                    </a:p>
                  </a:txBody>
                  <a:tcPr marL="68580" marR="68580" marT="34210" marB="3421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9A1AB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755576" y="5229200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/>
              <a:t>Como vimos anteriormente, el total de ingresos fue de $15,863,182,48 y el total de Gastos ejecutados de $11.422.598  quedando un saldo en bancos de $ 4.440.584,48  correspondiente a los recursos del balance año 2023 que deben ser incorporados en la vigencia 2024 para su ejecución.</a:t>
            </a:r>
          </a:p>
        </p:txBody>
      </p:sp>
    </p:spTree>
    <p:extLst>
      <p:ext uri="{BB962C8B-B14F-4D97-AF65-F5344CB8AC3E}">
        <p14:creationId xmlns:p14="http://schemas.microsoft.com/office/powerpoint/2010/main" val="2239430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4503DD-F789-4D1A-B603-FC89C07E0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  DETALLES DE GASTOS</a:t>
            </a:r>
            <a:endParaRPr lang="es-CO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7A1E661E-3B9C-473A-A638-1C2A2EC5F4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5239196"/>
              </p:ext>
            </p:extLst>
          </p:nvPr>
        </p:nvGraphicFramePr>
        <p:xfrm>
          <a:off x="323528" y="1690688"/>
          <a:ext cx="7632848" cy="29025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84576">
                  <a:extLst>
                    <a:ext uri="{9D8B030D-6E8A-4147-A177-3AD203B41FA5}">
                      <a16:colId xmlns:a16="http://schemas.microsoft.com/office/drawing/2014/main" val="2185516726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820042174"/>
                    </a:ext>
                  </a:extLst>
                </a:gridCol>
              </a:tblGrid>
              <a:tr h="1561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0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5378" marR="353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chemeClr val="tx1"/>
                          </a:solidFill>
                          <a:effectLst/>
                        </a:rPr>
                        <a:t>VALOR</a:t>
                      </a:r>
                      <a:endParaRPr lang="es-CO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78" marR="35378" marT="0" marB="0"/>
                </a:tc>
                <a:extLst>
                  <a:ext uri="{0D108BD9-81ED-4DB2-BD59-A6C34878D82A}">
                    <a16:rowId xmlns:a16="http://schemas.microsoft.com/office/drawing/2014/main" val="585802099"/>
                  </a:ext>
                </a:extLst>
              </a:tr>
              <a:tr h="686606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</a:rPr>
                        <a:t>CONTRATACION DE SERVICIOS PROFESIONALES </a:t>
                      </a:r>
                      <a:endParaRPr lang="es-CO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</a:rPr>
                        <a:t>Pago Asesoría Contable del 01 de enero al 31 de diciembre</a:t>
                      </a:r>
                      <a:endParaRPr lang="es-CO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78" marR="353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</a:rPr>
                        <a:t>$2.400,000</a:t>
                      </a:r>
                      <a:endParaRPr lang="es-CO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78" marR="35378" marT="0" marB="0"/>
                </a:tc>
                <a:extLst>
                  <a:ext uri="{0D108BD9-81ED-4DB2-BD59-A6C34878D82A}">
                    <a16:rowId xmlns:a16="http://schemas.microsoft.com/office/drawing/2014/main" val="3264001067"/>
                  </a:ext>
                </a:extLst>
              </a:tr>
              <a:tr h="686606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</a:rPr>
                        <a:t>Paquete Software</a:t>
                      </a:r>
                      <a:endParaRPr lang="es-CO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</a:pPr>
                      <a:r>
                        <a:rPr lang="es-ES" sz="1000" dirty="0" err="1">
                          <a:solidFill>
                            <a:schemeClr val="tx1"/>
                          </a:solidFill>
                          <a:effectLst/>
                        </a:rPr>
                        <a:t>Actualizacion</a:t>
                      </a: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r>
                        <a:rPr lang="es-ES" sz="1000" dirty="0" err="1">
                          <a:solidFill>
                            <a:schemeClr val="tx1"/>
                          </a:solidFill>
                          <a:effectLst/>
                        </a:rPr>
                        <a:t>Tns</a:t>
                      </a:r>
                      <a:endParaRPr lang="es-CO" sz="10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5378" marR="353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</a:rPr>
                        <a:t>$2,000,000</a:t>
                      </a:r>
                      <a:endParaRPr lang="es-CO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78" marR="35378" marT="0" marB="0"/>
                </a:tc>
                <a:extLst>
                  <a:ext uri="{0D108BD9-81ED-4DB2-BD59-A6C34878D82A}">
                    <a16:rowId xmlns:a16="http://schemas.microsoft.com/office/drawing/2014/main" val="639243876"/>
                  </a:ext>
                </a:extLst>
              </a:tr>
              <a:tr h="686606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</a:rPr>
                        <a:t>Gastos Bancarios</a:t>
                      </a:r>
                      <a:endParaRPr lang="es-CO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</a:rPr>
                        <a:t>4 * 1000</a:t>
                      </a:r>
                      <a:endParaRPr lang="es-CO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78" marR="353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</a:rPr>
                        <a:t>22,598</a:t>
                      </a:r>
                      <a:endParaRPr lang="es-CO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78" marR="35378" marT="0" marB="0"/>
                </a:tc>
                <a:extLst>
                  <a:ext uri="{0D108BD9-81ED-4DB2-BD59-A6C34878D82A}">
                    <a16:rowId xmlns:a16="http://schemas.microsoft.com/office/drawing/2014/main" val="639068940"/>
                  </a:ext>
                </a:extLst>
              </a:tr>
              <a:tr h="68660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ADQUISICION DE BIENES</a:t>
                      </a: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Materiales de Papelería</a:t>
                      </a: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Implementos Deportivos</a:t>
                      </a:r>
                      <a:endParaRPr lang="es-CO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78" marR="353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$7,000,000</a:t>
                      </a:r>
                      <a:endParaRPr lang="es-CO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78" marR="35378" marT="0" marB="0"/>
                </a:tc>
                <a:extLst>
                  <a:ext uri="{0D108BD9-81ED-4DB2-BD59-A6C34878D82A}">
                    <a16:rowId xmlns:a16="http://schemas.microsoft.com/office/drawing/2014/main" val="2070796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5007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0880F0-2DC1-42F8-BE8B-4729720BE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   evidencias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004D697-1EE0-4AB0-9DBA-DE19B6F531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6442022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4048</TotalTime>
  <Words>314</Words>
  <Application>Microsoft Office PowerPoint</Application>
  <PresentationFormat>Presentación en pantalla (4:3)</PresentationFormat>
  <Paragraphs>66</Paragraphs>
  <Slides>7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8" baseType="lpstr">
      <vt:lpstr>Arial</vt:lpstr>
      <vt:lpstr>Arial Narrow</vt:lpstr>
      <vt:lpstr>Arial Rounded MT Bold</vt:lpstr>
      <vt:lpstr>Calibri</vt:lpstr>
      <vt:lpstr>Calibri Light</vt:lpstr>
      <vt:lpstr>Comic Sans MS</vt:lpstr>
      <vt:lpstr>Cooper Black</vt:lpstr>
      <vt:lpstr>Franklin Gothic Book</vt:lpstr>
      <vt:lpstr>Garamond</vt:lpstr>
      <vt:lpstr>Symbol</vt:lpstr>
      <vt:lpstr>Tema de Office</vt:lpstr>
      <vt:lpstr>CENTRO EDUCATIVO RURAL LA UNION</vt:lpstr>
      <vt:lpstr>INFORME FINANCIERO 2023 </vt:lpstr>
      <vt:lpstr>INFORME FINANCIERO 2023 </vt:lpstr>
      <vt:lpstr>INFORME FINANCIERO 2023 </vt:lpstr>
      <vt:lpstr>Presentación de PowerPoint</vt:lpstr>
      <vt:lpstr>  DETALLES DE GASTOS</vt:lpstr>
      <vt:lpstr>   evidencias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RENDICION DE CUENTAS VIGENCIA 2017</dc:title>
  <dc:creator>Nidia</dc:creator>
  <cp:lastModifiedBy>Maria Teresa Rangel Peñaloza</cp:lastModifiedBy>
  <cp:revision>301</cp:revision>
  <dcterms:created xsi:type="dcterms:W3CDTF">2017-02-21T23:44:15Z</dcterms:created>
  <dcterms:modified xsi:type="dcterms:W3CDTF">2024-02-17T19:27:54Z</dcterms:modified>
</cp:coreProperties>
</file>