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12"/>
  </p:notesMasterIdLst>
  <p:sldIdLst>
    <p:sldId id="312" r:id="rId2"/>
    <p:sldId id="307" r:id="rId3"/>
    <p:sldId id="329" r:id="rId4"/>
    <p:sldId id="331" r:id="rId5"/>
    <p:sldId id="333" r:id="rId6"/>
    <p:sldId id="335" r:id="rId7"/>
    <p:sldId id="319" r:id="rId8"/>
    <p:sldId id="321" r:id="rId9"/>
    <p:sldId id="320" r:id="rId10"/>
    <p:sldId id="32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434" autoAdjust="0"/>
  </p:normalViewPr>
  <p:slideViewPr>
    <p:cSldViewPr>
      <p:cViewPr varScale="1">
        <p:scale>
          <a:sx n="67" d="100"/>
          <a:sy n="67" d="100"/>
        </p:scale>
        <p:origin x="6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OLEGIOS\GRAFICOS%20PARA%20INFORMES%20DE%20GESTIO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05684064454049E-2"/>
          <c:y val="6.2856721885851492E-3"/>
          <c:w val="0.82653143587714828"/>
          <c:h val="0.5875922879937841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FEC-49FC-9E10-BC0DCFD5571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FEC-49FC-9E10-BC0DCFD55718}"/>
              </c:ext>
            </c:extLst>
          </c:dPt>
          <c:cat>
            <c:strRef>
              <c:f>'PRESUPUESTO INGRESOS'!$D$5:$E$5</c:f>
              <c:strCache>
                <c:ptCount val="2"/>
                <c:pt idx="0">
                  <c:v>RECAUDOS</c:v>
                </c:pt>
                <c:pt idx="1">
                  <c:v>POR RECAUDAR</c:v>
                </c:pt>
              </c:strCache>
            </c:strRef>
          </c:cat>
          <c:val>
            <c:numRef>
              <c:f>'PRESUPUESTO INGRESOS'!$D$6:$E$6</c:f>
              <c:numCache>
                <c:formatCode>#,##0.00</c:formatCode>
                <c:ptCount val="2"/>
                <c:pt idx="0">
                  <c:v>10555483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EC-49FC-9E10-BC0DCFD55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959205099362577"/>
          <c:y val="0.88686284652374647"/>
          <c:w val="0.44081675504847612"/>
          <c:h val="8.759124087591241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O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8991-9327-4E0B-97E2-6796251E6B31}" type="datetimeFigureOut">
              <a:rPr lang="es-CO" smtClean="0"/>
              <a:t>25/07/2022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A97E-0564-4412-96B2-8F92F1BE48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38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3127-21A1-41F3-8568-5B7A4DB4754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77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3127-21A1-41F3-8568-5B7A4DB4754E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61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3127-21A1-41F3-8568-5B7A4DB4754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92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33127-21A1-41F3-8568-5B7A4DB4754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36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95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2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18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215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05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14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07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18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E490-0F6B-4CD4-8EF3-1B7628066186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22086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14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02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2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87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06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7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96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1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EC17-EF0A-44E4-9DEC-BA613E593F58}" type="datetimeFigureOut">
              <a:rPr lang="es-CO" smtClean="0"/>
              <a:pPr/>
              <a:t>25/07/2022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FC6B35-F918-4490-91A3-607749A306E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1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43"/>
          <p:cNvSpPr>
            <a:spLocks noChangeArrowheads="1"/>
          </p:cNvSpPr>
          <p:nvPr/>
        </p:nvSpPr>
        <p:spPr bwMode="auto">
          <a:xfrm>
            <a:off x="2640014" y="692150"/>
            <a:ext cx="7272337" cy="50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INFORME DE GESTION 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INGRESOS - GASTOS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CON CORTE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31 DE DICIEMBRE </a:t>
            </a:r>
            <a:r>
              <a:rPr lang="es-ES_tradnl" altLang="en-US" sz="32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2.021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 sz="2400" dirty="0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400" b="1" i="1" dirty="0">
                <a:solidFill>
                  <a:schemeClr val="tx1"/>
                </a:solidFill>
                <a:latin typeface="Garamond" panose="02020404030301010803" pitchFamily="18" charset="0"/>
              </a:rPr>
              <a:t>Esp.. Manuel Arturo Rivera Suárez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400" b="1" i="1" dirty="0">
                <a:solidFill>
                  <a:schemeClr val="tx1"/>
                </a:solidFill>
                <a:latin typeface="Garamond" panose="02020404030301010803" pitchFamily="18" charset="0"/>
              </a:rPr>
              <a:t>Director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Correo electrónico:  </a:t>
            </a:r>
            <a:r>
              <a:rPr lang="es-ES" altLang="en-US" sz="2400" u="sng" dirty="0">
                <a:solidFill>
                  <a:schemeClr val="tx1"/>
                </a:solidFill>
                <a:latin typeface="Garamond" panose="02020404030301010803" pitchFamily="18" charset="0"/>
              </a:rPr>
              <a:t>cer.sanroque.sardinata@hotmail.com</a:t>
            </a:r>
            <a:r>
              <a:rPr lang="es-ES" alt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endParaRPr kumimoji="1" lang="es-ES_tradnl" altLang="en-US" sz="2400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sp>
        <p:nvSpPr>
          <p:cNvPr id="1877" name="1 Título"/>
          <p:cNvSpPr>
            <a:spLocks noGrp="1"/>
          </p:cNvSpPr>
          <p:nvPr>
            <p:ph type="ctrTitle"/>
          </p:nvPr>
        </p:nvSpPr>
        <p:spPr>
          <a:xfrm>
            <a:off x="1524000" y="5715001"/>
            <a:ext cx="9144000" cy="102711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>
              <a:defRPr/>
            </a:pPr>
            <a:r>
              <a:rPr lang="es-CO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Garamond" panose="02020404030301010803" pitchFamily="18" charset="0"/>
              </a:rPr>
              <a:t>CENTRO EDUCATIVO RURAL  SAN ROQUE-</a:t>
            </a:r>
            <a:br>
              <a:rPr lang="es-CO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s-CO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Garamond" panose="02020404030301010803" pitchFamily="18" charset="0"/>
              </a:rPr>
              <a:t>-SARDINATA</a:t>
            </a:r>
          </a:p>
        </p:txBody>
      </p:sp>
      <p:pic>
        <p:nvPicPr>
          <p:cNvPr id="512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5837238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efinición y diferencia entre contabilidad financiera y administra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efinición y diferencia entre contabilidad financiera y administrati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6" descr="Definición y diferencia entre contabilidad financiera y administrati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10" descr="Definición y diferencia entre contabilidad financiera y administrativ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2" descr="Definición y diferencia entre contabilidad financiera y administrativ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8" name="Picture 14" descr="Definición y diferencia entre contabilidad financiera y administrati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5" y="1268760"/>
            <a:ext cx="2484439" cy="18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8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740" t="37741" r="37370" b="8901"/>
          <a:stretch/>
        </p:blipFill>
        <p:spPr>
          <a:xfrm>
            <a:off x="1703512" y="-1185865"/>
            <a:ext cx="5976664" cy="72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82" name="Group 123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85909390"/>
              </p:ext>
            </p:extLst>
          </p:nvPr>
        </p:nvGraphicFramePr>
        <p:xfrm>
          <a:off x="1919288" y="1139827"/>
          <a:ext cx="8424862" cy="2722365"/>
        </p:xfrm>
        <a:graphic>
          <a:graphicData uri="http://schemas.openxmlformats.org/drawingml/2006/table">
            <a:tbl>
              <a:tblPr/>
              <a:tblGrid>
                <a:gridCol w="626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1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NOMBRE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PRESUPUESTO RECAUDADO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DE INGRESOS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kern="12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$27.308.957.96</a:t>
                      </a:r>
                      <a:endParaRPr lang="es-ES" sz="2400" b="1" i="1" u="none" strike="noStrike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Nacionales (Gratuidad Escolar 2.021)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$17.932.681.oo</a:t>
                      </a:r>
                      <a:endParaRPr lang="es-ES" sz="2400" b="1" i="0" u="none" strike="noStrike" dirty="0">
                        <a:latin typeface="Arial Rounded MT Bold" panose="020F0704030504030204" pitchFamily="34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Recursos del Balance (Saldos en bancos a 31 de diciembre del 2.020)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latin typeface="Arial Rounded MT Bold" panose="020F0704030504030204" pitchFamily="34" charset="0"/>
                        </a:rPr>
                        <a:t>   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$9.788.957.96</a:t>
                      </a:r>
                      <a:endParaRPr lang="es-ES" sz="2400" b="1" i="0" u="none" strike="noStrike" dirty="0">
                        <a:latin typeface="Arial Rounded MT Bold" panose="020F0704030504030204" pitchFamily="34" charset="0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87" name="Text Box 2846"/>
          <p:cNvSpPr txBox="1">
            <a:spLocks noChangeArrowheads="1"/>
          </p:cNvSpPr>
          <p:nvPr/>
        </p:nvSpPr>
        <p:spPr bwMode="auto">
          <a:xfrm>
            <a:off x="2640014" y="188914"/>
            <a:ext cx="7127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s-ES_tradnl" altLang="en-US" sz="2400" i="1">
                <a:solidFill>
                  <a:srgbClr val="0000FF"/>
                </a:solidFill>
                <a:latin typeface="Algerian" panose="04020705040A02060702" pitchFamily="82" charset="0"/>
              </a:rPr>
              <a:t>CENTRO EDUCATIVO RURAL –SAN  ROQUE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s-ES" altLang="en-US">
                <a:solidFill>
                  <a:srgbClr val="000000"/>
                </a:solidFill>
                <a:latin typeface="Arial Black" panose="020B0A04020102020204" pitchFamily="34" charset="0"/>
              </a:rPr>
              <a:t>RELACION DE INGRESOS DE ENERO A DICIEMBRE</a:t>
            </a:r>
          </a:p>
        </p:txBody>
      </p:sp>
      <p:graphicFrame>
        <p:nvGraphicFramePr>
          <p:cNvPr id="28886" name="Group 12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3478"/>
              </p:ext>
            </p:extLst>
          </p:nvPr>
        </p:nvGraphicFramePr>
        <p:xfrm>
          <a:off x="1898119" y="4581128"/>
          <a:ext cx="3481462" cy="1828800"/>
        </p:xfrm>
        <a:graphic>
          <a:graphicData uri="http://schemas.openxmlformats.org/drawingml/2006/table">
            <a:tbl>
              <a:tblPr/>
              <a:tblGrid>
                <a:gridCol w="115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0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RECAUDOS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1448" marR="9144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1448" marR="9144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kern="12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$27.308.957.96</a:t>
                      </a:r>
                      <a:endParaRPr lang="es-ES" sz="2400" b="1" i="1" u="none" strike="noStrike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48" marR="9144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0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 RECAUDAR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1448" marR="9144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1448" marR="9144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</a:t>
                      </a:r>
                    </a:p>
                  </a:txBody>
                  <a:tcPr marL="91448" marR="9144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4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22"/>
              </p:ext>
            </p:extLst>
          </p:nvPr>
        </p:nvGraphicFramePr>
        <p:xfrm>
          <a:off x="5591944" y="4653136"/>
          <a:ext cx="3816424" cy="160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205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8738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ZUL PAL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2728" y="285728"/>
            <a:ext cx="7400948" cy="1143000"/>
          </a:xfrm>
        </p:spPr>
        <p:txBody>
          <a:bodyPr>
            <a:noAutofit/>
          </a:bodyPr>
          <a:lstStyle/>
          <a:p>
            <a:r>
              <a:rPr lang="es-ES_tradnl" dirty="0">
                <a:latin typeface="Comic Sans MS" panose="030F0702030302020204" pitchFamily="66" charset="0"/>
              </a:rPr>
              <a:t>INFORME FINANCIERO 2021</a:t>
            </a:r>
            <a:br>
              <a:rPr lang="es-ES_tradnl" dirty="0">
                <a:latin typeface="Comic Sans MS" panose="030F0702030302020204" pitchFamily="66" charset="0"/>
              </a:rPr>
            </a:br>
            <a:endParaRPr lang="es-ES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1 Marcador de contenido"/>
          <p:cNvGraphicFramePr>
            <a:graphicFrameLocks/>
          </p:cNvGraphicFramePr>
          <p:nvPr/>
        </p:nvGraphicFramePr>
        <p:xfrm>
          <a:off x="1919536" y="1714457"/>
          <a:ext cx="8434139" cy="4768119"/>
        </p:xfrm>
        <a:graphic>
          <a:graphicData uri="http://schemas.openxmlformats.org/drawingml/2006/table">
            <a:tbl>
              <a:tblPr firstRow="1" bandRow="1"/>
              <a:tblGrid>
                <a:gridCol w="408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72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E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 INGRESOS</a:t>
                      </a:r>
                      <a:endParaRPr lang="es-CO" sz="3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1422" marR="91422" marT="45764" marB="45764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1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O" sz="2400" dirty="0">
                          <a:latin typeface="Arial Narrow" panose="020B0606020202030204" pitchFamily="34" charset="0"/>
                          <a:cs typeface="Arial" pitchFamily="34" charset="0"/>
                        </a:rPr>
                        <a:t>Gratuidad</a:t>
                      </a:r>
                    </a:p>
                    <a:p>
                      <a:r>
                        <a:rPr lang="es-CO" sz="2400" dirty="0">
                          <a:latin typeface="Arial Narrow" panose="020B0606020202030204" pitchFamily="34" charset="0"/>
                          <a:cs typeface="Arial" pitchFamily="34" charset="0"/>
                        </a:rPr>
                        <a:t>Transferencias Fome</a:t>
                      </a: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17,932,681.00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6,000,000.00</a:t>
                      </a: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5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s-CO" sz="2400" dirty="0">
                          <a:latin typeface="Arial Narrow" panose="020B0606020202030204" pitchFamily="34" charset="0"/>
                        </a:rPr>
                        <a:t>Recursos</a:t>
                      </a:r>
                      <a:r>
                        <a:rPr lang="es-CO" sz="2400" baseline="0" dirty="0">
                          <a:latin typeface="Arial Narrow" panose="020B0606020202030204" pitchFamily="34" charset="0"/>
                        </a:rPr>
                        <a:t> de Balance 2020</a:t>
                      </a:r>
                      <a:endParaRPr lang="es-CO" sz="24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9,788,957,96</a:t>
                      </a: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58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 Narrow" panose="020B0606020202030204" pitchFamily="34" charset="0"/>
                          <a:cs typeface="Arial" pitchFamily="34" charset="0"/>
                        </a:rPr>
                        <a:t>Rendimientos Financieros</a:t>
                      </a:r>
                      <a:endParaRPr lang="es-CO" sz="24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51,297,00</a:t>
                      </a:r>
                      <a:endParaRPr lang="es-CO" sz="2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0666"/>
                  </a:ext>
                </a:extLst>
              </a:tr>
              <a:tr h="7337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TOTAL INGRESOS                         </a:t>
                      </a:r>
                      <a:endParaRPr lang="es-CO" sz="2400" b="1" dirty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$  33,772,935,96</a:t>
                      </a: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24">
                <a:tc>
                  <a:txBody>
                    <a:bodyPr/>
                    <a:lstStyle/>
                    <a:p>
                      <a:pPr algn="l"/>
                      <a:endParaRPr lang="es-CO" sz="2400" b="1" dirty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1" dirty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829244"/>
                  </a:ext>
                </a:extLst>
              </a:tr>
              <a:tr h="733724">
                <a:tc>
                  <a:txBody>
                    <a:bodyPr/>
                    <a:lstStyle/>
                    <a:p>
                      <a:pPr algn="l"/>
                      <a:endParaRPr lang="es-CO" sz="2400" b="1" dirty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1" dirty="0"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97807"/>
                  </a:ext>
                </a:extLst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495551" y="908721"/>
            <a:ext cx="785812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CO" altLang="es-CO" sz="40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47528" y="4653137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 Recursos de Gratuidad se recibió el valor de $17,932,681 y también se recibió una transferencia Fome adicional de $6,000,00 para sufragar los gastos ocasionados por motivos de la Pandemia. Adicionalmente se tenia en bancos el valor de $9,788,957,96 de recursos de 2020, y rendimientos financieros $51,297 Para un total de ingresos de $33,772,935,96</a:t>
            </a:r>
          </a:p>
        </p:txBody>
      </p:sp>
    </p:spTree>
    <p:extLst>
      <p:ext uri="{BB962C8B-B14F-4D97-AF65-F5344CB8AC3E}">
        <p14:creationId xmlns:p14="http://schemas.microsoft.com/office/powerpoint/2010/main" val="63606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80686B7-7829-44D9-82CD-540294FB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1" y="1439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17114EB-B8C1-4B87-ABF5-F340F5296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04254"/>
              </p:ext>
            </p:extLst>
          </p:nvPr>
        </p:nvGraphicFramePr>
        <p:xfrm>
          <a:off x="1271464" y="836712"/>
          <a:ext cx="7632848" cy="6221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109328913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686429991"/>
                    </a:ext>
                  </a:extLst>
                </a:gridCol>
              </a:tblGrid>
              <a:tr h="150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78" marR="35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78" marR="35378" marT="0" marB="0"/>
                </a:tc>
                <a:extLst>
                  <a:ext uri="{0D108BD9-81ED-4DB2-BD59-A6C34878D82A}">
                    <a16:rowId xmlns:a16="http://schemas.microsoft.com/office/drawing/2014/main" val="1592655323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CO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</a:t>
                      </a:r>
                      <a:endParaRPr lang="es-CO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642497"/>
                  </a:ext>
                </a:extLst>
              </a:tr>
              <a:tr h="53867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CONTRATACION DE SERVICIOS PROFESIONALES 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Pago Asesoría Contable del 01 de enero al 31 de diciembre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$2.520.000.oo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232821"/>
                  </a:ext>
                </a:extLst>
              </a:tr>
              <a:tr h="7468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COMPRA DE EQUIPO 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Compra de 10 impresoras   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$6.900,000.oo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422558"/>
                  </a:ext>
                </a:extLst>
              </a:tr>
              <a:tr h="11526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MATERIALES Y SUMINISTROS 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Compra de </a:t>
                      </a:r>
                      <a:r>
                        <a:rPr lang="es-MX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tintas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Compra de implementos de aseo   y</a:t>
                      </a:r>
                      <a:r>
                        <a:rPr lang="es-ES" sz="1400" b="1" i="1" baseline="0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ferretería  ( DISTRIBUIDORA GRECIA Facturas 0609 y 0610 )</a:t>
                      </a:r>
                      <a:endParaRPr lang="es-ES" sz="1400" b="1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Compra de materiales de papelería y </a:t>
                      </a:r>
                      <a:r>
                        <a:rPr lang="es-ES" sz="1400" b="1" i="1" dirty="0" err="1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stiker</a:t>
                      </a: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bioseguridad  (  DIDACTICOS  MEMO´S  Factura 0079 )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3.500.600.oo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$3.293.700.oo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659861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GASTOS BANCARIOS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4*1000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$3.000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321708"/>
                  </a:ext>
                </a:extLst>
              </a:tr>
              <a:tr h="6628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IMPRESOS Y PUBLICACIONES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Cancelamos kit de diplomas.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Fotocopias  para los alumnos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$8.299.900.oo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14802"/>
                  </a:ext>
                </a:extLst>
              </a:tr>
              <a:tr h="40678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Mantenimiento de mobiliario y equipo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i="1" dirty="0">
                          <a:solidFill>
                            <a:schemeClr val="tx1"/>
                          </a:solidFill>
                          <a:effectLst/>
                          <a:latin typeface="Bahnschrift SemiBold SemiConden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Actualización TNS</a:t>
                      </a:r>
                      <a:endParaRPr lang="es-CO" sz="1400" i="1" dirty="0">
                        <a:solidFill>
                          <a:schemeClr val="tx1"/>
                        </a:solidFill>
                        <a:effectLst/>
                        <a:latin typeface="Bahnschrift SemiBold SemiConden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$1.800.000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74963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655A1A1-C0BA-41FA-B81A-6F41EF10E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1382083"/>
            <a:ext cx="214033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O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2630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5-AZUL-N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847528" y="26685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INFORME FINANCIERO 2021</a:t>
            </a:r>
            <a:endParaRPr lang="es-E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2351584" y="2060848"/>
          <a:ext cx="7272808" cy="2880320"/>
        </p:xfrm>
        <a:graphic>
          <a:graphicData uri="http://schemas.openxmlformats.org/drawingml/2006/table">
            <a:tbl>
              <a:tblPr firstRow="1" bandRow="1"/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3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/>
                        <a:t>EJECUCION</a:t>
                      </a:r>
                      <a:r>
                        <a:rPr lang="es-ES" sz="2800" baseline="0" dirty="0"/>
                        <a:t> DE RECURSOS 2021</a:t>
                      </a:r>
                      <a:endParaRPr lang="es-ES" sz="2800" dirty="0"/>
                    </a:p>
                  </a:txBody>
                  <a:tcPr marL="68580" marR="68580" marT="34210" marB="342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0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Franklin Gothic Book" panose="020B05030201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TOTAL INGRESOS</a:t>
                      </a:r>
                      <a:r>
                        <a:rPr lang="es-ES" sz="2000" b="1" baseline="0" dirty="0"/>
                        <a:t>                   </a:t>
                      </a:r>
                      <a:r>
                        <a:rPr lang="es-ES" sz="2000" b="1" dirty="0"/>
                        <a:t>$33,772,935,96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TOTAL EGRESOS                     $24,416,600,00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         RECURSOS DEL BALANCE 2021  $9,356,335,96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/>
                    </a:p>
                  </a:txBody>
                  <a:tcPr marL="68580" marR="68580" marT="34210" marB="3421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1A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79576" y="522920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Como vimos anteriormente, el total de ingresos fue de $33,772,935,96y el total de Gastos ejecutados de $24,416,600, quedando un saldo en bancos de $9,356,335,96, correspondiente a los recursos del balance año 2021 que deben ser incorporados en la vigencia 2022 para su ejecución.</a:t>
            </a:r>
          </a:p>
        </p:txBody>
      </p:sp>
    </p:spTree>
    <p:extLst>
      <p:ext uri="{BB962C8B-B14F-4D97-AF65-F5344CB8AC3E}">
        <p14:creationId xmlns:p14="http://schemas.microsoft.com/office/powerpoint/2010/main" val="23781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5480" y="476672"/>
            <a:ext cx="676875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PAGO  PLATAFORMA CONTABILIDAD CONTADORA Y PAGADORA PARA TRANSFERENCIAS BANCARIAS.   TNS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651" t="18543" r="29073" b="6359"/>
          <a:stretch/>
        </p:blipFill>
        <p:spPr>
          <a:xfrm>
            <a:off x="911424" y="1094516"/>
            <a:ext cx="92890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752" y="404664"/>
            <a:ext cx="4834135" cy="582960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PAGO   CXP  2.019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19696" r="27472" b="12121"/>
          <a:stretch/>
        </p:blipFill>
        <p:spPr>
          <a:xfrm>
            <a:off x="2927648" y="1124744"/>
            <a:ext cx="4829335" cy="53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6570794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400" i="1" dirty="0"/>
              <a:t>PAGO TALLERES Y GUIAS MODALIDAD VIRTUAL PARA CADA SEDE Y GRADO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93" t="22263" r="35300" b="5384"/>
          <a:stretch/>
        </p:blipFill>
        <p:spPr>
          <a:xfrm>
            <a:off x="1127448" y="1938434"/>
            <a:ext cx="3528392" cy="4586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37740" t="37741" r="37370" b="8901"/>
          <a:stretch/>
        </p:blipFill>
        <p:spPr>
          <a:xfrm>
            <a:off x="6168007" y="2204864"/>
            <a:ext cx="3403695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675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909" y="476671"/>
            <a:ext cx="8947122" cy="1152129"/>
          </a:xfrm>
          <a:noFill/>
        </p:spPr>
        <p:txBody>
          <a:bodyPr>
            <a:noAutofit/>
          </a:bodyPr>
          <a:lstStyle/>
          <a:p>
            <a:r>
              <a:rPr lang="es-CO" sz="2800" cap="none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PAGO TALLERES Y GUIAS DIFERENTES GRADOS DE CADA SEDE Y GRADOS</a:t>
            </a:r>
            <a:r>
              <a:rPr lang="es-CO" sz="3600" cap="none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.</a:t>
            </a:r>
            <a:br>
              <a:rPr lang="es-CO" sz="3600" cap="none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O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  <a:t>MODALIDAD PRESENCIALIDAD.</a:t>
            </a:r>
            <a:br>
              <a:rPr lang="es-CO" sz="3600" cap="none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rPr>
            </a:br>
            <a:endParaRPr lang="es-CO" sz="3600" cap="none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25" t="22517" r="31504" b="3551"/>
          <a:stretch/>
        </p:blipFill>
        <p:spPr>
          <a:xfrm>
            <a:off x="2495600" y="1628801"/>
            <a:ext cx="3834690" cy="52627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3917" t="21547" r="31537" b="17577"/>
          <a:stretch/>
        </p:blipFill>
        <p:spPr>
          <a:xfrm>
            <a:off x="6672064" y="1628802"/>
            <a:ext cx="4275721" cy="50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421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bajo en equipo 4">
    <a:dk1>
      <a:srgbClr val="006E6B"/>
    </a:dk1>
    <a:lt1>
      <a:srgbClr val="FFFFFF"/>
    </a:lt1>
    <a:dk2>
      <a:srgbClr val="006666"/>
    </a:dk2>
    <a:lt2>
      <a:srgbClr val="B9EFEE"/>
    </a:lt2>
    <a:accent1>
      <a:srgbClr val="33CCCC"/>
    </a:accent1>
    <a:accent2>
      <a:srgbClr val="6AB475"/>
    </a:accent2>
    <a:accent3>
      <a:srgbClr val="AAB8B8"/>
    </a:accent3>
    <a:accent4>
      <a:srgbClr val="DADADA"/>
    </a:accent4>
    <a:accent5>
      <a:srgbClr val="ADE2E2"/>
    </a:accent5>
    <a:accent6>
      <a:srgbClr val="5FA369"/>
    </a:accent6>
    <a:hlink>
      <a:srgbClr val="00FF99"/>
    </a:hlink>
    <a:folHlink>
      <a:srgbClr val="CCFF66"/>
    </a:folHlink>
  </a:clrScheme>
  <a:fontScheme name="Trabajo en equipo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1687</TotalTime>
  <Words>418</Words>
  <Application>Microsoft Office PowerPoint</Application>
  <PresentationFormat>Panorámica</PresentationFormat>
  <Paragraphs>96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Algerian</vt:lpstr>
      <vt:lpstr>Arial</vt:lpstr>
      <vt:lpstr>Arial Black</vt:lpstr>
      <vt:lpstr>Arial Narrow</vt:lpstr>
      <vt:lpstr>Arial Rounded MT Bold</vt:lpstr>
      <vt:lpstr>Bahnschrift Condensed</vt:lpstr>
      <vt:lpstr>Bahnschrift SemiBold SemiConden</vt:lpstr>
      <vt:lpstr>Calibri</vt:lpstr>
      <vt:lpstr>Comic Sans MS</vt:lpstr>
      <vt:lpstr>Franklin Gothic Book</vt:lpstr>
      <vt:lpstr>Garamond</vt:lpstr>
      <vt:lpstr>Symbol</vt:lpstr>
      <vt:lpstr>Trebuchet MS</vt:lpstr>
      <vt:lpstr>Wingdings 3</vt:lpstr>
      <vt:lpstr>Faceta</vt:lpstr>
      <vt:lpstr>CENTRO EDUCATIVO RURAL  SAN ROQUE- -SARDINATA</vt:lpstr>
      <vt:lpstr>Presentación de PowerPoint</vt:lpstr>
      <vt:lpstr>INFORME FINANCIERO 2021 </vt:lpstr>
      <vt:lpstr>Presentación de PowerPoint</vt:lpstr>
      <vt:lpstr>Presentación de PowerPoint</vt:lpstr>
      <vt:lpstr>Presentación de PowerPoint</vt:lpstr>
      <vt:lpstr>PAGO   CXP  2.019</vt:lpstr>
      <vt:lpstr>PAGO TALLERES Y GUIAS MODALIDAD VIRTUAL PARA CADA SEDE Y GRADO</vt:lpstr>
      <vt:lpstr>PAGO TALLERES Y GUIAS DIFERENTES GRADOS DE CADA SEDE Y GRADOS. MODALIDAD PRESENCIALIDAD. 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PROYECTO SER HUMANO</dc:creator>
  <cp:lastModifiedBy>USUARIO</cp:lastModifiedBy>
  <cp:revision>281</cp:revision>
  <dcterms:created xsi:type="dcterms:W3CDTF">2017-11-19T14:56:19Z</dcterms:created>
  <dcterms:modified xsi:type="dcterms:W3CDTF">2022-07-25T22:23:58Z</dcterms:modified>
</cp:coreProperties>
</file>