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6" r:id="rId1"/>
    <p:sldMasterId id="2147483897" r:id="rId2"/>
  </p:sldMasterIdLst>
  <p:notesMasterIdLst>
    <p:notesMasterId r:id="rId9"/>
  </p:notesMasterIdLst>
  <p:sldIdLst>
    <p:sldId id="439" r:id="rId3"/>
    <p:sldId id="436" r:id="rId4"/>
    <p:sldId id="437" r:id="rId5"/>
    <p:sldId id="434" r:id="rId6"/>
    <p:sldId id="438" r:id="rId7"/>
    <p:sldId id="441" r:id="rId8"/>
  </p:sldIdLst>
  <p:sldSz cx="9144000" cy="6858000" type="screen4x3"/>
  <p:notesSz cx="6858000" cy="97377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E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2718" autoAdjust="0"/>
  </p:normalViewPr>
  <p:slideViewPr>
    <p:cSldViewPr>
      <p:cViewPr varScale="1">
        <p:scale>
          <a:sx n="65" d="100"/>
          <a:sy n="65" d="100"/>
        </p:scale>
        <p:origin x="132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0B3CC-34B3-4C43-B2CA-97738B34EE81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30250"/>
            <a:ext cx="4867275" cy="3651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625420"/>
            <a:ext cx="5486400" cy="4381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9249149"/>
            <a:ext cx="2971800" cy="48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33127-21A1-41F3-8568-5B7A4DB4754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579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92874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8295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81871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33127-21A1-41F3-8568-5B7A4DB4754E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173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1983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1816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413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5718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2811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478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47775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922529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6119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2708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984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89685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6958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82390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26534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05487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308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4203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28188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45644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530343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629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87437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22250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1763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273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4003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496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351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380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57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7044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496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  <p:sldLayoutId id="2147483858" r:id="rId12"/>
    <p:sldLayoutId id="2147483859" r:id="rId13"/>
    <p:sldLayoutId id="2147483860" r:id="rId14"/>
    <p:sldLayoutId id="2147483861" r:id="rId15"/>
    <p:sldLayoutId id="214748386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0D3C-6ABB-4CCF-83DA-B7063474C3F8}" type="datetimeFigureOut">
              <a:rPr lang="es-ES" smtClean="0"/>
              <a:pPr/>
              <a:t>11/03/2022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D2908E1-4193-414F-97AE-01183E0CD58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620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843"/>
          <p:cNvSpPr>
            <a:spLocks noChangeArrowheads="1"/>
          </p:cNvSpPr>
          <p:nvPr/>
        </p:nvSpPr>
        <p:spPr bwMode="auto">
          <a:xfrm>
            <a:off x="1844873" y="1394126"/>
            <a:ext cx="5454253" cy="3841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INFORME DE GESTION DE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INGRESOS - GASTOS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CON CORTE 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n-US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31 DE DICIEMBRE </a:t>
            </a:r>
            <a:r>
              <a:rPr lang="es-ES_tradnl" altLang="en-US" sz="2400" dirty="0">
                <a:solidFill>
                  <a:schemeClr val="accent6">
                    <a:lumMod val="50000"/>
                  </a:schemeClr>
                </a:solidFill>
                <a:latin typeface="Algerian" panose="04020705040A02060702" pitchFamily="82" charset="0"/>
              </a:rPr>
              <a:t>2.020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_tradnl" altLang="en-US" dirty="0">
              <a:solidFill>
                <a:srgbClr val="FF3300"/>
              </a:solidFill>
              <a:latin typeface="Arial Black" panose="020B0A04020102020204" pitchFamily="34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_tradnl" altLang="en-US" dirty="0">
              <a:solidFill>
                <a:srgbClr val="FF3300"/>
              </a:solidFill>
              <a:latin typeface="Arial Black" panose="020B0A0402010202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b="1" i="1" dirty="0">
                <a:solidFill>
                  <a:schemeClr val="tx1"/>
                </a:solidFill>
                <a:latin typeface="Garamond" panose="02020404030301010803" pitchFamily="18" charset="0"/>
              </a:rPr>
              <a:t>Esp.. Manuel Arturo Rivera Suárez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b="1" i="1" dirty="0">
                <a:solidFill>
                  <a:schemeClr val="tx1"/>
                </a:solidFill>
                <a:latin typeface="Garamond" panose="02020404030301010803" pitchFamily="18" charset="0"/>
              </a:rPr>
              <a:t>Director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O" altLang="en-US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" altLang="en-US" dirty="0">
                <a:solidFill>
                  <a:schemeClr val="tx1"/>
                </a:solidFill>
                <a:latin typeface="Garamond" panose="02020404030301010803" pitchFamily="18" charset="0"/>
              </a:rPr>
              <a:t>Correo electrónico:  </a:t>
            </a:r>
            <a:r>
              <a:rPr lang="es-ES" altLang="en-US" u="sng" dirty="0">
                <a:solidFill>
                  <a:schemeClr val="tx1"/>
                </a:solidFill>
                <a:latin typeface="Garamond" panose="02020404030301010803" pitchFamily="18" charset="0"/>
              </a:rPr>
              <a:t>cer.sanroque.sardinata@hotmail.com</a:t>
            </a:r>
            <a:r>
              <a:rPr lang="es-ES" altLang="en-US" dirty="0">
                <a:solidFill>
                  <a:schemeClr val="tx1"/>
                </a:solidFill>
                <a:latin typeface="Garamond" panose="02020404030301010803" pitchFamily="18" charset="0"/>
              </a:rPr>
              <a:t> </a:t>
            </a:r>
          </a:p>
          <a:p>
            <a:pPr algn="ctr">
              <a:spcBef>
                <a:spcPct val="20000"/>
              </a:spcBef>
              <a:buClrTx/>
              <a:buSzTx/>
              <a:buFontTx/>
              <a:buNone/>
            </a:pPr>
            <a:endParaRPr kumimoji="1" lang="es-ES_tradnl" altLang="en-US" dirty="0">
              <a:solidFill>
                <a:srgbClr val="003300"/>
              </a:solidFill>
              <a:latin typeface="Arial Black" panose="020B0A04020102020204" pitchFamily="34" charset="0"/>
            </a:endParaRPr>
          </a:p>
        </p:txBody>
      </p:sp>
      <p:sp>
        <p:nvSpPr>
          <p:cNvPr id="1877" name="1 Título"/>
          <p:cNvSpPr>
            <a:spLocks noGrp="1"/>
          </p:cNvSpPr>
          <p:nvPr>
            <p:ph type="ctrTitle"/>
          </p:nvPr>
        </p:nvSpPr>
        <p:spPr>
          <a:xfrm>
            <a:off x="1143000" y="5143501"/>
            <a:ext cx="6858000" cy="770335"/>
          </a:xfrm>
          <a:solidFill>
            <a:schemeClr val="accent5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  <a:prstDash val="lgDash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/>
          <a:lstStyle/>
          <a:p>
            <a:pPr algn="ctr">
              <a:defRPr/>
            </a:pPr>
            <a:r>
              <a:rPr lang="es-CO" sz="1800" b="1" i="1" dirty="0">
                <a:solidFill>
                  <a:schemeClr val="tx1"/>
                </a:solidFill>
                <a:latin typeface="Garamond" panose="02020404030301010803" pitchFamily="18" charset="0"/>
              </a:rPr>
              <a:t>CENTRO EDUCATIVO RURAL  SAN ROQUE-</a:t>
            </a:r>
            <a:br>
              <a:rPr lang="es-CO" sz="1800" b="1" i="1" dirty="0">
                <a:solidFill>
                  <a:schemeClr val="tx1"/>
                </a:solidFill>
                <a:latin typeface="Garamond" panose="02020404030301010803" pitchFamily="18" charset="0"/>
              </a:rPr>
            </a:br>
            <a:r>
              <a:rPr lang="es-CO" sz="1800" b="1" i="1" dirty="0">
                <a:solidFill>
                  <a:schemeClr val="tx1"/>
                </a:solidFill>
                <a:latin typeface="Garamond" panose="02020404030301010803" pitchFamily="18" charset="0"/>
              </a:rPr>
              <a:t>-SARDINATA</a:t>
            </a:r>
          </a:p>
        </p:txBody>
      </p:sp>
      <p:pic>
        <p:nvPicPr>
          <p:cNvPr id="5125" name="Imagen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794" y="5235178"/>
            <a:ext cx="6429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Importancia de la contabilidad en la vida - Blog, ARWEB Agencia Digital  Costa Ric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5323" y="1268760"/>
            <a:ext cx="1824436" cy="1899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1711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2020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1474386"/>
              </p:ext>
            </p:extLst>
          </p:nvPr>
        </p:nvGraphicFramePr>
        <p:xfrm>
          <a:off x="1428728" y="964692"/>
          <a:ext cx="6911532" cy="3749164"/>
        </p:xfrm>
        <a:graphic>
          <a:graphicData uri="http://schemas.openxmlformats.org/drawingml/2006/table">
            <a:tbl>
              <a:tblPr firstRow="1" bandRow="1"/>
              <a:tblGrid>
                <a:gridCol w="3350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613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75968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TOTAL INGRESOS</a:t>
                      </a:r>
                      <a:endParaRPr lang="es-CO" sz="3600" b="1" i="1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043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Gratuidad</a:t>
                      </a:r>
                    </a:p>
                    <a:p>
                      <a:r>
                        <a:rPr lang="es-CO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Covid-19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17,038,542.00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6,445,574.00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1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s-CO" sz="2400" dirty="0">
                          <a:latin typeface="Arial Narrow" panose="020B0606020202030204" pitchFamily="34" charset="0"/>
                        </a:rPr>
                        <a:t>Recursos</a:t>
                      </a:r>
                      <a:r>
                        <a:rPr lang="es-CO" sz="2400" baseline="0" dirty="0">
                          <a:latin typeface="Arial Narrow" panose="020B0606020202030204" pitchFamily="34" charset="0"/>
                        </a:rPr>
                        <a:t> de Balance 2019</a:t>
                      </a:r>
                      <a:endParaRPr lang="es-CO" sz="24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1,866,184,96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1354">
                <a:tc>
                  <a:txBody>
                    <a:bodyPr/>
                    <a:lstStyle/>
                    <a:p>
                      <a:r>
                        <a:rPr lang="es-ES" sz="2400" dirty="0">
                          <a:latin typeface="Arial Narrow" panose="020B0606020202030204" pitchFamily="34" charset="0"/>
                          <a:cs typeface="Arial" pitchFamily="34" charset="0"/>
                        </a:rPr>
                        <a:t>Rendimientos Financieros</a:t>
                      </a:r>
                      <a:endParaRPr lang="es-CO" sz="2400" dirty="0"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dirty="0"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107,681</a:t>
                      </a:r>
                      <a:endParaRPr lang="es-CO" sz="240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800666"/>
                  </a:ext>
                </a:extLst>
              </a:tr>
              <a:tr h="411354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l"/>
                      <a:r>
                        <a:rPr lang="es-CO" sz="2400" dirty="0">
                          <a:effectLst/>
                          <a:latin typeface="Arial Narrow" panose="020B0606020202030204" pitchFamily="34" charset="0"/>
                        </a:rPr>
                        <a:t>TOTAL INGRESOS                         </a:t>
                      </a: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400" b="1" dirty="0"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$  25,457,981,96</a:t>
                      </a: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1354">
                <a:tc>
                  <a:txBody>
                    <a:bodyPr/>
                    <a:lstStyle/>
                    <a:p>
                      <a:pPr algn="l"/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4829244"/>
                  </a:ext>
                </a:extLst>
              </a:tr>
              <a:tr h="411354">
                <a:tc>
                  <a:txBody>
                    <a:bodyPr/>
                    <a:lstStyle/>
                    <a:p>
                      <a:pPr algn="l"/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400" b="1" dirty="0"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49" marR="91449" marT="45723" marB="4572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7797807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23528" y="4653137"/>
            <a:ext cx="8568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De Recursos de Gratuidad se recibió el valor de $17,038,542 y también se recibió una transferencia adicional según Directiva No.5 COVID-19 de $6,445,574 para sufragar los gastos ocasionados por motivos de la Pandemia. Como gastos de guías para el trabajo de los niños en casa, elementos de bioseguridad, </a:t>
            </a:r>
          </a:p>
          <a:p>
            <a:pPr algn="just"/>
            <a:r>
              <a:rPr lang="es-CO" dirty="0"/>
              <a:t>Adicionalmente se tenia en bancos el valor de $1,866,184,96 de recursos de 2019, y rendimientos financieros $107,681 Para un total de ingresos de $25,457,981,96</a:t>
            </a:r>
          </a:p>
        </p:txBody>
      </p:sp>
    </p:spTree>
    <p:extLst>
      <p:ext uri="{BB962C8B-B14F-4D97-AF65-F5344CB8AC3E}">
        <p14:creationId xmlns:p14="http://schemas.microsoft.com/office/powerpoint/2010/main" val="770792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AZUL PALID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00948" cy="1143000"/>
          </a:xfrm>
        </p:spPr>
        <p:txBody>
          <a:bodyPr>
            <a:noAutofit/>
          </a:bodyPr>
          <a:lstStyle/>
          <a:p>
            <a:r>
              <a:rPr lang="es-ES_tradnl" dirty="0">
                <a:latin typeface="Comic Sans MS" panose="030F0702030302020204" pitchFamily="66" charset="0"/>
              </a:rPr>
              <a:t>INFORME FINANCIERO 2020</a:t>
            </a:r>
            <a:br>
              <a:rPr lang="es-ES_tradnl" dirty="0">
                <a:latin typeface="Comic Sans MS" panose="030F0702030302020204" pitchFamily="66" charset="0"/>
              </a:rPr>
            </a:br>
            <a:endParaRPr lang="es-ES" dirty="0">
              <a:latin typeface="Comic Sans MS" panose="030F0702030302020204" pitchFamily="66" charset="0"/>
            </a:endParaRPr>
          </a:p>
        </p:txBody>
      </p:sp>
      <p:graphicFrame>
        <p:nvGraphicFramePr>
          <p:cNvPr id="5" name="1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3398767"/>
              </p:ext>
            </p:extLst>
          </p:nvPr>
        </p:nvGraphicFramePr>
        <p:xfrm>
          <a:off x="899592" y="1628800"/>
          <a:ext cx="7560840" cy="2664295"/>
        </p:xfrm>
        <a:graphic>
          <a:graphicData uri="http://schemas.openxmlformats.org/drawingml/2006/table">
            <a:tbl>
              <a:tblPr firstRow="1" bandRow="1"/>
              <a:tblGrid>
                <a:gridCol w="36649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9592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95320">
                <a:tc gridSpan="2"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algn="ctr"/>
                      <a:r>
                        <a:rPr lang="es-ES" sz="3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PRESUPUESTO</a:t>
                      </a:r>
                      <a:r>
                        <a:rPr lang="es-ES" sz="36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DE EGRESOS</a:t>
                      </a:r>
                      <a:endParaRPr lang="es-CO" sz="3600" dirty="0">
                        <a:solidFill>
                          <a:schemeClr val="accent1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L="91422" marR="91422" marT="45764" marB="45764" anchor="ctr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 w="254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4953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Presupuesto Definitivo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$25,457,981,86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 w="25400" cmpd="sng">
                      <a:solidFill>
                        <a:sysClr val="windowText" lastClr="000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Ejecutado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$ 15,669,024,00</a:t>
                      </a:r>
                      <a:endParaRPr lang="es-CO" sz="2400" kern="1200" dirty="0">
                        <a:solidFill>
                          <a:schemeClr val="dk1"/>
                        </a:solidFill>
                        <a:latin typeface="Arial Narrow" panose="020B0606020202030204" pitchFamily="34" charset="0"/>
                        <a:ea typeface=""/>
                        <a:cs typeface=""/>
                      </a:endParaRP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2011">
                <a:tc>
                  <a:txBody>
                    <a:bodyPr/>
                    <a:lstStyle/>
                    <a:p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Diferencia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400" kern="1200" dirty="0">
                          <a:solidFill>
                            <a:schemeClr val="dk1"/>
                          </a:solidFill>
                          <a:latin typeface="Arial Narrow" panose="020B0606020202030204" pitchFamily="34" charset="0"/>
                          <a:ea typeface=""/>
                          <a:cs typeface=""/>
                        </a:rPr>
                        <a:t>$  9,788,957,96</a:t>
                      </a:r>
                    </a:p>
                  </a:txBody>
                  <a:tcPr marL="96816" marR="96816" marT="45753" marB="457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1 Título"/>
          <p:cNvSpPr txBox="1">
            <a:spLocks/>
          </p:cNvSpPr>
          <p:nvPr/>
        </p:nvSpPr>
        <p:spPr>
          <a:xfrm>
            <a:off x="971550" y="908721"/>
            <a:ext cx="7858125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es-CO" altLang="es-CO" sz="4000" b="1" dirty="0">
              <a:solidFill>
                <a:srgbClr val="9966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39552" y="4725144"/>
            <a:ext cx="8208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El total de Recursos disponible para ser ejecutados en el año 2020 fue de $25,457,981,86 de los cuales invirtieron en los diferentes gastos un total de $15,669,024,00, quedando un saldo a diciembre 31 de 2020 de $9,788,957,96</a:t>
            </a:r>
          </a:p>
        </p:txBody>
      </p:sp>
    </p:spTree>
    <p:extLst>
      <p:ext uri="{BB962C8B-B14F-4D97-AF65-F5344CB8AC3E}">
        <p14:creationId xmlns:p14="http://schemas.microsoft.com/office/powerpoint/2010/main" val="1664238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5-AZUL-N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</p:pic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480686B7-7829-44D9-82CD-540294FB0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4500" y="13954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xmlns="" id="{817114EB-B8C1-4B87-ABF5-F340F52961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273748"/>
              </p:ext>
            </p:extLst>
          </p:nvPr>
        </p:nvGraphicFramePr>
        <p:xfrm>
          <a:off x="476654" y="598593"/>
          <a:ext cx="7695746" cy="53796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72501">
                  <a:extLst>
                    <a:ext uri="{9D8B030D-6E8A-4147-A177-3AD203B41FA5}">
                      <a16:colId xmlns:a16="http://schemas.microsoft.com/office/drawing/2014/main" xmlns="" val="1093289137"/>
                    </a:ext>
                  </a:extLst>
                </a:gridCol>
                <a:gridCol w="2323245">
                  <a:extLst>
                    <a:ext uri="{9D8B030D-6E8A-4147-A177-3AD203B41FA5}">
                      <a16:colId xmlns:a16="http://schemas.microsoft.com/office/drawing/2014/main" xmlns="" val="1686429991"/>
                    </a:ext>
                  </a:extLst>
                </a:gridCol>
              </a:tblGrid>
              <a:tr h="1359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1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378" marR="35378" marT="0" marB="0"/>
                </a:tc>
                <a:extLst>
                  <a:ext uri="{0D108BD9-81ED-4DB2-BD59-A6C34878D82A}">
                    <a16:rowId xmlns:a16="http://schemas.microsoft.com/office/drawing/2014/main" xmlns="" val="1592655323"/>
                  </a:ext>
                </a:extLst>
              </a:tr>
              <a:tr h="4309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RUBRO</a:t>
                      </a:r>
                      <a:endParaRPr lang="es-C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VALOR</a:t>
                      </a:r>
                      <a:endParaRPr lang="es-CO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84642497"/>
                  </a:ext>
                </a:extLst>
              </a:tr>
              <a:tr h="77474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CONTRATACION DE SERVICIOS PROFESIONALES 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Pago Asesoría Contable del 01 de enero al 31 de diciembre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$2,500,000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303232821"/>
                  </a:ext>
                </a:extLst>
              </a:tr>
              <a:tr h="60670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COMPRA DE EQUIPO 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NEVERA MEDIANA,LICUADORA,MESAS PLASTICAS,VAJILLA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$2,409,000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2422558"/>
                  </a:ext>
                </a:extLst>
              </a:tr>
              <a:tr h="88562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MATERIALES Y SUMINISTROS 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Compra de Materiales de </a:t>
                      </a:r>
                      <a:r>
                        <a:rPr lang="es-ES" sz="12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Ferreteria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Compra de implementos de </a:t>
                      </a:r>
                      <a:r>
                        <a:rPr lang="es-ES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aseo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$1,394,600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6659861"/>
                  </a:ext>
                </a:extLst>
              </a:tr>
              <a:tr h="486951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endParaRPr lang="es-ES" sz="12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SEGUROS </a:t>
                      </a: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Renovación póliza de manejo 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$255,850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52321708"/>
                  </a:ext>
                </a:extLst>
              </a:tr>
              <a:tr h="796627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IMPRESOS Y PUBLICACIONES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Cancelamos kit de diplomas.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Fotocopias  para los alumnos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$7,373,574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59114802"/>
                  </a:ext>
                </a:extLst>
              </a:tr>
              <a:tr h="398314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Mantenimiento de mobiliario y equipo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Actualización </a:t>
                      </a:r>
                      <a:r>
                        <a:rPr lang="es-ES" sz="12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Plataforma software </a:t>
                      </a:r>
                      <a:r>
                        <a:rPr lang="es-ES" sz="1200" b="1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contabilidad..TNS</a:t>
                      </a:r>
                      <a:endParaRPr lang="es-CO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ES" sz="14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$1,736,000</a:t>
                      </a:r>
                      <a:endParaRPr lang="es-CO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871749637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9655A1A1-C0BA-41FA-B81A-6F41EF10E4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7688" y="1382083"/>
            <a:ext cx="214033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C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</a:t>
            </a:r>
            <a:endParaRPr kumimoji="0" lang="es-CO" altLang="es-C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07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Imagen" descr="25-AZUL-NUB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323528" y="266849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latin typeface="Comic Sans MS" panose="030F0702030302020204" pitchFamily="66" charset="0"/>
              </a:rPr>
              <a:t>INFORME FINANCIERO 2020</a:t>
            </a:r>
            <a:endParaRPr lang="es-ES" sz="2400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832759"/>
              </p:ext>
            </p:extLst>
          </p:nvPr>
        </p:nvGraphicFramePr>
        <p:xfrm>
          <a:off x="1115616" y="1988840"/>
          <a:ext cx="6984776" cy="2952328"/>
        </p:xfrm>
        <a:graphic>
          <a:graphicData uri="http://schemas.openxmlformats.org/drawingml/2006/table">
            <a:tbl>
              <a:tblPr firstRow="1" bandRow="1"/>
              <a:tblGrid>
                <a:gridCol w="69847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69116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/>
                        <a:t>EJECUCION</a:t>
                      </a:r>
                      <a:r>
                        <a:rPr lang="es-ES" sz="2800" baseline="0" dirty="0"/>
                        <a:t> DE RECURSOS 2020</a:t>
                      </a:r>
                      <a:endParaRPr lang="es-ES" sz="2800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61168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Franklin Gothic Book" panose="020B0503020102020204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INGRESOS</a:t>
                      </a:r>
                      <a:r>
                        <a:rPr lang="es-ES" sz="2000" b="1" baseline="0" dirty="0"/>
                        <a:t>                   </a:t>
                      </a:r>
                      <a:r>
                        <a:rPr lang="es-ES" sz="2000" b="1" dirty="0"/>
                        <a:t>$25,457,981,86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TOTAL EGRESOS                     $15,669,024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b="1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000" b="1" dirty="0"/>
                        <a:t>         RECURSOS DEL BALANCE 2020  $9,788,957,86                    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2000" b="1" dirty="0"/>
                    </a:p>
                  </a:txBody>
                  <a:tcPr marL="68580" marR="68580" marT="34210" marB="3421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9A1AB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755576" y="5229200"/>
            <a:ext cx="7632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/>
              <a:t>Como vimos anteriormente, el total de ingresos fue de $25,457,981,86 y el total de Gastos ejecutados de $15,669,024, quedando un saldo en bancos de $9,788,957,86, correspondiente a los recursos del balance año 2020 que deben ser incorporados en la vigencia 2021 para su ejecución.</a:t>
            </a:r>
          </a:p>
        </p:txBody>
      </p:sp>
    </p:spTree>
    <p:extLst>
      <p:ext uri="{BB962C8B-B14F-4D97-AF65-F5344CB8AC3E}">
        <p14:creationId xmlns:p14="http://schemas.microsoft.com/office/powerpoint/2010/main" val="2239430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9"/>
          <p:cNvSpPr>
            <a:spLocks noChangeArrowheads="1" noChangeShapeType="1" noTextEdit="1"/>
          </p:cNvSpPr>
          <p:nvPr/>
        </p:nvSpPr>
        <p:spPr bwMode="auto">
          <a:xfrm rot="20814487">
            <a:off x="1594151" y="2102462"/>
            <a:ext cx="2934109" cy="72289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2187"/>
              </a:avLst>
            </a:prstTxWarp>
          </a:bodyPr>
          <a:lstStyle/>
          <a:p>
            <a:pPr algn="ctr">
              <a:defRPr/>
            </a:pPr>
            <a:r>
              <a:rPr lang="es-CO" sz="2700" kern="10" dirty="0">
                <a:solidFill>
                  <a:schemeClr val="accent4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es-CO" sz="2700" kern="10" dirty="0">
                <a:solidFill>
                  <a:schemeClr val="accent4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Rockwell Extra Bold" pitchFamily="18" charset="0"/>
              </a:rPr>
              <a:t>GRACIAS</a:t>
            </a:r>
          </a:p>
        </p:txBody>
      </p:sp>
      <p:pic>
        <p:nvPicPr>
          <p:cNvPr id="8196" name="Picture 4" descr="Businessman or Accountant with a Calculator, Vector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4018" y="1484784"/>
            <a:ext cx="2557463" cy="35718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4" name="WordArt 9"/>
          <p:cNvSpPr>
            <a:spLocks noChangeArrowheads="1" noChangeShapeType="1" noTextEdit="1"/>
          </p:cNvSpPr>
          <p:nvPr/>
        </p:nvSpPr>
        <p:spPr bwMode="auto">
          <a:xfrm rot="21159384">
            <a:off x="1533532" y="3289657"/>
            <a:ext cx="2851688" cy="57045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579"/>
              </a:avLst>
            </a:prstTxWarp>
          </a:bodyPr>
          <a:lstStyle/>
          <a:p>
            <a:pPr algn="ctr">
              <a:defRPr/>
            </a:pPr>
            <a:r>
              <a:rPr lang="es-CO" sz="2700" kern="10" dirty="0">
                <a:solidFill>
                  <a:schemeClr val="accent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es-CO" sz="2700" kern="10" dirty="0">
                <a:solidFill>
                  <a:schemeClr val="accent6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Rockwell Extra Bold" pitchFamily="18" charset="0"/>
              </a:rPr>
              <a:t>POR  SU</a:t>
            </a:r>
          </a:p>
        </p:txBody>
      </p:sp>
      <p:sp>
        <p:nvSpPr>
          <p:cNvPr id="5" name="WordArt 9"/>
          <p:cNvSpPr>
            <a:spLocks noChangeArrowheads="1" noChangeShapeType="1" noTextEdit="1"/>
          </p:cNvSpPr>
          <p:nvPr/>
        </p:nvSpPr>
        <p:spPr bwMode="auto">
          <a:xfrm rot="20671980">
            <a:off x="1661964" y="4509121"/>
            <a:ext cx="3132627" cy="8096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1674"/>
              </a:avLst>
            </a:prstTxWarp>
          </a:bodyPr>
          <a:lstStyle/>
          <a:p>
            <a:pPr algn="ctr">
              <a:defRPr/>
            </a:pPr>
            <a:r>
              <a:rPr lang="es-CO" sz="2700" kern="10" dirty="0">
                <a:solidFill>
                  <a:schemeClr val="accent5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es-CO" sz="2700" kern="10" dirty="0">
                <a:solidFill>
                  <a:schemeClr val="accent5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Rockwell Extra Bold" pitchFamily="18" charset="0"/>
              </a:rPr>
              <a:t>ATENCION</a:t>
            </a:r>
          </a:p>
        </p:txBody>
      </p:sp>
    </p:spTree>
    <p:extLst>
      <p:ext uri="{BB962C8B-B14F-4D97-AF65-F5344CB8AC3E}">
        <p14:creationId xmlns:p14="http://schemas.microsoft.com/office/powerpoint/2010/main" val="34304175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1_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3230</TotalTime>
  <Words>343</Words>
  <Application>Microsoft Office PowerPoint</Application>
  <PresentationFormat>Presentación en pantalla (4:3)</PresentationFormat>
  <Paragraphs>84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14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22" baseType="lpstr">
      <vt:lpstr>Algerian</vt:lpstr>
      <vt:lpstr>Arial</vt:lpstr>
      <vt:lpstr>Arial Black</vt:lpstr>
      <vt:lpstr>Arial Narrow</vt:lpstr>
      <vt:lpstr>Calibri</vt:lpstr>
      <vt:lpstr>Comic Sans MS</vt:lpstr>
      <vt:lpstr>Franklin Gothic Book</vt:lpstr>
      <vt:lpstr>Garamond</vt:lpstr>
      <vt:lpstr>Impact</vt:lpstr>
      <vt:lpstr>Rockwell Extra Bold</vt:lpstr>
      <vt:lpstr>Symbol</vt:lpstr>
      <vt:lpstr>Times New Roman</vt:lpstr>
      <vt:lpstr>Trebuchet MS</vt:lpstr>
      <vt:lpstr>Wingdings 3</vt:lpstr>
      <vt:lpstr>Faceta</vt:lpstr>
      <vt:lpstr>1_Faceta</vt:lpstr>
      <vt:lpstr>CENTRO EDUCATIVO RURAL  SAN ROQUE- -SARDINATA</vt:lpstr>
      <vt:lpstr>INFORME FINANCIERO 2020 </vt:lpstr>
      <vt:lpstr>INFORME FINANCIERO 2020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RENDICION DE CUENTAS VIGENCIA 2017</dc:title>
  <dc:creator>Nidia</dc:creator>
  <cp:lastModifiedBy>Usuario de Windows</cp:lastModifiedBy>
  <cp:revision>242</cp:revision>
  <dcterms:created xsi:type="dcterms:W3CDTF">2017-02-21T23:44:15Z</dcterms:created>
  <dcterms:modified xsi:type="dcterms:W3CDTF">2022-03-11T17:26:44Z</dcterms:modified>
</cp:coreProperties>
</file>