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39" r:id="rId1"/>
    <p:sldMasterId id="2147484143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57" r:id="rId5"/>
    <p:sldId id="259" r:id="rId6"/>
    <p:sldId id="261" r:id="rId7"/>
    <p:sldId id="262" r:id="rId8"/>
    <p:sldId id="263" r:id="rId9"/>
    <p:sldId id="265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3A5"/>
    <a:srgbClr val="952323"/>
    <a:srgbClr val="DC2C28"/>
    <a:srgbClr val="084168"/>
    <a:srgbClr val="50BDC8"/>
    <a:srgbClr val="4A250E"/>
    <a:srgbClr val="C62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3B74E-93F4-4FA3-A71C-BC806789EA22}" type="datetimeFigureOut">
              <a:rPr lang="es-CO" smtClean="0"/>
              <a:pPr/>
              <a:t>28/02/2024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9194F-736D-4C39-BFD3-F29A70A084C6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2484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26373-D02E-44AC-97C3-7AFB95D66DDC}" type="datetimeFigureOut">
              <a:rPr lang="es-CO" smtClean="0"/>
              <a:pPr/>
              <a:t>28/02/2024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35679-5297-4E3B-9C20-12DA36E960F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880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E87C8F-4335-44CD-BFC9-691C6C9A210C}" type="datetime1">
              <a:rPr lang="es-ES" noProof="0" smtClean="0"/>
              <a:pPr rtl="0"/>
              <a:t>28/02/2024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2714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DB83-C382-4684-8887-65A03EA4FFF0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3491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E81D3-9B82-44CA-B1F9-FCEFDC87935B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8286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0EE87C8F-4335-44CD-BFC9-691C6C9A210C}" type="datetime1">
              <a:rPr lang="es-ES" noProof="0" smtClean="0"/>
              <a:pPr rtl="0"/>
              <a:t>28/02/2024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r>
              <a:rPr lang="es-ES" noProof="0"/>
              <a:t>Agregar un pie de página</a:t>
            </a:r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D57F1E4F-1CFF-5643-939E-02111984F56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1D35CA-82F5-4AD4-B9EC-66E805B73542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4CCE92-710B-4678-B1B1-EFCAA5CDF075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FB0F2C-25D9-4D7E-B43A-29A2E16C960D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8392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 descr="portad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C656DE-1E46-4450-9484-A739B4FADFBC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A1DB83-C382-4684-8887-65A03EA4FFF0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E81D3-9B82-44CA-B1F9-FCEFDC87935B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35CA-82F5-4AD4-B9EC-66E805B73542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2234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CE92-710B-4678-B1B1-EFCAA5CDF075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2348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0F2C-25D9-4D7E-B43A-29A2E16C960D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687D-B11B-47A5-95F6-B79DA932A6DF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7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56DE-1E46-4450-9484-A739B4FADFBC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014DD1E-5D91-48A3-AD6D-45FBA980D106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7055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928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21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717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3995" r:id="rId12"/>
    <p:sldLayoutId id="2147483996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bg1"/>
            </a:gs>
            <a:gs pos="100000">
              <a:schemeClr val="tx2"/>
            </a:gs>
            <a:gs pos="86000">
              <a:srgbClr val="FFFF99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s-CO" altLang="es-CO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35C83AD5-F5AF-4BDC-901E-85A05CCFFAAA}" type="datetime1">
              <a:rPr lang="es-ES" noProof="0" smtClean="0"/>
              <a:pPr/>
              <a:t>28/02/2024</a:t>
            </a:fld>
            <a:endParaRPr lang="es-ES" noProof="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014DD1E-5D91-48A3-AD6D-45FBA980D106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ransition spd="med"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96602" y="2653727"/>
            <a:ext cx="8158360" cy="1015926"/>
          </a:xfrm>
        </p:spPr>
        <p:txBody>
          <a:bodyPr>
            <a:noAutofit/>
          </a:bodyPr>
          <a:lstStyle/>
          <a:p>
            <a:pPr algn="ctr"/>
            <a:r>
              <a:rPr lang="es-CO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5000" endA="300" endPos="45500" dir="5400000" sy="-100000" algn="bl" rotWithShape="0"/>
                </a:effectLst>
                <a:latin typeface="Arial Narrow" panose="020B0606020202030204" pitchFamily="34" charset="0"/>
              </a:rPr>
              <a:t>INFORME DE GESTIÓN</a:t>
            </a:r>
            <a:endParaRPr lang="es-CO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5000" endA="300" endPos="45500" dir="5400000" sy="-100000" algn="bl" rotWithShape="0"/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60282" y="4359027"/>
            <a:ext cx="8297363" cy="107585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CO" b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Rendición de Cuentas Vigencia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CO" b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itchFamily="34" charset="0"/>
              </a:rPr>
              <a:t>2023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936814" y="551311"/>
            <a:ext cx="6244281" cy="138499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002060"/>
                </a:solidFill>
                <a:latin typeface="Forte" pitchFamily="66" charset="0"/>
              </a:rPr>
              <a:t>CENTRO EDUCATIVO RURAL PADRE LUIS ANTONIO ROJAS</a:t>
            </a:r>
          </a:p>
          <a:p>
            <a:pPr algn="ctr">
              <a:defRPr/>
            </a:pPr>
            <a:r>
              <a:rPr lang="pt-BR" sz="2800" b="1" dirty="0">
                <a:solidFill>
                  <a:srgbClr val="002060"/>
                </a:solidFill>
                <a:latin typeface="Forte" pitchFamily="66" charset="0"/>
              </a:rPr>
              <a:t>Toledo-Norte de Santander</a:t>
            </a:r>
          </a:p>
        </p:txBody>
      </p:sp>
      <p:pic>
        <p:nvPicPr>
          <p:cNvPr id="1026" name="Imagen 4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2511380" y="1026135"/>
            <a:ext cx="924654" cy="93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WhatsApp Image 2022-11-21 at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908" y="936322"/>
            <a:ext cx="1359560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6561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070340" y="1737103"/>
            <a:ext cx="8626415" cy="246396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45719" rIns="0" bIns="0" anchor="b">
            <a:noAutofit/>
          </a:bodyPr>
          <a:lstStyle/>
          <a:p>
            <a:pPr algn="ctr">
              <a:defRPr/>
            </a:pPr>
            <a:r>
              <a:rPr lang="es-CO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Franklin Gothic Medium Cond" pitchFamily="34" charset="0"/>
              </a:rPr>
              <a:t>RECURSOS DEL BALANCE </a:t>
            </a:r>
          </a:p>
          <a:p>
            <a:pPr algn="ctr">
              <a:defRPr/>
            </a:pPr>
            <a:r>
              <a:rPr lang="es-CO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Franklin Gothic Medium Cond" pitchFamily="34" charset="0"/>
              </a:rPr>
              <a:t>AÑO 2023</a:t>
            </a:r>
          </a:p>
          <a:p>
            <a:pPr algn="ctr">
              <a:defRPr/>
            </a:pPr>
            <a:r>
              <a:rPr lang="es-CO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Franklin Gothic Medium Cond" pitchFamily="34" charset="0"/>
              </a:rPr>
              <a:t>$4,765,383.00</a:t>
            </a:r>
            <a:endParaRPr lang="es-ES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Franklin Gothic Medium Cond" pitchFamily="34" charset="0"/>
              <a:ea typeface="+mj-ea"/>
              <a:cs typeface="+mj-cs"/>
            </a:endParaRPr>
          </a:p>
        </p:txBody>
      </p:sp>
      <p:pic>
        <p:nvPicPr>
          <p:cNvPr id="3" name="Imagen 2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671" y="4943888"/>
            <a:ext cx="1443272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4979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848" y="854357"/>
            <a:ext cx="2228883" cy="21613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sz="9600" dirty="0" smtClean="0">
                <a:latin typeface="Castellar" panose="020A0402060406010301" pitchFamily="18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r>
              <a:rPr lang="es-CO" sz="9600" dirty="0" smtClean="0">
                <a:latin typeface="Castellar" panose="020A0402060406010301" pitchFamily="18" charset="0"/>
                <a:cs typeface="Arial" panose="020B0604020202020204" pitchFamily="34" charset="0"/>
              </a:rPr>
              <a:t>     </a:t>
            </a:r>
            <a:r>
              <a:rPr lang="es-CO" sz="9600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  <a:endParaRPr lang="es-CO" sz="96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1974" y="443038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 </a:t>
            </a:r>
            <a:r>
              <a:rPr lang="es-ES" sz="53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 </a:t>
            </a:r>
            <a:r>
              <a:rPr lang="es-E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/>
            </a:r>
            <a:br>
              <a:rPr lang="es-E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RECURSOS DE GRATUIDAD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404381"/>
              </p:ext>
            </p:extLst>
          </p:nvPr>
        </p:nvGraphicFramePr>
        <p:xfrm>
          <a:off x="1401122" y="1876968"/>
          <a:ext cx="9372105" cy="335335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7925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795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2650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CO" sz="2400" kern="1200" dirty="0"/>
                        <a:t>Vigencia 2023</a:t>
                      </a:r>
                      <a:endParaRPr lang="es-CO" sz="2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T="45731" marB="45731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O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1" marB="45731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6915">
                <a:tc>
                  <a:txBody>
                    <a:bodyPr/>
                    <a:lstStyle/>
                    <a:p>
                      <a:r>
                        <a:rPr lang="es-CO" sz="2400" dirty="0"/>
                        <a:t>Nombre Establecimiento: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CENTRO EDUCATIVO RURAL PADRE</a:t>
                      </a:r>
                      <a:r>
                        <a:rPr lang="es-CO" sz="2400" baseline="0" dirty="0"/>
                        <a:t> LUIS ANTONIO ROJAS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Departamento: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NORTE DE SANTANDER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Municipio: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TOLEDO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Estado:</a:t>
                      </a:r>
                      <a:endParaRPr lang="es-CO" sz="2400" b="1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tc>
                  <a:txBody>
                    <a:bodyPr/>
                    <a:lstStyle/>
                    <a:p>
                      <a:r>
                        <a:rPr lang="es-CO" sz="2400" dirty="0"/>
                        <a:t>Pagado</a:t>
                      </a:r>
                      <a:endParaRPr lang="es-CO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1931">
                <a:tc>
                  <a:txBody>
                    <a:bodyPr/>
                    <a:lstStyle/>
                    <a:p>
                      <a:r>
                        <a:rPr lang="es-CO" sz="2400" dirty="0"/>
                        <a:t>Recursos asignados:</a:t>
                      </a:r>
                      <a:endParaRPr lang="es-CO" sz="2400" b="1" i="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/>
                        <a:t>$ 16,584,766.00</a:t>
                      </a:r>
                      <a:endParaRPr lang="es-CO" sz="2400" b="1" u="sng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31" marB="45731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Imagen 4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488" y="297467"/>
            <a:ext cx="1353120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3214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289" y="534054"/>
            <a:ext cx="10363200" cy="12239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r>
              <a:rPr lang="es-E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/>
            </a:r>
            <a:br>
              <a:rPr lang="es-ES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FONDO SERVICIOS EDUCATIVOS / PRESUPUESTO</a:t>
            </a:r>
            <a:endParaRPr lang="es-CO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962163"/>
              </p:ext>
            </p:extLst>
          </p:nvPr>
        </p:nvGraphicFramePr>
        <p:xfrm>
          <a:off x="2037153" y="2246004"/>
          <a:ext cx="8208912" cy="23762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044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4067"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PRESUPUESTO 2023</a:t>
                      </a:r>
                      <a:endParaRPr lang="es-CO" sz="2800" b="1" i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4067">
                <a:tc>
                  <a:txBody>
                    <a:bodyPr/>
                    <a:lstStyle/>
                    <a:p>
                      <a:pPr algn="l"/>
                      <a:r>
                        <a:rPr lang="es-ES" sz="2800" u="none" dirty="0"/>
                        <a:t>Proyectado</a:t>
                      </a:r>
                      <a:endParaRPr lang="es-CO" sz="2800" b="1" i="0" u="none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800" u="none" strike="noStrike" kern="1200" baseline="0" dirty="0"/>
                        <a:t>$17,000,000.00</a:t>
                      </a:r>
                      <a:endParaRPr lang="es-CO" sz="2800" b="1" i="1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4067">
                <a:tc>
                  <a:txBody>
                    <a:bodyPr/>
                    <a:lstStyle/>
                    <a:p>
                      <a:pPr algn="l"/>
                      <a:r>
                        <a:rPr lang="es-CO" sz="2800" u="none" dirty="0"/>
                        <a:t>Recibido</a:t>
                      </a:r>
                      <a:endParaRPr lang="es-CO" sz="2800" b="1" i="0" u="none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u="none" strike="noStrike" kern="1200" baseline="0" dirty="0"/>
                        <a:t>$17,065,540.00</a:t>
                      </a:r>
                      <a:endParaRPr lang="es-CO" sz="2800" b="1" i="1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406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dirty="0">
                          <a:effectLst/>
                        </a:rPr>
                        <a:t>Diferencia $ 65,540.00</a:t>
                      </a:r>
                      <a:endParaRPr lang="es-CO" sz="2800" b="1" i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sz="32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33" marR="91433" marT="45760" marB="4576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Imagen 4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976" y="4995404"/>
            <a:ext cx="1378878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8564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2552" y="632734"/>
            <a:ext cx="11029616" cy="1013800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r>
              <a:rPr lang="es-E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/>
            </a:r>
            <a:br>
              <a:rPr lang="es-E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GRATUIDAD</a:t>
            </a:r>
            <a:endParaRPr lang="es-CO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56488"/>
              </p:ext>
            </p:extLst>
          </p:nvPr>
        </p:nvGraphicFramePr>
        <p:xfrm>
          <a:off x="982586" y="2102747"/>
          <a:ext cx="9812985" cy="198044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355450">
                  <a:extLst>
                    <a:ext uri="{9D8B030D-6E8A-4147-A177-3AD203B41FA5}">
                      <a16:colId xmlns="" xmlns:a16="http://schemas.microsoft.com/office/drawing/2014/main" val="2149024622"/>
                    </a:ext>
                  </a:extLst>
                </a:gridCol>
                <a:gridCol w="1578190">
                  <a:extLst>
                    <a:ext uri="{9D8B030D-6E8A-4147-A177-3AD203B41FA5}">
                      <a16:colId xmlns="" xmlns:a16="http://schemas.microsoft.com/office/drawing/2014/main" val="627463311"/>
                    </a:ext>
                  </a:extLst>
                </a:gridCol>
                <a:gridCol w="1842689">
                  <a:extLst>
                    <a:ext uri="{9D8B030D-6E8A-4147-A177-3AD203B41FA5}">
                      <a16:colId xmlns="" xmlns:a16="http://schemas.microsoft.com/office/drawing/2014/main" val="1423490185"/>
                    </a:ext>
                  </a:extLst>
                </a:gridCol>
                <a:gridCol w="2036656">
                  <a:extLst>
                    <a:ext uri="{9D8B030D-6E8A-4147-A177-3AD203B41FA5}">
                      <a16:colId xmlns="" xmlns:a16="http://schemas.microsoft.com/office/drawing/2014/main" val="31124995"/>
                    </a:ext>
                  </a:extLst>
                </a:gridCol>
              </a:tblGrid>
              <a:tr h="317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NOMBRE</a:t>
                      </a:r>
                      <a:r>
                        <a:rPr lang="es-CO" sz="2000" u="none" strike="noStrike" baseline="0" dirty="0">
                          <a:effectLst/>
                        </a:rPr>
                        <a:t> </a:t>
                      </a:r>
                      <a:r>
                        <a:rPr lang="es-CO" sz="2000" u="none" strike="noStrike" dirty="0">
                          <a:effectLst/>
                        </a:rPr>
                        <a:t>ESTABLECIMIENTO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MATRICULA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6444636"/>
                  </a:ext>
                </a:extLst>
              </a:tr>
              <a:tr h="62730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TR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BA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effectLst/>
                        </a:rPr>
                        <a:t>TOTAL MATRICULA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3923503"/>
                  </a:ext>
                </a:extLst>
              </a:tr>
              <a:tr h="317116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u="none" strike="noStrike" dirty="0">
                          <a:effectLst/>
                        </a:rPr>
                        <a:t>C.E.R. PADRE LUIS ANTONIO ROJAS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09366220"/>
                  </a:ext>
                </a:extLst>
              </a:tr>
              <a:tr h="333413">
                <a:tc>
                  <a:txBody>
                    <a:bodyPr/>
                    <a:lstStyle/>
                    <a:p>
                      <a:pPr algn="l" fontAlgn="b"/>
                      <a:r>
                        <a:rPr lang="es-CO" sz="2000" u="none" strike="noStrike" dirty="0">
                          <a:effectLst/>
                        </a:rPr>
                        <a:t>ASIGNACION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92,455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80,778 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$ 16,584,766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21753923"/>
                  </a:ext>
                </a:extLst>
              </a:tr>
              <a:tr h="3854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2000" u="none" strike="noStrike" dirty="0">
                          <a:effectLst/>
                        </a:rPr>
                        <a:t>TOTAL ASIGNACION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121898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$1,479,280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121898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$15,105,486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3771176"/>
                  </a:ext>
                </a:extLst>
              </a:tr>
            </a:tbl>
          </a:graphicData>
        </a:graphic>
      </p:graphicFrame>
      <p:pic>
        <p:nvPicPr>
          <p:cNvPr id="5" name="Imagen 4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246" y="341593"/>
            <a:ext cx="1365998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2956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7095" y="510390"/>
            <a:ext cx="10363200" cy="1223963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r>
              <a:rPr lang="es-E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/>
            </a:r>
            <a:br>
              <a:rPr lang="es-E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CO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INGRESOS</a:t>
            </a:r>
            <a:endParaRPr lang="es-CO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588453"/>
              </p:ext>
            </p:extLst>
          </p:nvPr>
        </p:nvGraphicFramePr>
        <p:xfrm>
          <a:off x="1557812" y="2106488"/>
          <a:ext cx="9009872" cy="379333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23507">
                  <a:extLst>
                    <a:ext uri="{9D8B030D-6E8A-4147-A177-3AD203B41FA5}">
                      <a16:colId xmlns="" xmlns:a16="http://schemas.microsoft.com/office/drawing/2014/main" val="1261062383"/>
                    </a:ext>
                  </a:extLst>
                </a:gridCol>
                <a:gridCol w="2486365">
                  <a:extLst>
                    <a:ext uri="{9D8B030D-6E8A-4147-A177-3AD203B41FA5}">
                      <a16:colId xmlns="" xmlns:a16="http://schemas.microsoft.com/office/drawing/2014/main" val="1929838023"/>
                    </a:ext>
                  </a:extLst>
                </a:gridCol>
              </a:tblGrid>
              <a:tr h="564604">
                <a:tc>
                  <a:txBody>
                    <a:bodyPr/>
                    <a:lstStyle/>
                    <a:p>
                      <a:pPr algn="ctr"/>
                      <a:r>
                        <a:rPr lang="es-CO" sz="2200" dirty="0">
                          <a:latin typeface="Arial Narrow" panose="020B0606020202030204" pitchFamily="34" charset="0"/>
                        </a:rPr>
                        <a:t>CONCEPTO</a:t>
                      </a:r>
                      <a:endParaRPr lang="es-CO" sz="2200" b="1" i="1" dirty="0">
                        <a:latin typeface="Arial Narrow" panose="020B0606020202030204" pitchFamily="34" charset="0"/>
                      </a:endParaRPr>
                    </a:p>
                  </a:txBody>
                  <a:tcPr marL="91451" marR="91451" marT="45769" marB="4576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200" dirty="0">
                          <a:latin typeface="Arial Narrow" panose="020B0606020202030204" pitchFamily="34" charset="0"/>
                        </a:rPr>
                        <a:t>INGRESOS</a:t>
                      </a:r>
                      <a:endParaRPr lang="es-CO" sz="2200" b="1" i="1" dirty="0">
                        <a:latin typeface="Arial Narrow" panose="020B0606020202030204" pitchFamily="34" charset="0"/>
                      </a:endParaRPr>
                    </a:p>
                  </a:txBody>
                  <a:tcPr marL="91451" marR="91451" marT="45769" marB="4576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4614164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Certificados y Constancias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$15,000.00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8357784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Calidad por Gratuidad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$16,584,766.00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16327337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Rendimientos Financieros Gratuidad</a:t>
                      </a:r>
                    </a:p>
                  </a:txBody>
                  <a:tcPr marL="91451" marR="91451" marT="45769" marB="4576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$112,748.00</a:t>
                      </a:r>
                    </a:p>
                  </a:txBody>
                  <a:tcPr marL="91451" marR="91451" marT="45769" marB="45769" anchor="ctr"/>
                </a:tc>
                <a:extLst>
                  <a:ext uri="{0D108BD9-81ED-4DB2-BD59-A6C34878D82A}">
                    <a16:rowId xmlns="" xmlns:a16="http://schemas.microsoft.com/office/drawing/2014/main" val="825968661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Rendimientos Financieros Recursos Propios</a:t>
                      </a:r>
                    </a:p>
                  </a:txBody>
                  <a:tcPr marL="91451" marR="91451" marT="45769" marB="4576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$1.00</a:t>
                      </a:r>
                    </a:p>
                  </a:txBody>
                  <a:tcPr marL="91451" marR="91451" marT="45769" marB="45769" anchor="ctr"/>
                </a:tc>
                <a:extLst>
                  <a:ext uri="{0D108BD9-81ED-4DB2-BD59-A6C34878D82A}">
                    <a16:rowId xmlns="" xmlns:a16="http://schemas.microsoft.com/office/drawing/2014/main" val="1381441352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Superávit Recursos de Gratuidad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$351,375.00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49128747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r>
                        <a:rPr lang="es-CO" sz="2200" b="0" i="1" dirty="0">
                          <a:latin typeface="Arial Narrow" panose="020B0606020202030204" pitchFamily="34" charset="0"/>
                        </a:rPr>
                        <a:t>Superávit Recursos Propios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$1,650.00</a:t>
                      </a:r>
                    </a:p>
                  </a:txBody>
                  <a:tcPr marL="91451" marR="91451" marT="45769" marB="45769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3391734"/>
                  </a:ext>
                </a:extLst>
              </a:tr>
              <a:tr h="461247">
                <a:tc>
                  <a:txBody>
                    <a:bodyPr/>
                    <a:lstStyle/>
                    <a:p>
                      <a:pPr algn="r"/>
                      <a:r>
                        <a:rPr lang="es-CO" sz="2200" b="1" i="1" dirty="0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1451" marR="91451" marT="45769" marB="4576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$17,065,540.00</a:t>
                      </a:r>
                    </a:p>
                  </a:txBody>
                  <a:tcPr marL="91451" marR="91451" marT="45769" marB="4576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984894"/>
                  </a:ext>
                </a:extLst>
              </a:tr>
            </a:tbl>
          </a:graphicData>
        </a:graphic>
      </p:graphicFrame>
      <p:pic>
        <p:nvPicPr>
          <p:cNvPr id="5" name="Imagen 4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883" y="455170"/>
            <a:ext cx="1353120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17598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0047" y="574197"/>
            <a:ext cx="10363200" cy="1339978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r>
              <a:rPr lang="es-E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/>
            </a:r>
            <a:br>
              <a:rPr lang="es-E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Porcentaje Asignación Recursos </a:t>
            </a:r>
            <a:b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Gratuidad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254869"/>
              </p:ext>
            </p:extLst>
          </p:nvPr>
        </p:nvGraphicFramePr>
        <p:xfrm>
          <a:off x="1964943" y="2474582"/>
          <a:ext cx="8576536" cy="208094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83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02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13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20236"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RECURSOS DE GRATUIDAD</a:t>
                      </a:r>
                      <a:endParaRPr lang="es-CO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0236">
                <a:tc>
                  <a:txBody>
                    <a:bodyPr/>
                    <a:lstStyle/>
                    <a:p>
                      <a:r>
                        <a:rPr lang="es-CO" sz="2400" dirty="0"/>
                        <a:t>Presupuestado</a:t>
                      </a:r>
                      <a:endParaRPr lang="es-CO" sz="240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u="none" strike="noStrike" kern="1200" baseline="0" dirty="0"/>
                        <a:t>$17,000,000.00</a:t>
                      </a:r>
                      <a:endParaRPr lang="es-CO" sz="2400" b="1" i="1" dirty="0">
                        <a:latin typeface="Arial Narrow" panose="020B0606020202030204" pitchFamily="34" charset="0"/>
                      </a:endParaRPr>
                    </a:p>
                  </a:txBody>
                  <a:tcPr marL="91433" marR="91433" marT="45760" marB="4576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CO" sz="2400" dirty="0"/>
                        <a:t>97.56%</a:t>
                      </a:r>
                      <a:endParaRPr lang="es-CO" sz="2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2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s-E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Asignado Gratuidad</a:t>
                      </a:r>
                      <a:endParaRPr lang="es-CO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6816" marR="96816" marT="45756" marB="45756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$16,584,766.00</a:t>
                      </a:r>
                    </a:p>
                  </a:txBody>
                  <a:tcPr marL="91451" marR="91451" marT="45769" marB="45769" anchor="ctr"/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0236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dirty="0">
                          <a:effectLst/>
                        </a:rPr>
                        <a:t>Diferencia  $ 415,234.00</a:t>
                      </a:r>
                      <a:endParaRPr lang="es-CO" sz="2400" b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hMerge="1">
                  <a:txBody>
                    <a:bodyPr/>
                    <a:lstStyle/>
                    <a:p>
                      <a:pPr algn="r"/>
                      <a:endParaRPr lang="es-CO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Imagen 4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976" y="5115933"/>
            <a:ext cx="1352272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3195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1539" y="376189"/>
            <a:ext cx="10363200" cy="1223963"/>
          </a:xfrm>
        </p:spPr>
        <p:txBody>
          <a:bodyPr>
            <a:noAutofit/>
          </a:bodyPr>
          <a:lstStyle/>
          <a:p>
            <a:pPr algn="ctr"/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r>
              <a:rPr lang="es-E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/>
            </a:r>
            <a:br>
              <a:rPr lang="es-ES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Porcentaje Ejecución Presupuesto Egresos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53482"/>
              </p:ext>
            </p:extLst>
          </p:nvPr>
        </p:nvGraphicFramePr>
        <p:xfrm>
          <a:off x="1865123" y="2228576"/>
          <a:ext cx="8391360" cy="205587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890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165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5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1218">
                <a:tc gridSpan="3">
                  <a:txBody>
                    <a:bodyPr/>
                    <a:lstStyle/>
                    <a:p>
                      <a:pPr algn="ctr"/>
                      <a:r>
                        <a:rPr lang="es-ES" sz="2200" dirty="0"/>
                        <a:t>PRESUPUESTO</a:t>
                      </a:r>
                      <a:r>
                        <a:rPr lang="es-ES" sz="2200" baseline="0" dirty="0"/>
                        <a:t> DE EGRESOS</a:t>
                      </a:r>
                      <a:endParaRPr lang="es-CO" sz="2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219">
                <a:tc>
                  <a:txBody>
                    <a:bodyPr/>
                    <a:lstStyle/>
                    <a:p>
                      <a:r>
                        <a:rPr lang="es-CO" sz="2200" dirty="0"/>
                        <a:t>Presupuesto</a:t>
                      </a:r>
                      <a:r>
                        <a:rPr lang="es-CO" sz="2200" baseline="0" dirty="0"/>
                        <a:t> Definitivo</a:t>
                      </a:r>
                      <a:endParaRPr lang="es-CO" sz="220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u="none" strike="noStrike" kern="1200" baseline="0" dirty="0"/>
                        <a:t>$17,065,540.00</a:t>
                      </a:r>
                      <a:endParaRPr lang="es-CO" sz="2200" b="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CO" sz="2200" dirty="0"/>
                        <a:t>72.08%</a:t>
                      </a:r>
                      <a:endParaRPr lang="es-CO" sz="2200" i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219">
                <a:tc>
                  <a:txBody>
                    <a:bodyPr/>
                    <a:lstStyle/>
                    <a:p>
                      <a:r>
                        <a:rPr lang="es-ES" sz="2200" dirty="0"/>
                        <a:t>Ejecutado</a:t>
                      </a:r>
                      <a:endParaRPr lang="es-CO" sz="220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u="none" strike="noStrike" kern="1200" baseline="0" dirty="0"/>
                        <a:t>$12,300,157.00</a:t>
                      </a:r>
                      <a:endParaRPr lang="es-CO" sz="2200" b="0" i="1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21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200" dirty="0">
                          <a:effectLst/>
                        </a:rPr>
                        <a:t>Diferencia $</a:t>
                      </a:r>
                      <a:r>
                        <a:rPr lang="es-CO" sz="2200" u="none" strike="noStrike" kern="1200" baseline="0" dirty="0"/>
                        <a:t>4,765,383.00</a:t>
                      </a:r>
                      <a:endParaRPr lang="es-CO" sz="2200" b="1" i="1" dirty="0"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 anchor="ctr"/>
                </a:tc>
                <a:tc hMerge="1">
                  <a:txBody>
                    <a:bodyPr/>
                    <a:lstStyle/>
                    <a:p>
                      <a:pPr algn="r"/>
                      <a:endParaRPr lang="es-CO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s-CO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817" marR="96817" marT="45749" marB="4574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Imagen 4" descr="WhatsApp Image 2022-11-21 at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782" y="4750705"/>
            <a:ext cx="1299928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30492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81555" y="485778"/>
            <a:ext cx="8896865" cy="1066800"/>
          </a:xfrm>
        </p:spPr>
        <p:txBody>
          <a:bodyPr>
            <a:noAutofit/>
          </a:bodyPr>
          <a:lstStyle/>
          <a:p>
            <a:pPr algn="ctr"/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 Ejecución Egresos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46BE3B31-5826-4C40-9F4A-E2DF641541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806"/>
          <a:stretch/>
        </p:blipFill>
        <p:spPr>
          <a:xfrm>
            <a:off x="728717" y="2461133"/>
            <a:ext cx="10734565" cy="2323518"/>
          </a:xfrm>
          <a:prstGeom prst="rect">
            <a:avLst/>
          </a:prstGeom>
        </p:spPr>
      </p:pic>
      <p:pic>
        <p:nvPicPr>
          <p:cNvPr id="5" name="Imagen 4" descr="WhatsApp Image 2022-11-21 at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872" y="485778"/>
            <a:ext cx="1402959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413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81555" y="485778"/>
            <a:ext cx="8896865" cy="1066800"/>
          </a:xfrm>
        </p:spPr>
        <p:txBody>
          <a:bodyPr>
            <a:noAutofit/>
          </a:bodyPr>
          <a:lstStyle/>
          <a:p>
            <a:pPr algn="ctr"/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MODELO DE GESTIÓN</a:t>
            </a:r>
            <a:b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</a:br>
            <a:r>
              <a:rPr lang="es-E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anose="020B0606020202030204" pitchFamily="34" charset="0"/>
              </a:rPr>
              <a:t> Ejecución Egresos</a:t>
            </a:r>
            <a:endParaRPr lang="es-CO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7591BF5-A59A-4242-83A8-3A01CAFD88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195"/>
          <a:stretch/>
        </p:blipFill>
        <p:spPr>
          <a:xfrm>
            <a:off x="728717" y="2892056"/>
            <a:ext cx="10734565" cy="2817628"/>
          </a:xfrm>
          <a:prstGeom prst="rect">
            <a:avLst/>
          </a:prstGeom>
        </p:spPr>
      </p:pic>
      <p:pic>
        <p:nvPicPr>
          <p:cNvPr id="6" name="Imagen 5" descr="WhatsApp Image 2022-11-21 at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1357" y="577950"/>
            <a:ext cx="1441595" cy="13049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37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3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454</TotalTime>
  <Words>188</Words>
  <Application>Microsoft Office PowerPoint</Application>
  <PresentationFormat>Panorámica</PresentationFormat>
  <Paragraphs>81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3" baseType="lpstr">
      <vt:lpstr>Algerian</vt:lpstr>
      <vt:lpstr>Arial</vt:lpstr>
      <vt:lpstr>Arial Narrow</vt:lpstr>
      <vt:lpstr>Calibri</vt:lpstr>
      <vt:lpstr>Calibri Light</vt:lpstr>
      <vt:lpstr>Castellar</vt:lpstr>
      <vt:lpstr>Forte</vt:lpstr>
      <vt:lpstr>Franklin Gothic Medium Cond</vt:lpstr>
      <vt:lpstr>Impact</vt:lpstr>
      <vt:lpstr>Wingdings 2</vt:lpstr>
      <vt:lpstr>HDOfficeLightV0</vt:lpstr>
      <vt:lpstr>Tema39</vt:lpstr>
      <vt:lpstr>INFORME DE GESTIÓN</vt:lpstr>
      <vt:lpstr> MODELO DE GESTIÓN  RECURSOS DE GRATUIDAD</vt:lpstr>
      <vt:lpstr>MODELO DE GESTIÓN FONDO SERVICIOS EDUCATIVOS / PRESUPUESTO</vt:lpstr>
      <vt:lpstr>MODELO DE GESTIÓN GRATUIDAD</vt:lpstr>
      <vt:lpstr>MODELO DE GESTIÓN INGRESOS</vt:lpstr>
      <vt:lpstr>MODELO DE GESTIÓN Porcentaje Asignación Recursos  Gratuidad</vt:lpstr>
      <vt:lpstr>MODELO DE GESTIÓN Porcentaje Ejecución Presupuesto Egresos</vt:lpstr>
      <vt:lpstr>MODELO DE GESTIÓN  Ejecución Egresos</vt:lpstr>
      <vt:lpstr>MODELO DE GESTIÓN  Ejecución Egresos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FGJFTYDRFGSDFGS</dc:title>
  <dc:creator>WARHACK</dc:creator>
  <cp:lastModifiedBy>Cuenta Microsoft</cp:lastModifiedBy>
  <cp:revision>57</cp:revision>
  <dcterms:created xsi:type="dcterms:W3CDTF">2017-02-08T21:00:10Z</dcterms:created>
  <dcterms:modified xsi:type="dcterms:W3CDTF">2024-02-29T02:35:14Z</dcterms:modified>
</cp:coreProperties>
</file>