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5" r:id="rId9"/>
    <p:sldId id="264" r:id="rId10"/>
    <p:sldId id="263" r:id="rId11"/>
    <p:sldId id="266" r:id="rId12"/>
    <p:sldId id="267" r:id="rId13"/>
    <p:sldId id="268" r:id="rId14"/>
    <p:sldId id="269" r:id="rId1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FF75DCC9-E27E-4BA6-BAC4-5C71D3E49AE2}" type="datetimeFigureOut">
              <a:rPr lang="es-CO" smtClean="0"/>
              <a:t>14/02/2024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D72EAA3-6ED0-448B-A044-7BBB0BAFA96A}" type="slidenum">
              <a:rPr lang="es-CO" smtClean="0"/>
              <a:t>‹Nº›</a:t>
            </a:fld>
            <a:endParaRPr lang="es-CO"/>
          </a:p>
        </p:txBody>
      </p:sp>
    </p:spTree>
    <p:extLst>
      <p:ext uri="{BB962C8B-B14F-4D97-AF65-F5344CB8AC3E}">
        <p14:creationId xmlns:p14="http://schemas.microsoft.com/office/powerpoint/2010/main" val="75568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F75DCC9-E27E-4BA6-BAC4-5C71D3E49AE2}" type="datetimeFigureOut">
              <a:rPr lang="es-CO" smtClean="0"/>
              <a:t>14/02/2024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D72EAA3-6ED0-448B-A044-7BBB0BAFA96A}" type="slidenum">
              <a:rPr lang="es-CO" smtClean="0"/>
              <a:t>‹Nº›</a:t>
            </a:fld>
            <a:endParaRPr lang="es-CO"/>
          </a:p>
        </p:txBody>
      </p:sp>
    </p:spTree>
    <p:extLst>
      <p:ext uri="{BB962C8B-B14F-4D97-AF65-F5344CB8AC3E}">
        <p14:creationId xmlns:p14="http://schemas.microsoft.com/office/powerpoint/2010/main" val="366949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F75DCC9-E27E-4BA6-BAC4-5C71D3E49AE2}" type="datetimeFigureOut">
              <a:rPr lang="es-CO" smtClean="0"/>
              <a:t>14/02/2024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D72EAA3-6ED0-448B-A044-7BBB0BAFA96A}" type="slidenum">
              <a:rPr lang="es-CO" smtClean="0"/>
              <a:t>‹Nº›</a:t>
            </a:fld>
            <a:endParaRPr lang="es-CO"/>
          </a:p>
        </p:txBody>
      </p:sp>
    </p:spTree>
    <p:extLst>
      <p:ext uri="{BB962C8B-B14F-4D97-AF65-F5344CB8AC3E}">
        <p14:creationId xmlns:p14="http://schemas.microsoft.com/office/powerpoint/2010/main" val="1808301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F75DCC9-E27E-4BA6-BAC4-5C71D3E49AE2}" type="datetimeFigureOut">
              <a:rPr lang="es-CO" smtClean="0"/>
              <a:t>14/02/2024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D72EAA3-6ED0-448B-A044-7BBB0BAFA96A}" type="slidenum">
              <a:rPr lang="es-CO" smtClean="0"/>
              <a:t>‹Nº›</a:t>
            </a:fld>
            <a:endParaRPr lang="es-CO"/>
          </a:p>
        </p:txBody>
      </p:sp>
    </p:spTree>
    <p:extLst>
      <p:ext uri="{BB962C8B-B14F-4D97-AF65-F5344CB8AC3E}">
        <p14:creationId xmlns:p14="http://schemas.microsoft.com/office/powerpoint/2010/main" val="96207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F75DCC9-E27E-4BA6-BAC4-5C71D3E49AE2}" type="datetimeFigureOut">
              <a:rPr lang="es-CO" smtClean="0"/>
              <a:t>14/02/2024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D72EAA3-6ED0-448B-A044-7BBB0BAFA96A}" type="slidenum">
              <a:rPr lang="es-CO" smtClean="0"/>
              <a:t>‹Nº›</a:t>
            </a:fld>
            <a:endParaRPr lang="es-CO"/>
          </a:p>
        </p:txBody>
      </p:sp>
    </p:spTree>
    <p:extLst>
      <p:ext uri="{BB962C8B-B14F-4D97-AF65-F5344CB8AC3E}">
        <p14:creationId xmlns:p14="http://schemas.microsoft.com/office/powerpoint/2010/main" val="360937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FF75DCC9-E27E-4BA6-BAC4-5C71D3E49AE2}" type="datetimeFigureOut">
              <a:rPr lang="es-CO" smtClean="0"/>
              <a:t>14/02/2024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D72EAA3-6ED0-448B-A044-7BBB0BAFA96A}" type="slidenum">
              <a:rPr lang="es-CO" smtClean="0"/>
              <a:t>‹Nº›</a:t>
            </a:fld>
            <a:endParaRPr lang="es-CO"/>
          </a:p>
        </p:txBody>
      </p:sp>
    </p:spTree>
    <p:extLst>
      <p:ext uri="{BB962C8B-B14F-4D97-AF65-F5344CB8AC3E}">
        <p14:creationId xmlns:p14="http://schemas.microsoft.com/office/powerpoint/2010/main" val="1245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FF75DCC9-E27E-4BA6-BAC4-5C71D3E49AE2}" type="datetimeFigureOut">
              <a:rPr lang="es-CO" smtClean="0"/>
              <a:t>14/02/2024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5D72EAA3-6ED0-448B-A044-7BBB0BAFA96A}" type="slidenum">
              <a:rPr lang="es-CO" smtClean="0"/>
              <a:t>‹Nº›</a:t>
            </a:fld>
            <a:endParaRPr lang="es-CO"/>
          </a:p>
        </p:txBody>
      </p:sp>
    </p:spTree>
    <p:extLst>
      <p:ext uri="{BB962C8B-B14F-4D97-AF65-F5344CB8AC3E}">
        <p14:creationId xmlns:p14="http://schemas.microsoft.com/office/powerpoint/2010/main" val="276717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FF75DCC9-E27E-4BA6-BAC4-5C71D3E49AE2}" type="datetimeFigureOut">
              <a:rPr lang="es-CO" smtClean="0"/>
              <a:t>14/02/2024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5D72EAA3-6ED0-448B-A044-7BBB0BAFA96A}" type="slidenum">
              <a:rPr lang="es-CO" smtClean="0"/>
              <a:t>‹Nº›</a:t>
            </a:fld>
            <a:endParaRPr lang="es-CO"/>
          </a:p>
        </p:txBody>
      </p:sp>
    </p:spTree>
    <p:extLst>
      <p:ext uri="{BB962C8B-B14F-4D97-AF65-F5344CB8AC3E}">
        <p14:creationId xmlns:p14="http://schemas.microsoft.com/office/powerpoint/2010/main" val="423539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75DCC9-E27E-4BA6-BAC4-5C71D3E49AE2}" type="datetimeFigureOut">
              <a:rPr lang="es-CO" smtClean="0"/>
              <a:t>14/02/2024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5D72EAA3-6ED0-448B-A044-7BBB0BAFA96A}" type="slidenum">
              <a:rPr lang="es-CO" smtClean="0"/>
              <a:t>‹Nº›</a:t>
            </a:fld>
            <a:endParaRPr lang="es-CO"/>
          </a:p>
        </p:txBody>
      </p:sp>
    </p:spTree>
    <p:extLst>
      <p:ext uri="{BB962C8B-B14F-4D97-AF65-F5344CB8AC3E}">
        <p14:creationId xmlns:p14="http://schemas.microsoft.com/office/powerpoint/2010/main" val="195882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F75DCC9-E27E-4BA6-BAC4-5C71D3E49AE2}" type="datetimeFigureOut">
              <a:rPr lang="es-CO" smtClean="0"/>
              <a:t>14/02/2024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D72EAA3-6ED0-448B-A044-7BBB0BAFA96A}" type="slidenum">
              <a:rPr lang="es-CO" smtClean="0"/>
              <a:t>‹Nº›</a:t>
            </a:fld>
            <a:endParaRPr lang="es-CO"/>
          </a:p>
        </p:txBody>
      </p:sp>
    </p:spTree>
    <p:extLst>
      <p:ext uri="{BB962C8B-B14F-4D97-AF65-F5344CB8AC3E}">
        <p14:creationId xmlns:p14="http://schemas.microsoft.com/office/powerpoint/2010/main" val="257258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F75DCC9-E27E-4BA6-BAC4-5C71D3E49AE2}" type="datetimeFigureOut">
              <a:rPr lang="es-CO" smtClean="0"/>
              <a:t>14/02/2024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D72EAA3-6ED0-448B-A044-7BBB0BAFA96A}" type="slidenum">
              <a:rPr lang="es-CO" smtClean="0"/>
              <a:t>‹Nº›</a:t>
            </a:fld>
            <a:endParaRPr lang="es-CO"/>
          </a:p>
        </p:txBody>
      </p:sp>
    </p:spTree>
    <p:extLst>
      <p:ext uri="{BB962C8B-B14F-4D97-AF65-F5344CB8AC3E}">
        <p14:creationId xmlns:p14="http://schemas.microsoft.com/office/powerpoint/2010/main" val="422412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5DCC9-E27E-4BA6-BAC4-5C71D3E49AE2}" type="datetimeFigureOut">
              <a:rPr lang="es-CO" smtClean="0"/>
              <a:t>14/02/2024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2EAA3-6ED0-448B-A044-7BBB0BAFA96A}" type="slidenum">
              <a:rPr lang="es-CO" smtClean="0"/>
              <a:t>‹Nº›</a:t>
            </a:fld>
            <a:endParaRPr lang="es-CO"/>
          </a:p>
        </p:txBody>
      </p:sp>
    </p:spTree>
    <p:extLst>
      <p:ext uri="{BB962C8B-B14F-4D97-AF65-F5344CB8AC3E}">
        <p14:creationId xmlns:p14="http://schemas.microsoft.com/office/powerpoint/2010/main" val="2402693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1012247" y="4941168"/>
            <a:ext cx="7623562" cy="1754326"/>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BIENVENIDOS </a:t>
            </a:r>
          </a:p>
          <a:p>
            <a:pPr algn="ctr"/>
            <a:r>
              <a:rPr lang="es-ES" sz="5400" b="1" cap="none" spc="0" dirty="0">
                <a:ln w="22225">
                  <a:solidFill>
                    <a:schemeClr val="accent2"/>
                  </a:solidFill>
                  <a:prstDash val="solid"/>
                </a:ln>
                <a:solidFill>
                  <a:schemeClr val="accent2">
                    <a:lumMod val="40000"/>
                    <a:lumOff val="60000"/>
                  </a:schemeClr>
                </a:solidFill>
                <a:effectLst/>
              </a:rPr>
              <a:t>AUDIENCIA PUBLICA 2023</a:t>
            </a:r>
          </a:p>
        </p:txBody>
      </p:sp>
      <p:pic>
        <p:nvPicPr>
          <p:cNvPr id="2" name="Imagen 1">
            <a:extLst>
              <a:ext uri="{FF2B5EF4-FFF2-40B4-BE49-F238E27FC236}">
                <a16:creationId xmlns:a16="http://schemas.microsoft.com/office/drawing/2014/main" id="{9E3093A1-532B-47B6-8EF2-FE3AB60989BA}"/>
              </a:ext>
            </a:extLst>
          </p:cNvPr>
          <p:cNvPicPr>
            <a:picLocks noChangeAspect="1"/>
          </p:cNvPicPr>
          <p:nvPr/>
        </p:nvPicPr>
        <p:blipFill>
          <a:blip r:embed="rId3"/>
          <a:stretch>
            <a:fillRect/>
          </a:stretch>
        </p:blipFill>
        <p:spPr>
          <a:xfrm>
            <a:off x="2412725" y="170429"/>
            <a:ext cx="4822606" cy="4787071"/>
          </a:xfrm>
          <a:prstGeom prst="rect">
            <a:avLst/>
          </a:prstGeom>
        </p:spPr>
      </p:pic>
      <p:sp>
        <p:nvSpPr>
          <p:cNvPr id="5" name="Medio marco 4">
            <a:extLst>
              <a:ext uri="{FF2B5EF4-FFF2-40B4-BE49-F238E27FC236}">
                <a16:creationId xmlns:a16="http://schemas.microsoft.com/office/drawing/2014/main" id="{B23CB47E-E183-47F8-825B-62B27577466D}"/>
              </a:ext>
            </a:extLst>
          </p:cNvPr>
          <p:cNvSpPr/>
          <p:nvPr/>
        </p:nvSpPr>
        <p:spPr>
          <a:xfrm>
            <a:off x="0" y="-68629"/>
            <a:ext cx="936104" cy="1584176"/>
          </a:xfrm>
          <a:prstGeom prst="halfFra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6" name="Medio marco 5">
            <a:extLst>
              <a:ext uri="{FF2B5EF4-FFF2-40B4-BE49-F238E27FC236}">
                <a16:creationId xmlns:a16="http://schemas.microsoft.com/office/drawing/2014/main" id="{4DFB53B4-C27D-41CF-86BF-FED5F2EFE546}"/>
              </a:ext>
            </a:extLst>
          </p:cNvPr>
          <p:cNvSpPr/>
          <p:nvPr/>
        </p:nvSpPr>
        <p:spPr>
          <a:xfrm rot="10800000">
            <a:off x="8207896" y="5273824"/>
            <a:ext cx="936104" cy="1584176"/>
          </a:xfrm>
          <a:prstGeom prst="halfFra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425526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1 CuadroTexto"/>
          <p:cNvSpPr txBox="1"/>
          <p:nvPr/>
        </p:nvSpPr>
        <p:spPr>
          <a:xfrm>
            <a:off x="395536" y="260648"/>
            <a:ext cx="8064896" cy="4377737"/>
          </a:xfrm>
          <a:prstGeom prst="rect">
            <a:avLst/>
          </a:prstGeom>
          <a:noFill/>
        </p:spPr>
        <p:txBody>
          <a:bodyPr wrap="square" rtlCol="0">
            <a:spAutoFit/>
          </a:bodyPr>
          <a:lstStyle/>
          <a:p>
            <a:pPr algn="ctr">
              <a:lnSpc>
                <a:spcPct val="250000"/>
              </a:lnSpc>
              <a:spcAft>
                <a:spcPts val="1000"/>
              </a:spcAft>
            </a:pPr>
            <a:r>
              <a:rPr lang="es-CO" sz="1100" dirty="0">
                <a:effectLst>
                  <a:glow rad="101600">
                    <a:schemeClr val="bg1">
                      <a:alpha val="60000"/>
                    </a:schemeClr>
                  </a:glow>
                </a:effectLst>
              </a:rPr>
              <a:t>¿</a:t>
            </a:r>
            <a:r>
              <a:rPr lang="es-CO" sz="1600" dirty="0">
                <a:effectLst>
                  <a:glow rad="101600">
                    <a:schemeClr val="bg1">
                      <a:alpha val="60000"/>
                    </a:schemeClr>
                  </a:glow>
                </a:effectLst>
              </a:rPr>
              <a:t>QUE QUEDO PENDIENTE?</a:t>
            </a:r>
          </a:p>
          <a:p>
            <a:pPr algn="ctr">
              <a:lnSpc>
                <a:spcPct val="250000"/>
              </a:lnSpc>
              <a:spcAft>
                <a:spcPts val="1000"/>
              </a:spcAft>
            </a:pPr>
            <a:r>
              <a:rPr lang="es-CO" dirty="0">
                <a:effectLst>
                  <a:glow rad="101600">
                    <a:schemeClr val="bg1">
                      <a:alpha val="60000"/>
                    </a:schemeClr>
                  </a:glow>
                </a:effectLst>
              </a:rPr>
              <a:t>En la institución educativa quedo pendiente en el área  académica  el seguimiento a los egresados </a:t>
            </a:r>
          </a:p>
          <a:p>
            <a:pPr algn="ctr">
              <a:lnSpc>
                <a:spcPct val="250000"/>
              </a:lnSpc>
              <a:spcAft>
                <a:spcPts val="1000"/>
              </a:spcAft>
            </a:pPr>
            <a:r>
              <a:rPr lang="es-CO" dirty="0">
                <a:effectLst>
                  <a:glow rad="101600">
                    <a:schemeClr val="bg1">
                      <a:alpha val="60000"/>
                    </a:schemeClr>
                  </a:glow>
                </a:effectLst>
              </a:rPr>
              <a:t>Realizar el día del egresado</a:t>
            </a:r>
          </a:p>
          <a:p>
            <a:pPr algn="ctr">
              <a:lnSpc>
                <a:spcPct val="250000"/>
              </a:lnSpc>
              <a:spcAft>
                <a:spcPts val="1000"/>
              </a:spcAft>
            </a:pPr>
            <a:r>
              <a:rPr lang="es-CO" dirty="0">
                <a:effectLst>
                  <a:glow rad="101600">
                    <a:schemeClr val="bg1">
                      <a:alpha val="60000"/>
                    </a:schemeClr>
                  </a:glow>
                </a:effectLst>
              </a:rPr>
              <a:t>La practica por parte del SENA acerca del curos de </a:t>
            </a:r>
            <a:r>
              <a:rPr lang="es-CO" dirty="0" err="1">
                <a:effectLst>
                  <a:glow rad="101600">
                    <a:schemeClr val="bg1">
                      <a:alpha val="60000"/>
                    </a:schemeClr>
                  </a:glow>
                </a:effectLst>
              </a:rPr>
              <a:t>panaderia</a:t>
            </a:r>
            <a:endParaRPr lang="es-CO" dirty="0">
              <a:effectLst>
                <a:glow rad="101600">
                  <a:schemeClr val="bg1">
                    <a:alpha val="60000"/>
                  </a:schemeClr>
                </a:glow>
              </a:effectLst>
            </a:endParaRPr>
          </a:p>
          <a:p>
            <a:pPr algn="ctr">
              <a:lnSpc>
                <a:spcPct val="250000"/>
              </a:lnSpc>
              <a:spcAft>
                <a:spcPts val="1000"/>
              </a:spcAft>
            </a:pPr>
            <a:endParaRPr lang="es-CO" sz="1200" dirty="0">
              <a:effectLst>
                <a:glow rad="101600">
                  <a:schemeClr val="bg1">
                    <a:alpha val="60000"/>
                  </a:schemeClr>
                </a:glow>
              </a:effectLst>
            </a:endParaRPr>
          </a:p>
        </p:txBody>
      </p:sp>
    </p:spTree>
    <p:extLst>
      <p:ext uri="{BB962C8B-B14F-4D97-AF65-F5344CB8AC3E}">
        <p14:creationId xmlns:p14="http://schemas.microsoft.com/office/powerpoint/2010/main" val="412147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1 CuadroTexto"/>
          <p:cNvSpPr txBox="1"/>
          <p:nvPr/>
        </p:nvSpPr>
        <p:spPr>
          <a:xfrm>
            <a:off x="251520" y="116632"/>
            <a:ext cx="8843268" cy="2082301"/>
          </a:xfrm>
          <a:prstGeom prst="rect">
            <a:avLst/>
          </a:prstGeom>
          <a:noFill/>
        </p:spPr>
        <p:txBody>
          <a:bodyPr wrap="square" rtlCol="0">
            <a:spAutoFit/>
          </a:bodyPr>
          <a:lstStyle/>
          <a:p>
            <a:pPr algn="ctr">
              <a:lnSpc>
                <a:spcPct val="250000"/>
              </a:lnSpc>
              <a:spcAft>
                <a:spcPts val="1000"/>
              </a:spcAft>
            </a:pPr>
            <a:r>
              <a:rPr lang="es-CO" sz="1400" b="1" dirty="0">
                <a:effectLst>
                  <a:glow rad="101600">
                    <a:schemeClr val="bg1">
                      <a:alpha val="60000"/>
                    </a:schemeClr>
                  </a:glow>
                </a:effectLst>
                <a:latin typeface="Arial"/>
                <a:ea typeface="Calibri"/>
                <a:cs typeface="Times New Roman"/>
              </a:rPr>
              <a:t>QUE SE PROYECTA A FUTURO EN EL ESTABLECIMIENTO EDUCATIVO</a:t>
            </a:r>
            <a:endParaRPr lang="es-CO" sz="1400" b="1" dirty="0">
              <a:effectLst>
                <a:glow rad="101600">
                  <a:schemeClr val="bg1">
                    <a:alpha val="60000"/>
                  </a:schemeClr>
                </a:glow>
              </a:effectLst>
              <a:ea typeface="Calibri"/>
              <a:cs typeface="Times New Roman"/>
            </a:endParaRPr>
          </a:p>
          <a:p>
            <a:pPr marL="342900" lvl="0" indent="-342900" algn="just">
              <a:lnSpc>
                <a:spcPct val="250000"/>
              </a:lnSpc>
              <a:spcAft>
                <a:spcPts val="0"/>
              </a:spcAft>
              <a:buFont typeface="Wingdings"/>
              <a:buChar char=""/>
            </a:pPr>
            <a:r>
              <a:rPr lang="es-CO" sz="1200" b="1" dirty="0">
                <a:effectLst>
                  <a:glow rad="101600">
                    <a:schemeClr val="bg1">
                      <a:alpha val="60000"/>
                    </a:schemeClr>
                  </a:glow>
                </a:effectLst>
                <a:latin typeface="Arial"/>
                <a:ea typeface="Calibri"/>
                <a:cs typeface="Times New Roman"/>
              </a:rPr>
              <a:t>Aumentando la cobertura.</a:t>
            </a:r>
            <a:endParaRPr lang="es-CO" sz="1200" b="1" dirty="0">
              <a:effectLst>
                <a:glow rad="101600">
                  <a:schemeClr val="bg1">
                    <a:alpha val="60000"/>
                  </a:schemeClr>
                </a:glow>
              </a:effectLst>
              <a:ea typeface="Calibri"/>
              <a:cs typeface="Times New Roman"/>
            </a:endParaRPr>
          </a:p>
          <a:p>
            <a:pPr marL="342900" lvl="0" indent="-342900" algn="just">
              <a:lnSpc>
                <a:spcPct val="250000"/>
              </a:lnSpc>
              <a:spcAft>
                <a:spcPts val="0"/>
              </a:spcAft>
              <a:buFont typeface="Wingdings"/>
              <a:buChar char=""/>
            </a:pPr>
            <a:r>
              <a:rPr lang="es-CO" sz="1200" b="1" dirty="0">
                <a:effectLst>
                  <a:glow rad="101600">
                    <a:schemeClr val="bg1">
                      <a:alpha val="60000"/>
                    </a:schemeClr>
                  </a:glow>
                </a:effectLst>
                <a:latin typeface="Arial"/>
                <a:ea typeface="Calibri"/>
                <a:cs typeface="Times New Roman"/>
              </a:rPr>
              <a:t>Lograr que las entidades gubernamentales tengan en cuenta las gestiones realizadas del Sr Rector</a:t>
            </a:r>
          </a:p>
          <a:p>
            <a:pPr marL="342900" lvl="0" indent="-342900" algn="just">
              <a:lnSpc>
                <a:spcPct val="115000"/>
              </a:lnSpc>
              <a:spcAft>
                <a:spcPts val="0"/>
              </a:spcAft>
              <a:buFont typeface="Wingdings"/>
              <a:buChar char=""/>
            </a:pPr>
            <a:endParaRPr lang="es-CO" sz="2400" b="1" dirty="0">
              <a:ea typeface="Calibri"/>
              <a:cs typeface="Times New Roman"/>
            </a:endParaRPr>
          </a:p>
        </p:txBody>
      </p:sp>
      <p:sp>
        <p:nvSpPr>
          <p:cNvPr id="3" name="2 CuadroTexto"/>
          <p:cNvSpPr txBox="1"/>
          <p:nvPr/>
        </p:nvSpPr>
        <p:spPr>
          <a:xfrm>
            <a:off x="467544" y="2295169"/>
            <a:ext cx="7272808" cy="3902863"/>
          </a:xfrm>
          <a:prstGeom prst="rect">
            <a:avLst/>
          </a:prstGeom>
          <a:noFill/>
        </p:spPr>
        <p:txBody>
          <a:bodyPr wrap="square" rtlCol="0">
            <a:spAutoFit/>
          </a:bodyPr>
          <a:lstStyle/>
          <a:p>
            <a:pPr marL="342900" lvl="0" indent="-342900" algn="just">
              <a:lnSpc>
                <a:spcPct val="250000"/>
              </a:lnSpc>
              <a:buFont typeface="Wingdings"/>
              <a:buChar char=""/>
            </a:pPr>
            <a:r>
              <a:rPr lang="es-CO" sz="1200" b="1" dirty="0">
                <a:solidFill>
                  <a:prstClr val="black"/>
                </a:solidFill>
                <a:effectLst>
                  <a:glow rad="101600">
                    <a:schemeClr val="bg1">
                      <a:alpha val="60000"/>
                    </a:schemeClr>
                  </a:glow>
                </a:effectLst>
                <a:latin typeface="Arial"/>
                <a:ea typeface="Calibri"/>
                <a:cs typeface="Times New Roman"/>
              </a:rPr>
              <a:t>Lograr que los alumnos de 11° reciban la capacitación  Curso Pre-</a:t>
            </a:r>
            <a:r>
              <a:rPr lang="es-CO" sz="1200" b="1" dirty="0" err="1">
                <a:solidFill>
                  <a:prstClr val="black"/>
                </a:solidFill>
                <a:effectLst>
                  <a:glow rad="101600">
                    <a:schemeClr val="bg1">
                      <a:alpha val="60000"/>
                    </a:schemeClr>
                  </a:glow>
                </a:effectLst>
                <a:latin typeface="Arial"/>
                <a:ea typeface="Calibri"/>
                <a:cs typeface="Times New Roman"/>
              </a:rPr>
              <a:t>Icfes</a:t>
            </a:r>
            <a:r>
              <a:rPr lang="es-CO" sz="1200" b="1" dirty="0">
                <a:solidFill>
                  <a:prstClr val="black"/>
                </a:solidFill>
                <a:effectLst>
                  <a:glow rad="101600">
                    <a:schemeClr val="bg1">
                      <a:alpha val="60000"/>
                    </a:schemeClr>
                  </a:glow>
                </a:effectLst>
                <a:latin typeface="Arial"/>
                <a:ea typeface="Calibri"/>
                <a:cs typeface="Times New Roman"/>
              </a:rPr>
              <a:t> por parte de la </a:t>
            </a:r>
            <a:r>
              <a:rPr lang="es-CO" sz="1200" b="1" dirty="0" err="1">
                <a:solidFill>
                  <a:prstClr val="black"/>
                </a:solidFill>
                <a:effectLst>
                  <a:glow rad="101600">
                    <a:schemeClr val="bg1">
                      <a:alpha val="60000"/>
                    </a:schemeClr>
                  </a:glow>
                </a:effectLst>
                <a:latin typeface="Arial"/>
                <a:ea typeface="Calibri"/>
                <a:cs typeface="Times New Roman"/>
              </a:rPr>
              <a:t>Alcaldia</a:t>
            </a:r>
            <a:r>
              <a:rPr lang="es-CO" sz="1200" b="1" dirty="0">
                <a:solidFill>
                  <a:prstClr val="black"/>
                </a:solidFill>
                <a:effectLst>
                  <a:glow rad="101600">
                    <a:schemeClr val="bg1">
                      <a:alpha val="60000"/>
                    </a:schemeClr>
                  </a:glow>
                </a:effectLst>
                <a:latin typeface="Arial"/>
                <a:ea typeface="Calibri"/>
                <a:cs typeface="Times New Roman"/>
              </a:rPr>
              <a:t> Municipal.</a:t>
            </a:r>
          </a:p>
          <a:p>
            <a:pPr marL="342900" lvl="0" indent="-342900" algn="just">
              <a:lnSpc>
                <a:spcPct val="250000"/>
              </a:lnSpc>
              <a:buFont typeface="Wingdings"/>
              <a:buChar char=""/>
            </a:pPr>
            <a:r>
              <a:rPr lang="es-CO" sz="1200" b="1" dirty="0">
                <a:solidFill>
                  <a:prstClr val="black"/>
                </a:solidFill>
                <a:effectLst>
                  <a:glow rad="101600">
                    <a:schemeClr val="bg1">
                      <a:alpha val="60000"/>
                    </a:schemeClr>
                  </a:glow>
                </a:effectLst>
                <a:latin typeface="Arial"/>
                <a:ea typeface="Calibri"/>
                <a:cs typeface="Times New Roman"/>
              </a:rPr>
              <a:t>Lograr que avancemos a un nivel avanzado en los resultados en las pruebas SABER 11|</a:t>
            </a:r>
          </a:p>
          <a:p>
            <a:pPr marL="342900" lvl="0" indent="-342900" algn="just">
              <a:lnSpc>
                <a:spcPct val="250000"/>
              </a:lnSpc>
              <a:buFont typeface="Wingdings"/>
              <a:buChar char=""/>
            </a:pPr>
            <a:endParaRPr lang="es-CO" sz="1200" b="1" dirty="0">
              <a:solidFill>
                <a:prstClr val="black"/>
              </a:solidFill>
              <a:effectLst>
                <a:glow rad="101600">
                  <a:schemeClr val="bg1">
                    <a:alpha val="60000"/>
                  </a:schemeClr>
                </a:glow>
              </a:effectLst>
              <a:ea typeface="Calibri"/>
              <a:cs typeface="Times New Roman"/>
            </a:endParaRPr>
          </a:p>
          <a:p>
            <a:pPr marL="342900" lvl="0" indent="-342900" algn="just">
              <a:lnSpc>
                <a:spcPct val="250000"/>
              </a:lnSpc>
              <a:spcAft>
                <a:spcPts val="1000"/>
              </a:spcAft>
              <a:buFont typeface="Wingdings"/>
              <a:buChar char=""/>
            </a:pPr>
            <a:r>
              <a:rPr lang="es-CO" sz="1200" b="1" dirty="0">
                <a:solidFill>
                  <a:prstClr val="black"/>
                </a:solidFill>
                <a:effectLst>
                  <a:glow rad="101600">
                    <a:schemeClr val="bg1">
                      <a:alpha val="60000"/>
                    </a:schemeClr>
                  </a:glow>
                </a:effectLst>
                <a:latin typeface="Arial"/>
                <a:ea typeface="Calibri"/>
                <a:cs typeface="Times New Roman"/>
              </a:rPr>
              <a:t>Lograr mediante estrategias pedagógicas mejorar los resultados de las Pruebas externas (SABER- ICFES) para obtener un nivel avanzado en el Índice Sintético de Calidad Educativa.</a:t>
            </a:r>
          </a:p>
          <a:p>
            <a:pPr marL="342900" lvl="0" indent="-342900" algn="just">
              <a:lnSpc>
                <a:spcPct val="250000"/>
              </a:lnSpc>
              <a:spcAft>
                <a:spcPts val="1000"/>
              </a:spcAft>
              <a:buFont typeface="Wingdings"/>
              <a:buChar char=""/>
            </a:pPr>
            <a:r>
              <a:rPr lang="es-CO" sz="1200" b="1" dirty="0">
                <a:solidFill>
                  <a:prstClr val="black"/>
                </a:solidFill>
                <a:effectLst>
                  <a:glow rad="101600">
                    <a:schemeClr val="bg1">
                      <a:alpha val="60000"/>
                    </a:schemeClr>
                  </a:glow>
                </a:effectLst>
                <a:latin typeface="Arial"/>
                <a:ea typeface="Calibri"/>
                <a:cs typeface="Times New Roman"/>
              </a:rPr>
              <a:t>Lograr que la educación media logre que los estudiantes construyan su proyecto de vida.</a:t>
            </a:r>
          </a:p>
          <a:p>
            <a:pPr lvl="0" algn="just">
              <a:lnSpc>
                <a:spcPct val="250000"/>
              </a:lnSpc>
              <a:spcAft>
                <a:spcPts val="1000"/>
              </a:spcAft>
            </a:pPr>
            <a:endParaRPr lang="es-CO" sz="1000" b="1" dirty="0">
              <a:solidFill>
                <a:prstClr val="black"/>
              </a:solidFill>
              <a:effectLst>
                <a:glow rad="101600">
                  <a:schemeClr val="bg1">
                    <a:alpha val="60000"/>
                  </a:schemeClr>
                </a:glow>
              </a:effectLst>
              <a:ea typeface="Calibri"/>
              <a:cs typeface="Times New Roman"/>
            </a:endParaRPr>
          </a:p>
        </p:txBody>
      </p:sp>
    </p:spTree>
    <p:extLst>
      <p:ext uri="{BB962C8B-B14F-4D97-AF65-F5344CB8AC3E}">
        <p14:creationId xmlns:p14="http://schemas.microsoft.com/office/powerpoint/2010/main" val="3469035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043608" y="689583"/>
            <a:ext cx="7560840" cy="5928354"/>
          </a:xfrm>
          <a:prstGeom prst="rect">
            <a:avLst/>
          </a:prstGeom>
          <a:noFill/>
        </p:spPr>
        <p:txBody>
          <a:bodyPr wrap="square" rtlCol="0">
            <a:spAutoFit/>
          </a:bodyPr>
          <a:lstStyle/>
          <a:p>
            <a:pPr marL="342900" lvl="0" indent="-342900" algn="just">
              <a:lnSpc>
                <a:spcPct val="250000"/>
              </a:lnSpc>
              <a:spcAft>
                <a:spcPts val="0"/>
              </a:spcAft>
              <a:buFont typeface="Wingdings"/>
              <a:buChar char=""/>
            </a:pPr>
            <a:r>
              <a:rPr lang="es-CO" sz="1400" b="1" dirty="0">
                <a:effectLst>
                  <a:glow rad="101600">
                    <a:schemeClr val="bg1">
                      <a:alpha val="60000"/>
                    </a:schemeClr>
                  </a:glow>
                </a:effectLst>
                <a:latin typeface="Arial"/>
                <a:ea typeface="Calibri"/>
                <a:cs typeface="Times New Roman"/>
              </a:rPr>
              <a:t>Mediante actividades lúdicas, lograr superar las dificultades que presentan los estudiantes de la Institución</a:t>
            </a:r>
          </a:p>
          <a:p>
            <a:pPr marL="342900" lvl="0" indent="-342900" algn="just">
              <a:lnSpc>
                <a:spcPct val="250000"/>
              </a:lnSpc>
              <a:spcAft>
                <a:spcPts val="0"/>
              </a:spcAft>
              <a:buFont typeface="Wingdings"/>
              <a:buChar char=""/>
            </a:pPr>
            <a:endParaRPr lang="es-CO" sz="1400" b="1" dirty="0">
              <a:effectLst>
                <a:glow rad="101600">
                  <a:schemeClr val="bg1">
                    <a:alpha val="60000"/>
                  </a:schemeClr>
                </a:glow>
              </a:effectLst>
              <a:ea typeface="Calibri"/>
              <a:cs typeface="Times New Roman"/>
            </a:endParaRPr>
          </a:p>
          <a:p>
            <a:pPr marL="342900" lvl="0" indent="-342900" algn="just">
              <a:lnSpc>
                <a:spcPct val="250000"/>
              </a:lnSpc>
              <a:spcAft>
                <a:spcPts val="0"/>
              </a:spcAft>
              <a:buFont typeface="Wingdings"/>
              <a:buChar char=""/>
            </a:pPr>
            <a:r>
              <a:rPr lang="es-CO" sz="1400" b="1" dirty="0">
                <a:effectLst>
                  <a:glow rad="101600">
                    <a:schemeClr val="bg1">
                      <a:alpha val="60000"/>
                    </a:schemeClr>
                  </a:glow>
                </a:effectLst>
                <a:latin typeface="Arial"/>
                <a:ea typeface="Calibri"/>
                <a:cs typeface="Times New Roman"/>
              </a:rPr>
              <a:t>Desarrollar proyectos de investigación para que nuestra Institución sea innovador y pionero en los diferentes  eventos que se realizan aplicando las TIC.</a:t>
            </a:r>
          </a:p>
          <a:p>
            <a:pPr marL="342900" lvl="0" indent="-342900" algn="just">
              <a:lnSpc>
                <a:spcPct val="250000"/>
              </a:lnSpc>
              <a:spcAft>
                <a:spcPts val="0"/>
              </a:spcAft>
              <a:buFont typeface="Wingdings"/>
              <a:buChar char=""/>
            </a:pPr>
            <a:endParaRPr lang="es-CO" sz="1400" b="1" dirty="0">
              <a:effectLst>
                <a:glow rad="101600">
                  <a:schemeClr val="bg1">
                    <a:alpha val="60000"/>
                  </a:schemeClr>
                </a:glow>
              </a:effectLst>
              <a:ea typeface="Calibri"/>
              <a:cs typeface="Times New Roman"/>
            </a:endParaRPr>
          </a:p>
          <a:p>
            <a:pPr marL="342900" lvl="0" indent="-342900" algn="just">
              <a:lnSpc>
                <a:spcPct val="250000"/>
              </a:lnSpc>
              <a:spcAft>
                <a:spcPts val="0"/>
              </a:spcAft>
              <a:buFont typeface="Wingdings"/>
              <a:buChar char=""/>
            </a:pPr>
            <a:r>
              <a:rPr lang="es-CO" sz="1400" b="1" dirty="0">
                <a:effectLst>
                  <a:glow rad="101600">
                    <a:schemeClr val="bg1">
                      <a:alpha val="60000"/>
                    </a:schemeClr>
                  </a:glow>
                </a:effectLst>
                <a:latin typeface="Arial"/>
                <a:ea typeface="Calibri"/>
                <a:cs typeface="Times New Roman"/>
              </a:rPr>
              <a:t>Mediante los diferentes proyectos transversales concientizar a los estudiantes la importancia de mantener un ambiente sano y saludable.</a:t>
            </a:r>
          </a:p>
          <a:p>
            <a:pPr marL="342900" lvl="0" indent="-342900" algn="just">
              <a:lnSpc>
                <a:spcPct val="250000"/>
              </a:lnSpc>
              <a:spcAft>
                <a:spcPts val="0"/>
              </a:spcAft>
              <a:buFont typeface="Wingdings"/>
              <a:buChar char=""/>
            </a:pPr>
            <a:endParaRPr lang="es-CO" sz="1400" b="1" dirty="0">
              <a:effectLst>
                <a:glow rad="101600">
                  <a:schemeClr val="bg1">
                    <a:alpha val="60000"/>
                  </a:schemeClr>
                </a:glow>
              </a:effectLst>
              <a:ea typeface="Calibri"/>
              <a:cs typeface="Times New Roman"/>
            </a:endParaRPr>
          </a:p>
          <a:p>
            <a:pPr marL="342900" lvl="0" indent="-342900" algn="just">
              <a:lnSpc>
                <a:spcPct val="250000"/>
              </a:lnSpc>
              <a:spcAft>
                <a:spcPts val="1000"/>
              </a:spcAft>
              <a:buFont typeface="Wingdings"/>
              <a:buChar char=""/>
            </a:pPr>
            <a:r>
              <a:rPr lang="es-CO" sz="1400" b="1" dirty="0">
                <a:effectLst>
                  <a:glow rad="101600">
                    <a:schemeClr val="bg1">
                      <a:alpha val="60000"/>
                    </a:schemeClr>
                  </a:glow>
                </a:effectLst>
                <a:latin typeface="Arial"/>
                <a:ea typeface="Calibri"/>
                <a:cs typeface="Times New Roman"/>
              </a:rPr>
              <a:t>Lograr mediante los diferentes PPP los estudiantes se capaciten académicamente y puedan formar su propio proyecto de vida</a:t>
            </a:r>
            <a:r>
              <a:rPr lang="es-CO" sz="1400" b="1" dirty="0">
                <a:latin typeface="Arial"/>
                <a:ea typeface="Calibri"/>
                <a:cs typeface="Times New Roman"/>
              </a:rPr>
              <a:t>.</a:t>
            </a:r>
            <a:endParaRPr lang="es-CO" sz="1400" b="1" dirty="0">
              <a:ea typeface="Calibri"/>
              <a:cs typeface="Times New Roman"/>
            </a:endParaRPr>
          </a:p>
        </p:txBody>
      </p:sp>
    </p:spTree>
    <p:extLst>
      <p:ext uri="{BB962C8B-B14F-4D97-AF65-F5344CB8AC3E}">
        <p14:creationId xmlns:p14="http://schemas.microsoft.com/office/powerpoint/2010/main" val="2999331902"/>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503548" y="260648"/>
            <a:ext cx="8136904" cy="6937605"/>
          </a:xfrm>
          <a:prstGeom prst="rect">
            <a:avLst/>
          </a:prstGeom>
          <a:noFill/>
        </p:spPr>
        <p:txBody>
          <a:bodyPr wrap="square" rtlCol="0">
            <a:spAutoFit/>
          </a:bodyPr>
          <a:lstStyle/>
          <a:p>
            <a:pPr algn="ctr">
              <a:lnSpc>
                <a:spcPct val="250000"/>
              </a:lnSpc>
              <a:spcAft>
                <a:spcPts val="1000"/>
              </a:spcAft>
            </a:pPr>
            <a:r>
              <a:rPr lang="es-CO" sz="1300" b="1" dirty="0">
                <a:effectLst>
                  <a:glow rad="101600">
                    <a:schemeClr val="bg1">
                      <a:alpha val="60000"/>
                    </a:schemeClr>
                  </a:glow>
                </a:effectLst>
                <a:latin typeface="Arial"/>
                <a:ea typeface="Calibri"/>
                <a:cs typeface="Times New Roman"/>
              </a:rPr>
              <a:t>CONCLUSIONES</a:t>
            </a:r>
            <a:endParaRPr lang="es-CO" sz="1300" dirty="0">
              <a:effectLst>
                <a:glow rad="101600">
                  <a:schemeClr val="bg1">
                    <a:alpha val="60000"/>
                  </a:schemeClr>
                </a:glow>
              </a:effectLst>
              <a:ea typeface="Calibri"/>
              <a:cs typeface="Times New Roman"/>
            </a:endParaRPr>
          </a:p>
          <a:p>
            <a:pPr marL="342900" lvl="0" indent="-342900" algn="just">
              <a:lnSpc>
                <a:spcPct val="250000"/>
              </a:lnSpc>
              <a:spcAft>
                <a:spcPts val="0"/>
              </a:spcAft>
              <a:buFont typeface="Symbol"/>
              <a:buChar char=""/>
            </a:pPr>
            <a:r>
              <a:rPr lang="es-CO" sz="1300" b="1" dirty="0">
                <a:effectLst>
                  <a:glow rad="101600">
                    <a:schemeClr val="bg1">
                      <a:alpha val="60000"/>
                    </a:schemeClr>
                  </a:glow>
                </a:effectLst>
                <a:latin typeface="Arial"/>
                <a:ea typeface="Calibri"/>
                <a:cs typeface="Times New Roman"/>
              </a:rPr>
              <a:t>La gestión académica concluye </a:t>
            </a:r>
            <a:r>
              <a:rPr lang="es-CO" sz="1300" b="1" dirty="0" err="1">
                <a:effectLst>
                  <a:glow rad="101600">
                    <a:schemeClr val="bg1">
                      <a:alpha val="60000"/>
                    </a:schemeClr>
                  </a:glow>
                </a:effectLst>
                <a:latin typeface="Arial"/>
                <a:ea typeface="Calibri"/>
                <a:cs typeface="Times New Roman"/>
              </a:rPr>
              <a:t>qula</a:t>
            </a:r>
            <a:r>
              <a:rPr lang="es-CO" sz="1300" b="1" dirty="0">
                <a:effectLst>
                  <a:glow rad="101600">
                    <a:schemeClr val="bg1">
                      <a:alpha val="60000"/>
                    </a:schemeClr>
                  </a:glow>
                </a:effectLst>
                <a:latin typeface="Arial"/>
                <a:ea typeface="Calibri"/>
                <a:cs typeface="Times New Roman"/>
              </a:rPr>
              <a:t> Institución Educativa cuenta con un excelente recurso humano dispuesto a brindar a los estudiante un mejor ambiente escolar</a:t>
            </a:r>
            <a:endParaRPr lang="es-CO" sz="1300" dirty="0">
              <a:effectLst>
                <a:glow rad="101600">
                  <a:schemeClr val="bg1">
                    <a:alpha val="60000"/>
                  </a:schemeClr>
                </a:glow>
              </a:effectLst>
              <a:ea typeface="Calibri"/>
              <a:cs typeface="Times New Roman"/>
            </a:endParaRPr>
          </a:p>
          <a:p>
            <a:pPr marL="457200" algn="just">
              <a:lnSpc>
                <a:spcPct val="250000"/>
              </a:lnSpc>
              <a:spcAft>
                <a:spcPts val="0"/>
              </a:spcAft>
            </a:pPr>
            <a:r>
              <a:rPr lang="es-CO" sz="1300" b="1" dirty="0">
                <a:effectLst>
                  <a:glow rad="101600">
                    <a:schemeClr val="bg1">
                      <a:alpha val="60000"/>
                    </a:schemeClr>
                  </a:glow>
                </a:effectLst>
                <a:latin typeface="Arial"/>
                <a:ea typeface="Calibri"/>
                <a:cs typeface="Times New Roman"/>
              </a:rPr>
              <a:t> </a:t>
            </a:r>
            <a:endParaRPr lang="es-CO" sz="1300" dirty="0">
              <a:effectLst>
                <a:glow rad="101600">
                  <a:schemeClr val="bg1">
                    <a:alpha val="60000"/>
                  </a:schemeClr>
                </a:glow>
              </a:effectLst>
              <a:ea typeface="Calibri"/>
              <a:cs typeface="Times New Roman"/>
            </a:endParaRPr>
          </a:p>
          <a:p>
            <a:pPr marL="342900" lvl="0" indent="-342900" algn="just">
              <a:lnSpc>
                <a:spcPct val="250000"/>
              </a:lnSpc>
              <a:spcAft>
                <a:spcPts val="0"/>
              </a:spcAft>
              <a:buFont typeface="Symbol"/>
              <a:buChar char=""/>
            </a:pPr>
            <a:r>
              <a:rPr lang="es-CO" sz="1300" b="1" dirty="0">
                <a:effectLst>
                  <a:glow rad="101600">
                    <a:schemeClr val="bg1">
                      <a:alpha val="60000"/>
                    </a:schemeClr>
                  </a:glow>
                </a:effectLst>
                <a:latin typeface="Arial"/>
                <a:ea typeface="Calibri"/>
                <a:cs typeface="Times New Roman"/>
              </a:rPr>
              <a:t>La gestión académica en sus diferentes dimensiones se ha encaminado a conseguir mayor dinamismo con la puesta en marcha de actividades que lo convierten en la opción importante dentro de la comunidad.</a:t>
            </a:r>
            <a:endParaRPr lang="es-CO" sz="1300" dirty="0">
              <a:effectLst>
                <a:glow rad="101600">
                  <a:schemeClr val="bg1">
                    <a:alpha val="60000"/>
                  </a:schemeClr>
                </a:glow>
              </a:effectLst>
              <a:ea typeface="Calibri"/>
              <a:cs typeface="Times New Roman"/>
            </a:endParaRPr>
          </a:p>
          <a:p>
            <a:pPr marL="228600" algn="just">
              <a:lnSpc>
                <a:spcPct val="250000"/>
              </a:lnSpc>
              <a:spcAft>
                <a:spcPts val="0"/>
              </a:spcAft>
            </a:pPr>
            <a:r>
              <a:rPr lang="es-CO" sz="1300" b="1" dirty="0">
                <a:effectLst>
                  <a:glow rad="101600">
                    <a:schemeClr val="bg1">
                      <a:alpha val="60000"/>
                    </a:schemeClr>
                  </a:glow>
                </a:effectLst>
                <a:latin typeface="Arial"/>
                <a:ea typeface="Calibri"/>
                <a:cs typeface="Times New Roman"/>
              </a:rPr>
              <a:t> </a:t>
            </a:r>
            <a:r>
              <a:rPr lang="es-CO" sz="1300" dirty="0">
                <a:effectLst>
                  <a:glow rad="101600">
                    <a:schemeClr val="bg1">
                      <a:alpha val="60000"/>
                    </a:schemeClr>
                  </a:glow>
                </a:effectLst>
                <a:ea typeface="Calibri"/>
                <a:cs typeface="Times New Roman"/>
              </a:rPr>
              <a:t>La Institución</a:t>
            </a:r>
            <a:r>
              <a:rPr lang="es-CO" sz="1300" b="1" dirty="0">
                <a:effectLst>
                  <a:glow rad="101600">
                    <a:schemeClr val="bg1">
                      <a:alpha val="60000"/>
                    </a:schemeClr>
                  </a:glow>
                </a:effectLst>
                <a:latin typeface="Arial"/>
                <a:ea typeface="Calibri"/>
                <a:cs typeface="Times New Roman"/>
              </a:rPr>
              <a:t> Educativa Rural Capitanlargo, en cabeza del señor Rector  Alberto C. Quintero Galvis espera sus inquietudes, observaciones, recomendaciones y su presencia activa para que este proceso cada día sea  más dinámico, responsable y eficiente.</a:t>
            </a:r>
          </a:p>
          <a:p>
            <a:pPr marL="342900" lvl="0" indent="-342900" algn="just">
              <a:lnSpc>
                <a:spcPct val="250000"/>
              </a:lnSpc>
              <a:spcAft>
                <a:spcPts val="0"/>
              </a:spcAft>
              <a:buFont typeface="Symbol"/>
              <a:buChar char=""/>
            </a:pPr>
            <a:r>
              <a:rPr lang="es-CO" sz="1300" b="1" dirty="0">
                <a:effectLst>
                  <a:glow rad="101600">
                    <a:schemeClr val="bg1">
                      <a:alpha val="60000"/>
                    </a:schemeClr>
                  </a:glow>
                </a:effectLst>
                <a:latin typeface="Arial"/>
                <a:ea typeface="Calibri"/>
                <a:cs typeface="Times New Roman"/>
              </a:rPr>
              <a:t>La Institución cuenta con un PMI con el fin de mejorar año a año y </a:t>
            </a:r>
            <a:r>
              <a:rPr lang="es-CO" sz="1300" b="1" dirty="0" err="1">
                <a:effectLst>
                  <a:glow rad="101600">
                    <a:schemeClr val="bg1">
                      <a:alpha val="60000"/>
                    </a:schemeClr>
                  </a:glow>
                </a:effectLst>
                <a:latin typeface="Arial"/>
                <a:ea typeface="Calibri"/>
                <a:cs typeface="Times New Roman"/>
              </a:rPr>
              <a:t>asi</a:t>
            </a:r>
            <a:r>
              <a:rPr lang="es-CO" sz="1300" b="1" dirty="0">
                <a:effectLst>
                  <a:glow rad="101600">
                    <a:schemeClr val="bg1">
                      <a:alpha val="60000"/>
                    </a:schemeClr>
                  </a:glow>
                </a:effectLst>
                <a:latin typeface="Arial"/>
                <a:ea typeface="Calibri"/>
                <a:cs typeface="Times New Roman"/>
              </a:rPr>
              <a:t> obtener mejores resultados en las pruebas externas</a:t>
            </a:r>
            <a:endParaRPr lang="es-CO" sz="1300" dirty="0">
              <a:effectLst>
                <a:glow rad="101600">
                  <a:schemeClr val="bg1">
                    <a:alpha val="60000"/>
                  </a:schemeClr>
                </a:glow>
              </a:effectLst>
              <a:ea typeface="Calibri"/>
              <a:cs typeface="Times New Roman"/>
            </a:endParaRPr>
          </a:p>
          <a:p>
            <a:pPr marL="457200" algn="just">
              <a:lnSpc>
                <a:spcPct val="250000"/>
              </a:lnSpc>
              <a:spcAft>
                <a:spcPts val="0"/>
              </a:spcAft>
            </a:pPr>
            <a:r>
              <a:rPr lang="es-CO" sz="1300" b="1" dirty="0">
                <a:effectLst>
                  <a:glow rad="101600">
                    <a:schemeClr val="bg1">
                      <a:alpha val="60000"/>
                    </a:schemeClr>
                  </a:glow>
                </a:effectLst>
                <a:latin typeface="Arial"/>
                <a:ea typeface="Calibri"/>
                <a:cs typeface="Times New Roman"/>
              </a:rPr>
              <a:t> </a:t>
            </a:r>
            <a:endParaRPr lang="es-CO" sz="1300" dirty="0">
              <a:effectLst>
                <a:glow rad="101600">
                  <a:schemeClr val="bg1">
                    <a:alpha val="60000"/>
                  </a:schemeClr>
                </a:glow>
              </a:effectLst>
              <a:ea typeface="Calibri"/>
              <a:cs typeface="Times New Roman"/>
            </a:endParaRPr>
          </a:p>
          <a:p>
            <a:pPr marL="457200" algn="just">
              <a:lnSpc>
                <a:spcPct val="115000"/>
              </a:lnSpc>
              <a:spcAft>
                <a:spcPts val="1000"/>
              </a:spcAft>
            </a:pPr>
            <a:r>
              <a:rPr lang="es-CO" sz="1300" b="1" dirty="0">
                <a:latin typeface="Arial"/>
                <a:ea typeface="Calibri"/>
                <a:cs typeface="Times New Roman"/>
              </a:rPr>
              <a:t> </a:t>
            </a:r>
            <a:endParaRPr lang="es-CO" sz="1300" dirty="0">
              <a:ea typeface="Calibri"/>
              <a:cs typeface="Times New Roman"/>
            </a:endParaRPr>
          </a:p>
        </p:txBody>
      </p:sp>
    </p:spTree>
    <p:extLst>
      <p:ext uri="{BB962C8B-B14F-4D97-AF65-F5344CB8AC3E}">
        <p14:creationId xmlns:p14="http://schemas.microsoft.com/office/powerpoint/2010/main" val="2859507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4338" name="Picture 2" descr="Resultado de imagen para gracias"/>
          <p:cNvPicPr>
            <a:picLocks noChangeAspect="1" noChangeArrowheads="1"/>
          </p:cNvPicPr>
          <p:nvPr/>
        </p:nvPicPr>
        <p:blipFill rotWithShape="1">
          <a:blip r:embed="rId3">
            <a:extLst>
              <a:ext uri="{28A0092B-C50C-407E-A947-70E740481C1C}">
                <a14:useLocalDpi xmlns:a14="http://schemas.microsoft.com/office/drawing/2010/main" val="0"/>
              </a:ext>
            </a:extLst>
          </a:blip>
          <a:srcRect l="9998" r="8220" b="34811"/>
          <a:stretch/>
        </p:blipFill>
        <p:spPr bwMode="auto">
          <a:xfrm>
            <a:off x="2555776" y="4791683"/>
            <a:ext cx="4320480" cy="2066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930985"/>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891F107-A9F1-422E-B307-5F8479ECECD0}"/>
              </a:ext>
            </a:extLst>
          </p:cNvPr>
          <p:cNvPicPr>
            <a:picLocks noChangeAspect="1"/>
          </p:cNvPicPr>
          <p:nvPr/>
        </p:nvPicPr>
        <p:blipFill>
          <a:blip r:embed="rId2"/>
          <a:stretch>
            <a:fillRect/>
          </a:stretch>
        </p:blipFill>
        <p:spPr>
          <a:xfrm>
            <a:off x="0" y="0"/>
            <a:ext cx="9144000" cy="7245424"/>
          </a:xfrm>
          <a:prstGeom prst="rect">
            <a:avLst/>
          </a:prstGeom>
        </p:spPr>
      </p:pic>
      <p:sp>
        <p:nvSpPr>
          <p:cNvPr id="2" name="1 CuadroTexto"/>
          <p:cNvSpPr txBox="1"/>
          <p:nvPr/>
        </p:nvSpPr>
        <p:spPr>
          <a:xfrm>
            <a:off x="611560" y="1052736"/>
            <a:ext cx="8208912" cy="3908762"/>
          </a:xfrm>
          <a:prstGeom prst="rect">
            <a:avLst/>
          </a:prstGeom>
          <a:noFill/>
        </p:spPr>
        <p:txBody>
          <a:bodyPr wrap="square" rtlCol="0">
            <a:spAutoFit/>
          </a:bodyPr>
          <a:lstStyle/>
          <a:p>
            <a:pPr algn="ctr"/>
            <a:r>
              <a:rPr lang="es-CO" sz="4800" b="1" dirty="0">
                <a:ln w="17780" cmpd="sng">
                  <a:solidFill>
                    <a:srgbClr val="FFFFFF"/>
                  </a:solidFill>
                  <a:prstDash val="solid"/>
                  <a:miter lim="800000"/>
                </a:ln>
                <a:solidFill>
                  <a:schemeClr val="bg1"/>
                </a:solidFill>
                <a:effectLst>
                  <a:outerShdw blurRad="50800" algn="tl" rotWithShape="0">
                    <a:srgbClr val="000000"/>
                  </a:outerShdw>
                </a:effectLst>
                <a:latin typeface="Algerian" panose="04020705040A02060702" pitchFamily="82" charset="0"/>
              </a:rPr>
              <a:t>GESTION  ACADEMICA </a:t>
            </a:r>
          </a:p>
          <a:p>
            <a:pPr algn="ctr"/>
            <a:endParaRPr lang="es-CO" sz="3200" b="1" dirty="0">
              <a:solidFill>
                <a:schemeClr val="bg1"/>
              </a:solidFill>
              <a:latin typeface="Algerian" panose="04020705040A02060702" pitchFamily="82" charset="0"/>
            </a:endParaRPr>
          </a:p>
          <a:p>
            <a:pPr algn="ctr"/>
            <a:r>
              <a:rPr lang="es-CO" sz="2800" b="1" dirty="0">
                <a:solidFill>
                  <a:schemeClr val="bg1"/>
                </a:solidFill>
                <a:latin typeface="Arial" pitchFamily="34" charset="0"/>
                <a:cs typeface="Arial" pitchFamily="34" charset="0"/>
              </a:rPr>
              <a:t>INTEGRANTES:</a:t>
            </a:r>
          </a:p>
          <a:p>
            <a:pPr algn="ctr"/>
            <a:r>
              <a:rPr lang="es-CO" sz="2800" b="1" dirty="0">
                <a:solidFill>
                  <a:schemeClr val="bg1"/>
                </a:solidFill>
                <a:latin typeface="Arial" pitchFamily="34" charset="0"/>
                <a:cs typeface="Arial" pitchFamily="34" charset="0"/>
              </a:rPr>
              <a:t>RUTH PAULINA BALLESTEROS VILA</a:t>
            </a:r>
          </a:p>
          <a:p>
            <a:pPr algn="ctr"/>
            <a:r>
              <a:rPr lang="es-CO" sz="2800" b="1" dirty="0">
                <a:solidFill>
                  <a:schemeClr val="bg1"/>
                </a:solidFill>
                <a:latin typeface="Arial" pitchFamily="34" charset="0"/>
                <a:cs typeface="Arial" pitchFamily="34" charset="0"/>
              </a:rPr>
              <a:t>FARIDE ALVAREZ </a:t>
            </a:r>
          </a:p>
          <a:p>
            <a:pPr algn="ctr"/>
            <a:r>
              <a:rPr lang="es-CO" sz="2800" b="1" dirty="0">
                <a:solidFill>
                  <a:schemeClr val="bg1"/>
                </a:solidFill>
                <a:latin typeface="Arial" pitchFamily="34" charset="0"/>
                <a:cs typeface="Arial" pitchFamily="34" charset="0"/>
              </a:rPr>
              <a:t>GLORIA ESTHER CHONA</a:t>
            </a:r>
          </a:p>
          <a:p>
            <a:pPr algn="ctr"/>
            <a:r>
              <a:rPr lang="es-CO" sz="2800" b="1" dirty="0">
                <a:solidFill>
                  <a:schemeClr val="bg1"/>
                </a:solidFill>
                <a:latin typeface="Arial" pitchFamily="34" charset="0"/>
                <a:cs typeface="Arial" pitchFamily="34" charset="0"/>
              </a:rPr>
              <a:t>ZUNILDA PEREZ</a:t>
            </a:r>
          </a:p>
          <a:p>
            <a:pPr algn="ctr"/>
            <a:r>
              <a:rPr lang="es-CO" sz="2800" b="1" dirty="0">
                <a:solidFill>
                  <a:schemeClr val="bg1"/>
                </a:solidFill>
                <a:latin typeface="Arial" pitchFamily="34" charset="0"/>
                <a:cs typeface="Arial" pitchFamily="34" charset="0"/>
              </a:rPr>
              <a:t>LIDER: RUTH PAULINA BALLESTEROS  VILA</a:t>
            </a:r>
          </a:p>
        </p:txBody>
      </p:sp>
    </p:spTree>
    <p:extLst>
      <p:ext uri="{BB962C8B-B14F-4D97-AF65-F5344CB8AC3E}">
        <p14:creationId xmlns:p14="http://schemas.microsoft.com/office/powerpoint/2010/main" val="319979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043608" y="1196752"/>
            <a:ext cx="8712968" cy="369332"/>
          </a:xfrm>
          <a:prstGeom prst="rect">
            <a:avLst/>
          </a:prstGeom>
          <a:noFill/>
        </p:spPr>
        <p:txBody>
          <a:bodyPr wrap="square" rtlCol="0">
            <a:spAutoFit/>
          </a:bodyPr>
          <a:lstStyle/>
          <a:p>
            <a:endParaRPr lang="es-CO" dirty="0"/>
          </a:p>
        </p:txBody>
      </p:sp>
      <p:sp>
        <p:nvSpPr>
          <p:cNvPr id="3" name="2 Rectángulo"/>
          <p:cNvSpPr/>
          <p:nvPr/>
        </p:nvSpPr>
        <p:spPr>
          <a:xfrm>
            <a:off x="-1666" y="485788"/>
            <a:ext cx="4572000" cy="1791260"/>
          </a:xfrm>
          <a:prstGeom prst="rect">
            <a:avLst/>
          </a:prstGeom>
        </p:spPr>
        <p:txBody>
          <a:bodyPr>
            <a:spAutoFit/>
          </a:bodyPr>
          <a:lstStyle/>
          <a:p>
            <a:pPr marL="457200" algn="ctr">
              <a:lnSpc>
                <a:spcPct val="115000"/>
              </a:lnSpc>
              <a:spcAft>
                <a:spcPts val="0"/>
              </a:spcAft>
            </a:pPr>
            <a:r>
              <a:rPr lang="es-CO" sz="3200" b="1" dirty="0">
                <a:solidFill>
                  <a:srgbClr val="FF0000"/>
                </a:solidFill>
                <a:effectLst>
                  <a:glow rad="101600">
                    <a:schemeClr val="bg1">
                      <a:alpha val="60000"/>
                    </a:schemeClr>
                  </a:glow>
                </a:effectLst>
                <a:latin typeface="Arial"/>
                <a:ea typeface="Calibri"/>
                <a:cs typeface="Times New Roman"/>
              </a:rPr>
              <a:t>AUDIENCIA PÚBLICA  GESTION ACADEMICA 2023</a:t>
            </a:r>
            <a:endParaRPr lang="es-CO" sz="3200" dirty="0">
              <a:solidFill>
                <a:srgbClr val="FF0000"/>
              </a:solidFill>
              <a:ea typeface="Calibri"/>
              <a:cs typeface="Times New Roman"/>
            </a:endParaRPr>
          </a:p>
        </p:txBody>
      </p:sp>
    </p:spTree>
    <p:extLst>
      <p:ext uri="{BB962C8B-B14F-4D97-AF65-F5344CB8AC3E}">
        <p14:creationId xmlns:p14="http://schemas.microsoft.com/office/powerpoint/2010/main" val="351323706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47478"/>
          </a:xfrm>
          <a:prstGeom prst="rect">
            <a:avLst/>
          </a:prstGeom>
          <a:noFill/>
        </p:spPr>
        <p:txBody>
          <a:bodyPr wrap="square" rtlCol="0">
            <a:spAutoFit/>
          </a:bodyPr>
          <a:lstStyle/>
          <a:p>
            <a:pPr algn="ctr">
              <a:lnSpc>
                <a:spcPct val="250000"/>
              </a:lnSpc>
              <a:spcAft>
                <a:spcPts val="1000"/>
              </a:spcAft>
            </a:pPr>
            <a:r>
              <a:rPr lang="es-CO" sz="1200" b="1" dirty="0">
                <a:effectLst>
                  <a:glow rad="101600">
                    <a:schemeClr val="bg1">
                      <a:alpha val="60000"/>
                    </a:schemeClr>
                  </a:glow>
                </a:effectLst>
                <a:latin typeface="Arial"/>
                <a:ea typeface="Calibri"/>
                <a:cs typeface="Times New Roman"/>
              </a:rPr>
              <a:t>“QUE SE LOGRÓ</a:t>
            </a:r>
          </a:p>
          <a:p>
            <a:pPr marL="342900" lvl="0" indent="-342900" algn="just">
              <a:lnSpc>
                <a:spcPct val="250000"/>
              </a:lnSpc>
              <a:spcAft>
                <a:spcPts val="0"/>
              </a:spcAft>
              <a:buFont typeface="Wingdings"/>
              <a:buChar char=""/>
            </a:pPr>
            <a:r>
              <a:rPr lang="es-CO" sz="1300" b="1" dirty="0">
                <a:effectLst>
                  <a:glow rad="101600">
                    <a:schemeClr val="bg1">
                      <a:alpha val="60000"/>
                    </a:schemeClr>
                  </a:glow>
                </a:effectLst>
                <a:ea typeface="Calibri"/>
                <a:cs typeface="Times New Roman"/>
              </a:rPr>
              <a:t>Se realizo los diferentes ajustes al plan de estudios teniendo en cuenta los DBA Y </a:t>
            </a:r>
            <a:r>
              <a:rPr lang="es-CO" sz="1300" b="1" dirty="0" err="1">
                <a:effectLst>
                  <a:glow rad="101600">
                    <a:schemeClr val="bg1">
                      <a:alpha val="60000"/>
                    </a:schemeClr>
                  </a:glow>
                </a:effectLst>
                <a:ea typeface="Calibri"/>
                <a:cs typeface="Times New Roman"/>
              </a:rPr>
              <a:t>y</a:t>
            </a:r>
            <a:r>
              <a:rPr lang="es-CO" sz="1300" b="1" dirty="0">
                <a:effectLst>
                  <a:glow rad="101600">
                    <a:schemeClr val="bg1">
                      <a:alpha val="60000"/>
                    </a:schemeClr>
                  </a:glow>
                </a:effectLst>
                <a:ea typeface="Calibri"/>
                <a:cs typeface="Times New Roman"/>
              </a:rPr>
              <a:t> los  lineamientos dados por el MEN.</a:t>
            </a:r>
          </a:p>
          <a:p>
            <a:pPr marL="342900" lvl="0" indent="-342900" algn="just">
              <a:lnSpc>
                <a:spcPct val="250000"/>
              </a:lnSpc>
              <a:spcAft>
                <a:spcPts val="0"/>
              </a:spcAft>
              <a:buFont typeface="Wingdings"/>
              <a:buChar char=""/>
            </a:pPr>
            <a:r>
              <a:rPr lang="es-CO" sz="1300" b="1" dirty="0">
                <a:effectLst>
                  <a:glow rad="101600">
                    <a:schemeClr val="bg1">
                      <a:alpha val="60000"/>
                    </a:schemeClr>
                  </a:glow>
                </a:effectLst>
                <a:latin typeface="Arial"/>
                <a:ea typeface="Calibri"/>
                <a:cs typeface="Times New Roman"/>
              </a:rPr>
              <a:t>Ajustes a los planes de área y planes de aula por niveles de grado y áreas teniendo en cuenta los estándares básicos de competencias y los Derechos básicos de competencia</a:t>
            </a:r>
            <a:endParaRPr lang="es-CO" sz="1300" b="1" dirty="0">
              <a:effectLst>
                <a:glow rad="101600">
                  <a:schemeClr val="bg1">
                    <a:alpha val="60000"/>
                  </a:schemeClr>
                </a:glow>
              </a:effectLst>
              <a:ea typeface="Calibri"/>
              <a:cs typeface="Times New Roman"/>
            </a:endParaRPr>
          </a:p>
          <a:p>
            <a:pPr marL="342900" lvl="0" indent="-342900" algn="just">
              <a:lnSpc>
                <a:spcPct val="250000"/>
              </a:lnSpc>
              <a:spcAft>
                <a:spcPts val="0"/>
              </a:spcAft>
              <a:buFont typeface="Wingdings"/>
              <a:buChar char=""/>
            </a:pPr>
            <a:r>
              <a:rPr lang="es-CO" sz="1300" b="1" dirty="0">
                <a:effectLst>
                  <a:glow rad="101600">
                    <a:schemeClr val="bg1">
                      <a:alpha val="60000"/>
                    </a:schemeClr>
                  </a:glow>
                </a:effectLst>
                <a:latin typeface="Arial"/>
                <a:ea typeface="Calibri"/>
                <a:cs typeface="Times New Roman"/>
              </a:rPr>
              <a:t>Se realizo el análisis correspondiente de las pruebas SABER 11</a:t>
            </a:r>
            <a:endParaRPr lang="es-CO" sz="1300" b="1" dirty="0">
              <a:effectLst>
                <a:glow rad="101600">
                  <a:schemeClr val="bg1">
                    <a:alpha val="60000"/>
                  </a:schemeClr>
                </a:glow>
              </a:effectLst>
              <a:ea typeface="Calibri"/>
              <a:cs typeface="Times New Roman"/>
            </a:endParaRPr>
          </a:p>
          <a:p>
            <a:pPr marL="342900" lvl="0" indent="-342900" algn="just">
              <a:lnSpc>
                <a:spcPct val="250000"/>
              </a:lnSpc>
              <a:spcAft>
                <a:spcPts val="1000"/>
              </a:spcAft>
              <a:buFont typeface="Wingdings"/>
              <a:buChar char=""/>
            </a:pPr>
            <a:r>
              <a:rPr lang="es-CO" sz="1300" b="1" dirty="0">
                <a:effectLst>
                  <a:glow rad="101600">
                    <a:schemeClr val="bg1">
                      <a:alpha val="60000"/>
                    </a:schemeClr>
                  </a:glow>
                </a:effectLst>
                <a:latin typeface="Arial"/>
                <a:ea typeface="Calibri"/>
                <a:cs typeface="Times New Roman"/>
              </a:rPr>
              <a:t>Aplicación de simulacros pruebas Saber en cada grado y área para mejorar debilidades presentadas.</a:t>
            </a:r>
          </a:p>
          <a:p>
            <a:pPr marL="342900" lvl="0" indent="-342900" algn="just">
              <a:lnSpc>
                <a:spcPct val="250000"/>
              </a:lnSpc>
              <a:spcAft>
                <a:spcPts val="1000"/>
              </a:spcAft>
              <a:buFont typeface="Wingdings"/>
              <a:buChar char=""/>
            </a:pPr>
            <a:r>
              <a:rPr lang="es-CO" sz="1300" b="1" dirty="0">
                <a:effectLst>
                  <a:glow rad="101600">
                    <a:schemeClr val="bg1">
                      <a:alpha val="60000"/>
                    </a:schemeClr>
                  </a:glow>
                </a:effectLst>
                <a:latin typeface="Arial"/>
                <a:ea typeface="Calibri"/>
                <a:cs typeface="Times New Roman"/>
              </a:rPr>
              <a:t>Se buscaron diversas estrategias para lograr que los estudiantes superaran las dificultades presentadas.</a:t>
            </a:r>
          </a:p>
          <a:p>
            <a:pPr marL="342900" lvl="0" indent="-342900" algn="just">
              <a:lnSpc>
                <a:spcPct val="250000"/>
              </a:lnSpc>
              <a:spcAft>
                <a:spcPts val="1000"/>
              </a:spcAft>
              <a:buFont typeface="Wingdings"/>
              <a:buChar char=""/>
            </a:pPr>
            <a:r>
              <a:rPr lang="es-CO" sz="1300" b="1" dirty="0">
                <a:effectLst>
                  <a:glow rad="101600">
                    <a:schemeClr val="bg1">
                      <a:alpha val="60000"/>
                    </a:schemeClr>
                  </a:glow>
                </a:effectLst>
                <a:latin typeface="Arial"/>
                <a:ea typeface="Calibri"/>
                <a:cs typeface="Times New Roman"/>
              </a:rPr>
              <a:t>Se realizo el análisis correspondiente de las pruebas EVALUAR PARA AVANZAR y se hizo el respectivo plan de fortalecimiento académico.</a:t>
            </a:r>
          </a:p>
          <a:p>
            <a:pPr marL="342900" lvl="0" indent="-342900" algn="just">
              <a:lnSpc>
                <a:spcPct val="250000"/>
              </a:lnSpc>
              <a:spcAft>
                <a:spcPts val="1000"/>
              </a:spcAft>
              <a:buFont typeface="Wingdings"/>
              <a:buChar char=""/>
            </a:pPr>
            <a:r>
              <a:rPr lang="es-CO" sz="1300" b="1" dirty="0">
                <a:effectLst>
                  <a:glow rad="101600">
                    <a:schemeClr val="bg1">
                      <a:alpha val="60000"/>
                    </a:schemeClr>
                  </a:glow>
                </a:effectLst>
                <a:latin typeface="Arial"/>
                <a:ea typeface="Calibri"/>
                <a:cs typeface="Times New Roman"/>
              </a:rPr>
              <a:t>Al finalizar cada periodo cada docente realiza los diferentes planes de apoyo para aquellos estudiantes que no lograron superar los logros de cada unidad.</a:t>
            </a:r>
          </a:p>
          <a:p>
            <a:pPr marL="342900" lvl="0" indent="-342900" algn="just">
              <a:lnSpc>
                <a:spcPct val="250000"/>
              </a:lnSpc>
              <a:spcAft>
                <a:spcPts val="1000"/>
              </a:spcAft>
              <a:buFont typeface="Wingdings"/>
              <a:buChar char=""/>
            </a:pPr>
            <a:r>
              <a:rPr lang="es-CO" sz="1300" b="1" dirty="0">
                <a:effectLst>
                  <a:glow rad="101600">
                    <a:schemeClr val="bg1">
                      <a:alpha val="60000"/>
                    </a:schemeClr>
                  </a:glow>
                </a:effectLst>
                <a:latin typeface="Arial"/>
                <a:ea typeface="Calibri"/>
                <a:cs typeface="Times New Roman"/>
              </a:rPr>
              <a:t>Se busca mecanismos para  aquellos estudiantes  que presenten dificultades en el ´</a:t>
            </a:r>
            <a:r>
              <a:rPr lang="es-CO" sz="1300" b="1" dirty="0" err="1">
                <a:effectLst>
                  <a:glow rad="101600">
                    <a:schemeClr val="bg1">
                      <a:alpha val="60000"/>
                    </a:schemeClr>
                  </a:glow>
                </a:effectLst>
                <a:latin typeface="Arial"/>
                <a:ea typeface="Calibri"/>
                <a:cs typeface="Times New Roman"/>
              </a:rPr>
              <a:t>prendizaje</a:t>
            </a:r>
            <a:r>
              <a:rPr lang="es-CO" sz="1300" b="1" dirty="0">
                <a:effectLst>
                  <a:glow rad="101600">
                    <a:schemeClr val="bg1">
                      <a:alpha val="60000"/>
                    </a:schemeClr>
                  </a:glow>
                </a:effectLst>
                <a:latin typeface="Arial"/>
                <a:ea typeface="Calibri"/>
                <a:cs typeface="Times New Roman"/>
              </a:rPr>
              <a:t> en las diferentes áreas.</a:t>
            </a:r>
          </a:p>
          <a:p>
            <a:pPr marL="342900" lvl="0" indent="-342900" algn="just">
              <a:lnSpc>
                <a:spcPct val="250000"/>
              </a:lnSpc>
              <a:spcAft>
                <a:spcPts val="1000"/>
              </a:spcAft>
              <a:buFont typeface="Wingdings"/>
              <a:buChar char=""/>
            </a:pPr>
            <a:endParaRPr lang="es-CO" sz="1000" b="1" dirty="0">
              <a:effectLst>
                <a:glow rad="101600">
                  <a:schemeClr val="bg1">
                    <a:alpha val="60000"/>
                  </a:schemeClr>
                </a:glow>
              </a:effectLst>
              <a:ea typeface="Calibri"/>
              <a:cs typeface="Times New Roman"/>
            </a:endParaRPr>
          </a:p>
        </p:txBody>
      </p:sp>
    </p:spTree>
    <p:extLst>
      <p:ext uri="{BB962C8B-B14F-4D97-AF65-F5344CB8AC3E}">
        <p14:creationId xmlns:p14="http://schemas.microsoft.com/office/powerpoint/2010/main" val="3199328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90264" y="116632"/>
            <a:ext cx="9324528" cy="7750070"/>
          </a:xfrm>
          <a:prstGeom prst="rect">
            <a:avLst/>
          </a:prstGeom>
          <a:noFill/>
        </p:spPr>
        <p:txBody>
          <a:bodyPr wrap="square" rtlCol="0">
            <a:spAutoFit/>
          </a:bodyPr>
          <a:lstStyle/>
          <a:p>
            <a:pPr marL="342900" lvl="0" indent="-342900" algn="just">
              <a:lnSpc>
                <a:spcPct val="250000"/>
              </a:lnSpc>
              <a:spcAft>
                <a:spcPts val="0"/>
              </a:spcAft>
              <a:buFont typeface="Wingdings"/>
              <a:buChar char=""/>
            </a:pPr>
            <a:r>
              <a:rPr lang="es-CO" sz="1200" b="1" dirty="0">
                <a:effectLst>
                  <a:glow rad="101600">
                    <a:schemeClr val="bg1">
                      <a:alpha val="60000"/>
                    </a:schemeClr>
                  </a:glow>
                </a:effectLst>
                <a:latin typeface="Arial"/>
                <a:ea typeface="Calibri"/>
                <a:cs typeface="Times New Roman"/>
              </a:rPr>
              <a:t>La Institución cuenta  con un Plan de Mejoramiento con el fin de  detectar las debilidades y fortalezas que presenta el plantel</a:t>
            </a:r>
            <a:endParaRPr lang="es-CO" sz="1200" b="1" dirty="0">
              <a:effectLst>
                <a:glow rad="101600">
                  <a:schemeClr val="bg1">
                    <a:alpha val="60000"/>
                  </a:schemeClr>
                </a:glow>
              </a:effectLst>
              <a:ea typeface="Calibri"/>
              <a:cs typeface="Times New Roman"/>
            </a:endParaRPr>
          </a:p>
          <a:p>
            <a:pPr marL="342900" lvl="0" indent="-342900" algn="just">
              <a:lnSpc>
                <a:spcPct val="250000"/>
              </a:lnSpc>
              <a:spcAft>
                <a:spcPts val="0"/>
              </a:spcAft>
              <a:buFont typeface="Wingdings"/>
              <a:buChar char=""/>
            </a:pPr>
            <a:r>
              <a:rPr lang="es-CO" sz="1200" b="1" dirty="0">
                <a:effectLst>
                  <a:glow rad="101600">
                    <a:schemeClr val="bg1">
                      <a:alpha val="60000"/>
                    </a:schemeClr>
                  </a:glow>
                </a:effectLst>
                <a:ea typeface="Calibri"/>
                <a:cs typeface="Times New Roman"/>
              </a:rPr>
              <a:t>Se utilizan los recursos pedagógicos   necesarios para lograr que los estudiantes obtengan un mejor aprendizaje</a:t>
            </a:r>
          </a:p>
          <a:p>
            <a:pPr marL="342900" lvl="0" indent="-342900" algn="just">
              <a:lnSpc>
                <a:spcPct val="250000"/>
              </a:lnSpc>
              <a:spcAft>
                <a:spcPts val="0"/>
              </a:spcAft>
              <a:buFont typeface="Wingdings"/>
              <a:buChar char=""/>
            </a:pPr>
            <a:r>
              <a:rPr lang="es-CO" sz="1200" b="1" dirty="0">
                <a:effectLst>
                  <a:glow rad="101600">
                    <a:schemeClr val="bg1">
                      <a:alpha val="60000"/>
                    </a:schemeClr>
                  </a:glow>
                </a:effectLst>
                <a:ea typeface="Calibri"/>
                <a:cs typeface="Times New Roman"/>
              </a:rPr>
              <a:t>Se  dio cumplimiento a la jornada escolar establecida por la rectoría.</a:t>
            </a:r>
          </a:p>
          <a:p>
            <a:pPr marL="342900" lvl="0" indent="-342900" algn="just">
              <a:lnSpc>
                <a:spcPct val="250000"/>
              </a:lnSpc>
              <a:spcAft>
                <a:spcPts val="0"/>
              </a:spcAft>
              <a:buFont typeface="Wingdings"/>
              <a:buChar char=""/>
            </a:pPr>
            <a:r>
              <a:rPr lang="es-CO" sz="1200" b="1" dirty="0">
                <a:effectLst>
                  <a:glow rad="101600">
                    <a:schemeClr val="bg1">
                      <a:alpha val="60000"/>
                    </a:schemeClr>
                  </a:glow>
                </a:effectLst>
                <a:latin typeface="Arial"/>
                <a:ea typeface="Calibri"/>
                <a:cs typeface="Times New Roman"/>
              </a:rPr>
              <a:t>Se cuenta con un  personal docente idóneo en cada una de las áreas  de acuerdo a los perfiles</a:t>
            </a:r>
          </a:p>
          <a:p>
            <a:pPr marL="342900" lvl="0" indent="-342900" algn="just">
              <a:lnSpc>
                <a:spcPct val="250000"/>
              </a:lnSpc>
              <a:spcAft>
                <a:spcPts val="0"/>
              </a:spcAft>
              <a:buFont typeface="Wingdings"/>
              <a:buChar char=""/>
            </a:pPr>
            <a:r>
              <a:rPr lang="es-CO" sz="1200" b="1" dirty="0">
                <a:effectLst>
                  <a:glow rad="101600">
                    <a:schemeClr val="bg1">
                      <a:alpha val="60000"/>
                    </a:schemeClr>
                  </a:glow>
                </a:effectLst>
                <a:latin typeface="Arial"/>
                <a:ea typeface="Calibri"/>
                <a:cs typeface="Times New Roman"/>
              </a:rPr>
              <a:t>Se gestiono por parte del señor Rector la capacitación de panadería ante el SENA  el cual se ejecuta al finalizar el año 2023 con el fin fortalecer los PPP  con el objetivo de incluirlo en su proyecto de vida.</a:t>
            </a:r>
          </a:p>
          <a:p>
            <a:pPr marL="342900" lvl="0" indent="-342900" algn="just">
              <a:lnSpc>
                <a:spcPct val="250000"/>
              </a:lnSpc>
              <a:spcAft>
                <a:spcPts val="0"/>
              </a:spcAft>
              <a:buFont typeface="Wingdings"/>
              <a:buChar char=""/>
            </a:pPr>
            <a:r>
              <a:rPr lang="es-CO" sz="1200" b="1" dirty="0">
                <a:effectLst>
                  <a:glow rad="101600">
                    <a:schemeClr val="bg1">
                      <a:alpha val="60000"/>
                    </a:schemeClr>
                  </a:glow>
                </a:effectLst>
                <a:latin typeface="Arial"/>
                <a:ea typeface="Calibri"/>
                <a:cs typeface="Times New Roman"/>
              </a:rPr>
              <a:t>Cada docente lleva un control  para hacer seguimiento a la asistencia  de los  estudiantes diariamente .</a:t>
            </a:r>
          </a:p>
          <a:p>
            <a:pPr marL="342900" lvl="0" indent="-342900" algn="just">
              <a:lnSpc>
                <a:spcPct val="250000"/>
              </a:lnSpc>
              <a:spcAft>
                <a:spcPts val="0"/>
              </a:spcAft>
              <a:buFont typeface="Wingdings"/>
              <a:buChar char=""/>
            </a:pPr>
            <a:r>
              <a:rPr lang="es-CO" sz="1200" b="1" dirty="0">
                <a:effectLst>
                  <a:glow rad="101600">
                    <a:schemeClr val="bg1">
                      <a:alpha val="60000"/>
                    </a:schemeClr>
                  </a:glow>
                </a:effectLst>
                <a:latin typeface="Arial"/>
                <a:ea typeface="Calibri"/>
                <a:cs typeface="Times New Roman"/>
              </a:rPr>
              <a:t>Debido a las debilidades presentadas en el PLAN DE FORTALECIMIENTO ACADEMICO se hace seguimiento con el fin de fortalecer los aprendizajes de los estudiantes.</a:t>
            </a:r>
          </a:p>
          <a:p>
            <a:pPr marL="342900" lvl="0" indent="-342900" algn="just">
              <a:lnSpc>
                <a:spcPct val="250000"/>
              </a:lnSpc>
              <a:spcAft>
                <a:spcPts val="0"/>
              </a:spcAft>
              <a:buFont typeface="Wingdings"/>
              <a:buChar char=""/>
            </a:pPr>
            <a:r>
              <a:rPr lang="es-CO" sz="1200" b="1" dirty="0">
                <a:effectLst>
                  <a:glow rad="101600">
                    <a:schemeClr val="bg1">
                      <a:alpha val="60000"/>
                    </a:schemeClr>
                  </a:glow>
                </a:effectLst>
                <a:latin typeface="Arial"/>
                <a:ea typeface="Calibri"/>
                <a:cs typeface="Times New Roman"/>
              </a:rPr>
              <a:t>Se realiza un análisis de las evaluaciones internas con el fin de detectar debilidades y fortalecerlas.</a:t>
            </a:r>
          </a:p>
          <a:p>
            <a:pPr marL="342900" lvl="0" indent="-342900" algn="just">
              <a:lnSpc>
                <a:spcPct val="250000"/>
              </a:lnSpc>
              <a:spcAft>
                <a:spcPts val="0"/>
              </a:spcAft>
              <a:buFont typeface="Wingdings"/>
              <a:buChar char=""/>
            </a:pPr>
            <a:r>
              <a:rPr lang="es-CO" sz="1200" b="1" dirty="0">
                <a:effectLst>
                  <a:glow rad="101600">
                    <a:schemeClr val="bg1">
                      <a:alpha val="60000"/>
                    </a:schemeClr>
                  </a:glow>
                </a:effectLst>
                <a:latin typeface="Arial"/>
                <a:ea typeface="Calibri"/>
                <a:cs typeface="Times New Roman"/>
              </a:rPr>
              <a:t>Cada docente motiva a los padres de familia para que estos sirvan de apoyo  en el acompañamiento de las tareas.</a:t>
            </a:r>
          </a:p>
          <a:p>
            <a:pPr lvl="0" algn="just">
              <a:lnSpc>
                <a:spcPct val="250000"/>
              </a:lnSpc>
              <a:spcAft>
                <a:spcPts val="0"/>
              </a:spcAft>
            </a:pPr>
            <a:endParaRPr lang="es-CO" sz="1000" b="1" dirty="0">
              <a:effectLst>
                <a:glow rad="101600">
                  <a:schemeClr val="bg1">
                    <a:alpha val="60000"/>
                  </a:schemeClr>
                </a:glow>
              </a:effectLst>
              <a:latin typeface="Arial"/>
              <a:ea typeface="Calibri"/>
              <a:cs typeface="Times New Roman"/>
            </a:endParaRPr>
          </a:p>
          <a:p>
            <a:pPr marL="342900" lvl="0" indent="-342900" algn="just">
              <a:lnSpc>
                <a:spcPct val="250000"/>
              </a:lnSpc>
              <a:spcAft>
                <a:spcPts val="0"/>
              </a:spcAft>
              <a:buFont typeface="Wingdings"/>
              <a:buChar char=""/>
            </a:pPr>
            <a:endParaRPr lang="es-CO" sz="1000" b="1" dirty="0">
              <a:effectLst>
                <a:glow rad="101600">
                  <a:schemeClr val="bg1">
                    <a:alpha val="60000"/>
                  </a:schemeClr>
                </a:glow>
              </a:effectLst>
              <a:latin typeface="Arial"/>
              <a:ea typeface="Calibri"/>
              <a:cs typeface="Times New Roman"/>
            </a:endParaRPr>
          </a:p>
          <a:p>
            <a:pPr lvl="0" algn="just">
              <a:lnSpc>
                <a:spcPct val="250000"/>
              </a:lnSpc>
              <a:spcAft>
                <a:spcPts val="1000"/>
              </a:spcAft>
            </a:pPr>
            <a:endParaRPr lang="es-CO" sz="1000" b="1" dirty="0">
              <a:effectLst>
                <a:glow rad="101600">
                  <a:schemeClr val="bg1">
                    <a:alpha val="60000"/>
                  </a:schemeClr>
                </a:glow>
              </a:effectLst>
              <a:latin typeface="Arial"/>
              <a:ea typeface="Calibri"/>
              <a:cs typeface="Times New Roman"/>
            </a:endParaRPr>
          </a:p>
          <a:p>
            <a:pPr marL="342900" lvl="0" indent="-342900" algn="just">
              <a:lnSpc>
                <a:spcPct val="250000"/>
              </a:lnSpc>
              <a:spcAft>
                <a:spcPts val="1000"/>
              </a:spcAft>
              <a:buFont typeface="Wingdings"/>
              <a:buChar char=""/>
            </a:pPr>
            <a:endParaRPr lang="es-CO" sz="1000" b="1" dirty="0">
              <a:effectLst>
                <a:glow rad="101600">
                  <a:schemeClr val="bg1">
                    <a:alpha val="60000"/>
                  </a:schemeClr>
                </a:glow>
              </a:effectLst>
              <a:latin typeface="Arial"/>
              <a:ea typeface="Calibri"/>
              <a:cs typeface="Times New Roman"/>
            </a:endParaRPr>
          </a:p>
          <a:p>
            <a:pPr marL="342900" lvl="0" indent="-342900" algn="just">
              <a:lnSpc>
                <a:spcPct val="250000"/>
              </a:lnSpc>
              <a:spcAft>
                <a:spcPts val="1000"/>
              </a:spcAft>
              <a:buFont typeface="Wingdings"/>
              <a:buChar char=""/>
            </a:pPr>
            <a:endParaRPr lang="es-CO" sz="1000" b="1" dirty="0">
              <a:effectLst>
                <a:glow rad="101600">
                  <a:schemeClr val="bg1">
                    <a:alpha val="60000"/>
                  </a:schemeClr>
                </a:glow>
              </a:effectLst>
              <a:ea typeface="Calibri"/>
              <a:cs typeface="Times New Roman"/>
            </a:endParaRPr>
          </a:p>
        </p:txBody>
      </p:sp>
    </p:spTree>
    <p:extLst>
      <p:ext uri="{BB962C8B-B14F-4D97-AF65-F5344CB8AC3E}">
        <p14:creationId xmlns:p14="http://schemas.microsoft.com/office/powerpoint/2010/main" val="289981816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CuadroTexto"/>
          <p:cNvSpPr txBox="1"/>
          <p:nvPr/>
        </p:nvSpPr>
        <p:spPr>
          <a:xfrm>
            <a:off x="251520" y="332656"/>
            <a:ext cx="8640960" cy="6017994"/>
          </a:xfrm>
          <a:prstGeom prst="rect">
            <a:avLst/>
          </a:prstGeom>
          <a:noFill/>
        </p:spPr>
        <p:txBody>
          <a:bodyPr wrap="square" rtlCol="0">
            <a:spAutoFit/>
          </a:bodyPr>
          <a:lstStyle/>
          <a:p>
            <a:pPr marL="342900" lvl="0" indent="-342900" algn="just">
              <a:lnSpc>
                <a:spcPct val="250000"/>
              </a:lnSpc>
              <a:spcAft>
                <a:spcPts val="0"/>
              </a:spcAft>
              <a:buFont typeface="Wingdings"/>
              <a:buChar char=""/>
            </a:pPr>
            <a:r>
              <a:rPr lang="es-CO" sz="1200" b="1" dirty="0">
                <a:effectLst>
                  <a:glow rad="101600">
                    <a:schemeClr val="bg1">
                      <a:alpha val="60000"/>
                    </a:schemeClr>
                  </a:glow>
                </a:effectLst>
                <a:latin typeface="Arial"/>
                <a:ea typeface="Calibri"/>
                <a:cs typeface="Times New Roman"/>
              </a:rPr>
              <a:t>Informe anual del proceso de educación de desempeño de los docentes nombrados por el decreto 1278.</a:t>
            </a:r>
          </a:p>
          <a:p>
            <a:pPr lvl="0" algn="just">
              <a:lnSpc>
                <a:spcPct val="250000"/>
              </a:lnSpc>
              <a:spcAft>
                <a:spcPts val="0"/>
              </a:spcAft>
            </a:pPr>
            <a:endParaRPr lang="es-CO" sz="1200" b="1" dirty="0">
              <a:effectLst>
                <a:glow rad="101600">
                  <a:schemeClr val="bg1">
                    <a:alpha val="60000"/>
                  </a:schemeClr>
                </a:glow>
              </a:effectLst>
              <a:ea typeface="Calibri"/>
              <a:cs typeface="Times New Roman"/>
            </a:endParaRPr>
          </a:p>
          <a:p>
            <a:pPr marL="342900" lvl="0" indent="-342900" algn="just">
              <a:lnSpc>
                <a:spcPct val="250000"/>
              </a:lnSpc>
              <a:spcAft>
                <a:spcPts val="0"/>
              </a:spcAft>
              <a:buFont typeface="Wingdings"/>
              <a:buChar char=""/>
            </a:pPr>
            <a:r>
              <a:rPr lang="es-CO" sz="1200" b="1" dirty="0">
                <a:effectLst>
                  <a:glow rad="101600">
                    <a:schemeClr val="bg1">
                      <a:alpha val="60000"/>
                    </a:schemeClr>
                  </a:glow>
                </a:effectLst>
                <a:latin typeface="Arial"/>
                <a:ea typeface="Calibri"/>
                <a:cs typeface="Times New Roman"/>
              </a:rPr>
              <a:t>Las practicas pedagógicas de aula de las docentes de todas las áreas, grados y sedes desarrollan un enfoque metodológico común en cuanto a métodos  de enseñanza flexible, relación pedagógica y uso de recursos que responden a la diversidad de la población.</a:t>
            </a:r>
          </a:p>
          <a:p>
            <a:pPr marL="342900" lvl="0" indent="-342900" algn="just">
              <a:lnSpc>
                <a:spcPct val="250000"/>
              </a:lnSpc>
              <a:spcAft>
                <a:spcPts val="0"/>
              </a:spcAft>
              <a:buFont typeface="Wingdings"/>
              <a:buChar char=""/>
            </a:pPr>
            <a:endParaRPr lang="es-CO" sz="1200" b="1" dirty="0">
              <a:effectLst>
                <a:glow rad="101600">
                  <a:schemeClr val="bg1">
                    <a:alpha val="60000"/>
                  </a:schemeClr>
                </a:glow>
              </a:effectLst>
              <a:latin typeface="Arial"/>
              <a:ea typeface="Calibri"/>
              <a:cs typeface="Times New Roman"/>
            </a:endParaRPr>
          </a:p>
          <a:p>
            <a:pPr lvl="0" algn="just">
              <a:lnSpc>
                <a:spcPct val="250000"/>
              </a:lnSpc>
              <a:spcAft>
                <a:spcPts val="0"/>
              </a:spcAft>
            </a:pPr>
            <a:endParaRPr lang="es-CO" sz="1200" b="1" dirty="0">
              <a:effectLst>
                <a:glow rad="101600">
                  <a:schemeClr val="bg1">
                    <a:alpha val="60000"/>
                  </a:schemeClr>
                </a:glow>
              </a:effectLst>
              <a:latin typeface="Arial"/>
              <a:ea typeface="Calibri"/>
              <a:cs typeface="Times New Roman"/>
            </a:endParaRPr>
          </a:p>
          <a:p>
            <a:pPr lvl="0" algn="just">
              <a:lnSpc>
                <a:spcPct val="250000"/>
              </a:lnSpc>
              <a:spcAft>
                <a:spcPts val="0"/>
              </a:spcAft>
            </a:pPr>
            <a:endParaRPr lang="es-CO" sz="1200" b="1" dirty="0">
              <a:effectLst>
                <a:glow rad="101600">
                  <a:schemeClr val="bg1">
                    <a:alpha val="60000"/>
                  </a:schemeClr>
                </a:glow>
              </a:effectLst>
              <a:ea typeface="Calibri"/>
              <a:cs typeface="Times New Roman"/>
            </a:endParaRPr>
          </a:p>
          <a:p>
            <a:pPr marL="342900" lvl="0" indent="-342900" algn="just">
              <a:lnSpc>
                <a:spcPct val="250000"/>
              </a:lnSpc>
              <a:spcAft>
                <a:spcPts val="0"/>
              </a:spcAft>
              <a:buFont typeface="Wingdings"/>
              <a:buChar char=""/>
            </a:pPr>
            <a:r>
              <a:rPr lang="es-CO" sz="1200" b="1" dirty="0">
                <a:effectLst>
                  <a:glow rad="101600">
                    <a:schemeClr val="bg1">
                      <a:alpha val="60000"/>
                    </a:schemeClr>
                  </a:glow>
                </a:effectLst>
                <a:latin typeface="Arial"/>
                <a:ea typeface="Calibri"/>
                <a:cs typeface="Times New Roman"/>
              </a:rPr>
              <a:t>La política institucional de dotación, uso y mantenimiento de los recursos para el aprendizaje permiten apoyar el trabajo académico de la diversidad de estudiantes y docentes.</a:t>
            </a:r>
          </a:p>
          <a:p>
            <a:pPr lvl="0" algn="just">
              <a:lnSpc>
                <a:spcPct val="250000"/>
              </a:lnSpc>
              <a:spcAft>
                <a:spcPts val="0"/>
              </a:spcAft>
            </a:pPr>
            <a:endParaRPr lang="es-CO" sz="1200" b="1" dirty="0">
              <a:effectLst>
                <a:glow rad="101600">
                  <a:schemeClr val="bg1">
                    <a:alpha val="60000"/>
                  </a:schemeClr>
                </a:glow>
              </a:effectLst>
              <a:ea typeface="Calibri"/>
              <a:cs typeface="Times New Roman"/>
            </a:endParaRPr>
          </a:p>
          <a:p>
            <a:pPr marL="342900" lvl="0" indent="-342900" algn="just">
              <a:lnSpc>
                <a:spcPct val="250000"/>
              </a:lnSpc>
              <a:spcAft>
                <a:spcPts val="1000"/>
              </a:spcAft>
              <a:buFont typeface="Wingdings"/>
              <a:buChar char=""/>
            </a:pPr>
            <a:r>
              <a:rPr lang="es-CO" sz="1200" b="1" dirty="0">
                <a:effectLst>
                  <a:glow rad="101600">
                    <a:schemeClr val="bg1">
                      <a:alpha val="60000"/>
                    </a:schemeClr>
                  </a:glow>
                </a:effectLst>
                <a:latin typeface="Arial"/>
                <a:ea typeface="Calibri"/>
                <a:cs typeface="Times New Roman"/>
              </a:rPr>
              <a:t>El sistema de evaluación del rendimiento académico de la Institución Educativa se ajusta y se aplica permanentemente, se hace seguimiento  de acuerdo con las necesidades de la diversidad de los estudiantes.</a:t>
            </a:r>
            <a:endParaRPr lang="es-CO" sz="1200" b="1" dirty="0">
              <a:effectLst>
                <a:glow rad="101600">
                  <a:schemeClr val="bg1">
                    <a:alpha val="60000"/>
                  </a:schemeClr>
                </a:glow>
              </a:effectLst>
              <a:ea typeface="Calibri"/>
              <a:cs typeface="Times New Roman"/>
            </a:endParaRPr>
          </a:p>
        </p:txBody>
      </p:sp>
    </p:spTree>
    <p:extLst>
      <p:ext uri="{BB962C8B-B14F-4D97-AF65-F5344CB8AC3E}">
        <p14:creationId xmlns:p14="http://schemas.microsoft.com/office/powerpoint/2010/main" val="2261100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CuadroTexto"/>
          <p:cNvSpPr txBox="1"/>
          <p:nvPr/>
        </p:nvSpPr>
        <p:spPr>
          <a:xfrm>
            <a:off x="79240" y="764027"/>
            <a:ext cx="8453200" cy="4846007"/>
          </a:xfrm>
          <a:prstGeom prst="rect">
            <a:avLst/>
          </a:prstGeom>
          <a:noFill/>
        </p:spPr>
        <p:txBody>
          <a:bodyPr wrap="square" rtlCol="0">
            <a:spAutoFit/>
          </a:bodyPr>
          <a:lstStyle/>
          <a:p>
            <a:pPr marL="342900" lvl="0" indent="-342900" algn="just">
              <a:lnSpc>
                <a:spcPct val="250000"/>
              </a:lnSpc>
              <a:spcAft>
                <a:spcPts val="0"/>
              </a:spcAft>
              <a:buFont typeface="Wingdings"/>
              <a:buChar char=""/>
            </a:pPr>
            <a:r>
              <a:rPr lang="es-CO" sz="1400" b="1" dirty="0">
                <a:effectLst>
                  <a:glow rad="101600">
                    <a:schemeClr val="bg1">
                      <a:alpha val="60000"/>
                    </a:schemeClr>
                  </a:glow>
                </a:effectLst>
                <a:latin typeface="Arial"/>
                <a:ea typeface="Calibri"/>
                <a:cs typeface="Times New Roman"/>
              </a:rPr>
              <a:t>Las conclusiones de los análisis de los resultados de los estudiantes en las evaluaciones externas (Prueba SABER_ICFES) son fuente para el mejoramiento de las prácticas de aula, en el marco del P.M.I.</a:t>
            </a:r>
          </a:p>
          <a:p>
            <a:pPr marL="342900" lvl="0" indent="-342900" algn="just">
              <a:lnSpc>
                <a:spcPct val="250000"/>
              </a:lnSpc>
              <a:spcAft>
                <a:spcPts val="0"/>
              </a:spcAft>
              <a:buFont typeface="Wingdings"/>
              <a:buChar char=""/>
            </a:pPr>
            <a:endParaRPr lang="es-CO" sz="1400" b="1" dirty="0">
              <a:effectLst>
                <a:glow rad="101600">
                  <a:schemeClr val="bg1">
                    <a:alpha val="60000"/>
                  </a:schemeClr>
                </a:glow>
              </a:effectLst>
              <a:latin typeface="Arial"/>
              <a:ea typeface="Calibri"/>
              <a:cs typeface="Times New Roman"/>
            </a:endParaRPr>
          </a:p>
          <a:p>
            <a:pPr marL="342900" lvl="0" indent="-342900" algn="just">
              <a:lnSpc>
                <a:spcPct val="250000"/>
              </a:lnSpc>
              <a:spcAft>
                <a:spcPts val="0"/>
              </a:spcAft>
              <a:buFont typeface="Wingdings"/>
              <a:buChar char=""/>
            </a:pPr>
            <a:endParaRPr lang="es-CO" sz="1400" b="1" dirty="0">
              <a:effectLst>
                <a:glow rad="101600">
                  <a:schemeClr val="bg1">
                    <a:alpha val="60000"/>
                  </a:schemeClr>
                </a:glow>
              </a:effectLst>
              <a:ea typeface="Calibri"/>
              <a:cs typeface="Times New Roman"/>
            </a:endParaRPr>
          </a:p>
          <a:p>
            <a:pPr marL="342900" lvl="0" indent="-342900" algn="just">
              <a:lnSpc>
                <a:spcPct val="250000"/>
              </a:lnSpc>
              <a:spcAft>
                <a:spcPts val="0"/>
              </a:spcAft>
              <a:buFont typeface="Wingdings"/>
              <a:buChar char=""/>
            </a:pPr>
            <a:r>
              <a:rPr lang="es-CO" sz="1400" b="1" dirty="0">
                <a:effectLst>
                  <a:glow rad="101600">
                    <a:schemeClr val="bg1">
                      <a:alpha val="60000"/>
                    </a:schemeClr>
                  </a:glow>
                </a:effectLst>
                <a:latin typeface="Arial"/>
                <a:ea typeface="Calibri"/>
                <a:cs typeface="Times New Roman"/>
              </a:rPr>
              <a:t>Las diferentes  gestiones realizaron la autoevaluación detectando las debilidades   y fortalezas .</a:t>
            </a:r>
          </a:p>
          <a:p>
            <a:pPr marL="342900" lvl="0" indent="-342900" algn="just">
              <a:lnSpc>
                <a:spcPct val="250000"/>
              </a:lnSpc>
              <a:spcAft>
                <a:spcPts val="0"/>
              </a:spcAft>
              <a:buFont typeface="Wingdings"/>
              <a:buChar char=""/>
            </a:pPr>
            <a:r>
              <a:rPr lang="es-CO" sz="1400" b="1" dirty="0">
                <a:effectLst>
                  <a:glow rad="101600">
                    <a:schemeClr val="bg1">
                      <a:alpha val="60000"/>
                    </a:schemeClr>
                  </a:glow>
                </a:effectLst>
                <a:latin typeface="Arial"/>
                <a:ea typeface="Calibri"/>
                <a:cs typeface="Times New Roman"/>
              </a:rPr>
              <a:t>Se cuenta con los elementos  QUIMICOS necesarios  más no con un salón adecuados para laboratorio.</a:t>
            </a:r>
          </a:p>
        </p:txBody>
      </p:sp>
    </p:spTree>
    <p:extLst>
      <p:ext uri="{BB962C8B-B14F-4D97-AF65-F5344CB8AC3E}">
        <p14:creationId xmlns:p14="http://schemas.microsoft.com/office/powerpoint/2010/main" val="291712021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539552" y="1052736"/>
            <a:ext cx="8352928" cy="4070602"/>
          </a:xfrm>
          <a:prstGeom prst="rect">
            <a:avLst/>
          </a:prstGeom>
          <a:noFill/>
        </p:spPr>
        <p:txBody>
          <a:bodyPr wrap="square" rtlCol="0">
            <a:spAutoFit/>
          </a:bodyPr>
          <a:lstStyle/>
          <a:p>
            <a:pPr algn="ctr">
              <a:lnSpc>
                <a:spcPct val="250000"/>
              </a:lnSpc>
              <a:spcAft>
                <a:spcPts val="1000"/>
              </a:spcAft>
            </a:pPr>
            <a:r>
              <a:rPr lang="es-CO" sz="1600" dirty="0">
                <a:effectLst>
                  <a:glow rad="101600">
                    <a:schemeClr val="bg1">
                      <a:alpha val="60000"/>
                    </a:schemeClr>
                  </a:glow>
                </a:effectLst>
                <a:latin typeface="Arial"/>
                <a:ea typeface="Calibri"/>
                <a:cs typeface="Times New Roman"/>
              </a:rPr>
              <a:t> </a:t>
            </a:r>
            <a:r>
              <a:rPr lang="es-CO" sz="1600" b="1" dirty="0">
                <a:effectLst>
                  <a:glow rad="101600">
                    <a:schemeClr val="bg1">
                      <a:alpha val="60000"/>
                    </a:schemeClr>
                  </a:glow>
                </a:effectLst>
                <a:latin typeface="Arial"/>
                <a:ea typeface="Calibri"/>
                <a:cs typeface="Times New Roman"/>
              </a:rPr>
              <a:t>“COMO SE LOGRÓ”</a:t>
            </a:r>
            <a:endParaRPr lang="es-CO" sz="1600" b="1" dirty="0">
              <a:effectLst>
                <a:glow rad="101600">
                  <a:schemeClr val="bg1">
                    <a:alpha val="60000"/>
                  </a:schemeClr>
                </a:glow>
              </a:effectLst>
              <a:ea typeface="Calibri"/>
              <a:cs typeface="Times New Roman"/>
            </a:endParaRPr>
          </a:p>
          <a:p>
            <a:pPr algn="just">
              <a:lnSpc>
                <a:spcPct val="250000"/>
              </a:lnSpc>
              <a:spcAft>
                <a:spcPts val="1000"/>
              </a:spcAft>
            </a:pPr>
            <a:r>
              <a:rPr lang="es-CO" sz="1600" b="1" dirty="0">
                <a:effectLst>
                  <a:glow rad="101600">
                    <a:schemeClr val="bg1">
                      <a:alpha val="60000"/>
                    </a:schemeClr>
                  </a:glow>
                </a:effectLst>
                <a:ea typeface="Calibri"/>
                <a:cs typeface="Times New Roman"/>
              </a:rPr>
              <a:t>Se logro  por gestión  del señor rector y docentes mediante reuniones de consejo académico para tener una mejor imagen y resaltar la oferta educativa.</a:t>
            </a:r>
          </a:p>
          <a:p>
            <a:pPr algn="just">
              <a:lnSpc>
                <a:spcPct val="250000"/>
              </a:lnSpc>
              <a:spcAft>
                <a:spcPts val="1000"/>
              </a:spcAft>
            </a:pPr>
            <a:r>
              <a:rPr lang="es-CO" sz="1600" b="1" dirty="0">
                <a:effectLst>
                  <a:glow rad="101600">
                    <a:schemeClr val="bg1">
                      <a:alpha val="60000"/>
                    </a:schemeClr>
                  </a:glow>
                </a:effectLst>
                <a:ea typeface="Calibri"/>
                <a:cs typeface="Times New Roman"/>
              </a:rPr>
              <a:t>Con ayuda de la comunidad educativa se lograron muchos avances para el buen funcionamiento de la Institución.</a:t>
            </a:r>
          </a:p>
          <a:p>
            <a:pPr algn="just">
              <a:lnSpc>
                <a:spcPct val="250000"/>
              </a:lnSpc>
              <a:spcAft>
                <a:spcPts val="1000"/>
              </a:spcAft>
            </a:pPr>
            <a:r>
              <a:rPr lang="es-CO" sz="1600" b="1" dirty="0">
                <a:effectLst>
                  <a:glow rad="101600">
                    <a:schemeClr val="bg1">
                      <a:alpha val="60000"/>
                    </a:schemeClr>
                  </a:glow>
                </a:effectLst>
                <a:ea typeface="Calibri"/>
                <a:cs typeface="Times New Roman"/>
              </a:rPr>
              <a:t>Se logro que los estudiantes se capacitaran en parte </a:t>
            </a:r>
            <a:r>
              <a:rPr lang="es-CO" sz="1600" b="1" dirty="0" err="1">
                <a:effectLst>
                  <a:glow rad="101600">
                    <a:schemeClr val="bg1">
                      <a:alpha val="60000"/>
                    </a:schemeClr>
                  </a:glow>
                </a:effectLst>
                <a:ea typeface="Calibri"/>
                <a:cs typeface="Times New Roman"/>
              </a:rPr>
              <a:t>teorica</a:t>
            </a:r>
            <a:r>
              <a:rPr lang="es-CO" sz="1600" b="1" dirty="0">
                <a:effectLst>
                  <a:glow rad="101600">
                    <a:schemeClr val="bg1">
                      <a:alpha val="60000"/>
                    </a:schemeClr>
                  </a:glow>
                </a:effectLst>
                <a:ea typeface="Calibri"/>
                <a:cs typeface="Times New Roman"/>
              </a:rPr>
              <a:t> sobre </a:t>
            </a:r>
            <a:r>
              <a:rPr lang="es-CO" sz="1600" b="1" dirty="0" err="1">
                <a:effectLst>
                  <a:glow rad="101600">
                    <a:schemeClr val="bg1">
                      <a:alpha val="60000"/>
                    </a:schemeClr>
                  </a:glow>
                </a:effectLst>
                <a:ea typeface="Calibri"/>
                <a:cs typeface="Times New Roman"/>
              </a:rPr>
              <a:t>panaderia</a:t>
            </a:r>
            <a:r>
              <a:rPr lang="es-CO" sz="1600" b="1" dirty="0">
                <a:effectLst>
                  <a:glow rad="101600">
                    <a:schemeClr val="bg1">
                      <a:alpha val="60000"/>
                    </a:schemeClr>
                  </a:glow>
                </a:effectLst>
                <a:ea typeface="Calibri"/>
                <a:cs typeface="Times New Roman"/>
              </a:rPr>
              <a:t>.</a:t>
            </a:r>
          </a:p>
        </p:txBody>
      </p:sp>
    </p:spTree>
    <p:extLst>
      <p:ext uri="{BB962C8B-B14F-4D97-AF65-F5344CB8AC3E}">
        <p14:creationId xmlns:p14="http://schemas.microsoft.com/office/powerpoint/2010/main" val="5405928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97768" y="980728"/>
            <a:ext cx="8748464" cy="4109458"/>
          </a:xfrm>
          <a:prstGeom prst="rect">
            <a:avLst/>
          </a:prstGeom>
          <a:noFill/>
        </p:spPr>
        <p:txBody>
          <a:bodyPr wrap="square" rtlCol="0">
            <a:spAutoFit/>
          </a:bodyPr>
          <a:lstStyle/>
          <a:p>
            <a:pPr algn="ctr">
              <a:lnSpc>
                <a:spcPct val="250000"/>
              </a:lnSpc>
              <a:spcAft>
                <a:spcPts val="1000"/>
              </a:spcAft>
            </a:pPr>
            <a:r>
              <a:rPr lang="es-CO" sz="2000" dirty="0">
                <a:effectLst>
                  <a:glow rad="101600">
                    <a:schemeClr val="bg1">
                      <a:alpha val="60000"/>
                    </a:schemeClr>
                  </a:glow>
                </a:effectLst>
                <a:ea typeface="Calibri"/>
                <a:cs typeface="Times New Roman"/>
              </a:rPr>
              <a:t>¿</a:t>
            </a:r>
            <a:r>
              <a:rPr lang="es-CO" sz="3200" dirty="0">
                <a:effectLst>
                  <a:glow rad="101600">
                    <a:schemeClr val="bg1">
                      <a:alpha val="60000"/>
                    </a:schemeClr>
                  </a:glow>
                </a:effectLst>
                <a:ea typeface="Calibri"/>
                <a:cs typeface="Times New Roman"/>
              </a:rPr>
              <a:t>QUE IMPACTO SE ALCANZO?</a:t>
            </a:r>
          </a:p>
          <a:p>
            <a:pPr algn="ctr">
              <a:lnSpc>
                <a:spcPct val="250000"/>
              </a:lnSpc>
              <a:spcAft>
                <a:spcPts val="1000"/>
              </a:spcAft>
            </a:pPr>
            <a:r>
              <a:rPr lang="es-CO" dirty="0">
                <a:effectLst>
                  <a:glow rad="101600">
                    <a:schemeClr val="bg1">
                      <a:alpha val="60000"/>
                    </a:schemeClr>
                  </a:glow>
                </a:effectLst>
                <a:ea typeface="Calibri"/>
                <a:cs typeface="Times New Roman"/>
              </a:rPr>
              <a:t> La institución Educativa impacto en la comunidad y todos sus alrededores  por el trabajo realizado con los estudiantes,  el rector con los docentes, padres de familia ya que nuestro plantel ofrece todos los niveles de educación y además proyecta que los alumnos pueden ser personas emprendedoras y poder realizar su proyecto de vida.</a:t>
            </a:r>
          </a:p>
        </p:txBody>
      </p:sp>
    </p:spTree>
    <p:extLst>
      <p:ext uri="{BB962C8B-B14F-4D97-AF65-F5344CB8AC3E}">
        <p14:creationId xmlns:p14="http://schemas.microsoft.com/office/powerpoint/2010/main" val="30043665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933</Words>
  <Application>Microsoft Office PowerPoint</Application>
  <PresentationFormat>Presentación en pantalla (4:3)</PresentationFormat>
  <Paragraphs>79</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Algerian</vt:lpstr>
      <vt:lpstr>Arial</vt:lpstr>
      <vt:lpstr>Calibri</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alberto quintero galvis</cp:lastModifiedBy>
  <cp:revision>65</cp:revision>
  <dcterms:created xsi:type="dcterms:W3CDTF">2018-02-06T20:04:29Z</dcterms:created>
  <dcterms:modified xsi:type="dcterms:W3CDTF">2024-02-14T11:43:07Z</dcterms:modified>
</cp:coreProperties>
</file>