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322" r:id="rId4"/>
    <p:sldId id="260" r:id="rId5"/>
    <p:sldId id="299" r:id="rId6"/>
    <p:sldId id="262" r:id="rId7"/>
    <p:sldId id="300" r:id="rId8"/>
    <p:sldId id="339" r:id="rId9"/>
    <p:sldId id="298" r:id="rId10"/>
    <p:sldId id="265" r:id="rId11"/>
    <p:sldId id="277" r:id="rId12"/>
    <p:sldId id="340" r:id="rId13"/>
    <p:sldId id="305" r:id="rId14"/>
    <p:sldId id="278" r:id="rId15"/>
    <p:sldId id="341" r:id="rId16"/>
    <p:sldId id="281" r:id="rId17"/>
    <p:sldId id="308" r:id="rId18"/>
    <p:sldId id="288" r:id="rId19"/>
    <p:sldId id="342" r:id="rId20"/>
    <p:sldId id="325" r:id="rId21"/>
    <p:sldId id="289" r:id="rId22"/>
    <p:sldId id="343" r:id="rId23"/>
    <p:sldId id="294" r:id="rId24"/>
    <p:sldId id="292" r:id="rId25"/>
    <p:sldId id="321" r:id="rId26"/>
    <p:sldId id="335" r:id="rId27"/>
    <p:sldId id="336" r:id="rId28"/>
    <p:sldId id="337" r:id="rId29"/>
    <p:sldId id="33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C509F8-5FF7-4C83-B2D7-F205A9AECECF}">
          <p14:sldIdLst>
            <p14:sldId id="256"/>
            <p14:sldId id="259"/>
            <p14:sldId id="322"/>
            <p14:sldId id="260"/>
            <p14:sldId id="299"/>
            <p14:sldId id="262"/>
            <p14:sldId id="300"/>
            <p14:sldId id="339"/>
            <p14:sldId id="298"/>
            <p14:sldId id="265"/>
            <p14:sldId id="277"/>
            <p14:sldId id="340"/>
            <p14:sldId id="305"/>
            <p14:sldId id="278"/>
            <p14:sldId id="341"/>
            <p14:sldId id="281"/>
            <p14:sldId id="308"/>
            <p14:sldId id="288"/>
            <p14:sldId id="342"/>
            <p14:sldId id="325"/>
            <p14:sldId id="289"/>
            <p14:sldId id="343"/>
            <p14:sldId id="294"/>
            <p14:sldId id="292"/>
            <p14:sldId id="321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12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12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80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89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19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4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80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9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49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8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115B-DE1E-41DB-B1EA-95093D3C4398}" type="datetimeFigureOut">
              <a:rPr lang="es-MX" smtClean="0"/>
              <a:t>26/11/2023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EFA5-0B99-4576-B001-B5B98F25BE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9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551A41-57F4-6C9C-94C5-7C920DF83D7E}"/>
              </a:ext>
            </a:extLst>
          </p:cNvPr>
          <p:cNvSpPr txBox="1"/>
          <p:nvPr/>
        </p:nvSpPr>
        <p:spPr>
          <a:xfrm>
            <a:off x="8680174" y="5221357"/>
            <a:ext cx="113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2A24E3-4D99-2E80-3751-5BF8D321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57845"/>
            <a:ext cx="8422999" cy="61423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2F1039-2050-89A4-5D71-08BD71C49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02" y="749224"/>
            <a:ext cx="1856384" cy="19736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D3E72E-45D9-ADE3-5FBE-94BA17C8AB6C}"/>
              </a:ext>
            </a:extLst>
          </p:cNvPr>
          <p:cNvSpPr txBox="1"/>
          <p:nvPr/>
        </p:nvSpPr>
        <p:spPr>
          <a:xfrm>
            <a:off x="8680174" y="3023176"/>
            <a:ext cx="3511826" cy="2590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20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PRUEBAS EVALUAR PARA AVANZAR</a:t>
            </a:r>
          </a:p>
          <a:p>
            <a:pPr indent="457200" algn="ctr">
              <a:lnSpc>
                <a:spcPct val="200000"/>
              </a:lnSpc>
              <a:spcAft>
                <a:spcPts val="1000"/>
              </a:spcAft>
            </a:pPr>
            <a:r>
              <a:rPr lang="es-CO" sz="20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s-CO" sz="2000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7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 txBox="1">
            <a:spLocks/>
          </p:cNvSpPr>
          <p:nvPr/>
        </p:nvSpPr>
        <p:spPr>
          <a:xfrm>
            <a:off x="657728" y="64772"/>
            <a:ext cx="10458196" cy="80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 TAXONOMIA E INSTRUMENTO DE VALORACIÓN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MATEMÁTICAS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1D1A8D-4398-40CC-9C85-E27CC03D3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8" t="31896" r="17902" b="7360"/>
          <a:stretch/>
        </p:blipFill>
        <p:spPr>
          <a:xfrm>
            <a:off x="473528" y="1048296"/>
            <a:ext cx="7609114" cy="48299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FF3083-0D15-5E59-C259-EFADD7D8EED6}"/>
              </a:ext>
            </a:extLst>
          </p:cNvPr>
          <p:cNvSpPr txBox="1"/>
          <p:nvPr/>
        </p:nvSpPr>
        <p:spPr>
          <a:xfrm>
            <a:off x="8224156" y="2044005"/>
            <a:ext cx="3967844" cy="283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MATEMÁTICAS</a:t>
            </a:r>
          </a:p>
          <a:p>
            <a:pPr algn="ctr"/>
            <a:endParaRPr lang="es-CO" sz="1200" b="1" dirty="0"/>
          </a:p>
          <a:p>
            <a:pPr algn="just"/>
            <a:r>
              <a:rPr lang="es-CO" sz="1200" b="1" dirty="0"/>
              <a:t>MAYOR CONCENTRACION DE RESPUESTAS CORRECTAS:</a:t>
            </a:r>
          </a:p>
          <a:p>
            <a:pPr algn="just"/>
            <a:endParaRPr lang="es-CO" sz="1200" b="1" dirty="0"/>
          </a:p>
          <a:p>
            <a:pPr algn="just"/>
            <a:r>
              <a:rPr lang="es-CO" sz="1200" b="1" dirty="0"/>
              <a:t>RESOLUCIÓN DE PROBLEMAS: </a:t>
            </a:r>
          </a:p>
          <a:p>
            <a:pPr algn="just"/>
            <a:r>
              <a:rPr lang="es-CO" sz="1200" b="1" dirty="0"/>
              <a:t>% Respuestas correctas: 57,14% (2022)  </a:t>
            </a:r>
          </a:p>
          <a:p>
            <a:pPr algn="just"/>
            <a:r>
              <a:rPr lang="es-CO" sz="1200" b="1" dirty="0"/>
              <a:t>% Respuestas correctas: 53,4% (2023) </a:t>
            </a:r>
          </a:p>
          <a:p>
            <a:pPr algn="just"/>
            <a:endParaRPr lang="es-CO" sz="1200" b="1" dirty="0"/>
          </a:p>
          <a:p>
            <a:pPr algn="just"/>
            <a:r>
              <a:rPr lang="es-CO" sz="1200" b="1" dirty="0"/>
              <a:t>MENOR CONCENTRACION DE RESPUESTAS CORRECTAS:</a:t>
            </a:r>
          </a:p>
          <a:p>
            <a:pPr algn="just">
              <a:lnSpc>
                <a:spcPct val="150000"/>
              </a:lnSpc>
            </a:pPr>
            <a:r>
              <a:rPr lang="es-CO" sz="1200" b="1" dirty="0"/>
              <a:t>COMUNICACIÓN:</a:t>
            </a:r>
          </a:p>
          <a:p>
            <a:pPr>
              <a:lnSpc>
                <a:spcPct val="150000"/>
              </a:lnSpc>
            </a:pPr>
            <a:r>
              <a:rPr lang="es-CO" sz="1200" b="1" dirty="0"/>
              <a:t>% Respuestas correctas: 16,67 % (2022)</a:t>
            </a:r>
          </a:p>
          <a:p>
            <a:pPr>
              <a:lnSpc>
                <a:spcPct val="150000"/>
              </a:lnSpc>
            </a:pPr>
            <a:r>
              <a:rPr lang="es-CO" sz="1200" b="1" dirty="0"/>
              <a:t>% Respuestas correctas: 17,13 % (2022)</a:t>
            </a:r>
          </a:p>
          <a:p>
            <a:pPr>
              <a:lnSpc>
                <a:spcPct val="150000"/>
              </a:lnSpc>
            </a:pP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57781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5" y="5958646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774" y="6230982"/>
            <a:ext cx="3544226" cy="581177"/>
          </a:xfrm>
          <a:prstGeom prst="rect">
            <a:avLst/>
          </a:prstGeom>
        </p:spPr>
      </p:pic>
      <p:pic>
        <p:nvPicPr>
          <p:cNvPr id="7" name="Imagen 6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21" y="4193177"/>
            <a:ext cx="1518607" cy="1746641"/>
          </a:xfrm>
          <a:prstGeom prst="rect">
            <a:avLst/>
          </a:prstGeom>
          <a:noFill/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4052" y="2723605"/>
            <a:ext cx="1645920" cy="129322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000" dirty="0"/>
              <a:t>                                  </a:t>
            </a:r>
            <a:r>
              <a:rPr lang="es-MX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4°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 txBox="1">
            <a:spLocks/>
          </p:cNvSpPr>
          <p:nvPr/>
        </p:nvSpPr>
        <p:spPr>
          <a:xfrm>
            <a:off x="5133543" y="1532521"/>
            <a:ext cx="5868236" cy="1308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COMUNICATIVAS</a:t>
            </a:r>
          </a:p>
          <a:p>
            <a:r>
              <a:rPr lang="es-MX" sz="2800" b="1" dirty="0">
                <a:latin typeface="Berlin Sans FB Demi" panose="020E0802020502020306" pitchFamily="34" charset="0"/>
              </a:rPr>
              <a:t>Y MATEMÁTICAS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6AF327-2C4D-D96B-4947-CCD2C1244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1" y="295503"/>
            <a:ext cx="3761558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13" y="71742"/>
            <a:ext cx="10396024" cy="463836"/>
          </a:xfrm>
        </p:spPr>
        <p:txBody>
          <a:bodyPr/>
          <a:lstStyle/>
          <a:p>
            <a:r>
              <a:rPr lang="es-MX" sz="2000" b="1" dirty="0">
                <a:solidFill>
                  <a:srgbClr val="FF0000"/>
                </a:solidFill>
              </a:rPr>
              <a:t>PORCENTAJE RESPUESTAS EN MATEMÁTICAS Y COMPETENCIAS COMUNICATIVAS - 2023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0" y="5878305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47" y="6063930"/>
            <a:ext cx="3544226" cy="794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2DC588-0101-ED5A-DCDB-1632E6CA62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46" t="35946" r="18973" b="17127"/>
          <a:stretch/>
        </p:blipFill>
        <p:spPr>
          <a:xfrm>
            <a:off x="688313" y="1175657"/>
            <a:ext cx="10611058" cy="44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741" y="176774"/>
            <a:ext cx="10458196" cy="8490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 TAXONOMÍA E INSTRUMENTO DE VALORACIÓN</a:t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>COMPETENCIA COMUNICATIVA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828447" y="5290940"/>
            <a:ext cx="4153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COMPETENCIAS COMUNICATIVAS EN LEGUAJE: COMPRENSIÓN LECTORA</a:t>
            </a:r>
          </a:p>
          <a:p>
            <a:pPr algn="ctr"/>
            <a:endParaRPr lang="es-CO" sz="1400" b="1" dirty="0"/>
          </a:p>
          <a:p>
            <a:pPr algn="ctr"/>
            <a:r>
              <a:rPr lang="es-CO" sz="1400" b="1" dirty="0"/>
              <a:t>% Respuestas correctas: 36 % (2022)</a:t>
            </a:r>
          </a:p>
          <a:p>
            <a:pPr algn="ctr"/>
            <a:r>
              <a:rPr lang="es-CO" sz="1400" b="1" dirty="0"/>
              <a:t>% Respuestas correctas: 56 % (2022)</a:t>
            </a:r>
          </a:p>
          <a:p>
            <a:pPr algn="ctr"/>
            <a:endParaRPr lang="es-CO" sz="1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04CDDA-DA00-2437-6FA6-7B026EED0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" t="23558" r="44285" b="14984"/>
          <a:stretch/>
        </p:blipFill>
        <p:spPr>
          <a:xfrm>
            <a:off x="1915886" y="1025859"/>
            <a:ext cx="8360228" cy="41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5" y="5663445"/>
            <a:ext cx="1603387" cy="85351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861" y="0"/>
            <a:ext cx="10458196" cy="8098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 TAXONOMÍA E INSTRUMENTO DE VALORACIÓN</a:t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>COMPETENCIA COMUNICATIVA  EN LENGUAJE: LECTURA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00529" y="4324617"/>
            <a:ext cx="7424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COMPETENCIAS COMPRENSIÓN LECTORA</a:t>
            </a:r>
          </a:p>
          <a:p>
            <a:pPr algn="ctr"/>
            <a:r>
              <a:rPr lang="es-CO" sz="1200" b="1" dirty="0"/>
              <a:t>% Respuestas correctas: 36%</a:t>
            </a:r>
          </a:p>
          <a:p>
            <a:pPr algn="ctr"/>
            <a:endParaRPr lang="es-CO" sz="1200" b="1" dirty="0"/>
          </a:p>
          <a:p>
            <a:pPr algn="just"/>
            <a:r>
              <a:rPr lang="es-CO" sz="1200" b="1" dirty="0"/>
              <a:t>AFIRMACIONES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CO" sz="1200" b="1" dirty="0"/>
              <a:t>Recupera información literal expresada en fragmentos del texto.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40% (2022)    -   54% (2023)  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200" b="1" dirty="0"/>
              <a:t>Comprende el sentido local y global del texto mediante inferencias de información implícita.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34% (2022)    -   58% (2023)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200" b="1" dirty="0"/>
              <a:t>Asume una posición crítica sobre el texto mediante la evaluación de su forma y contenido.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32% (2022)   -  57% (2023)</a:t>
            </a:r>
          </a:p>
          <a:p>
            <a:pPr algn="just"/>
            <a:endParaRPr lang="es-CO" sz="1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8B48D6-DF49-5357-0453-C8E2955B4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29" t="33802" r="17633" b="12125"/>
          <a:stretch/>
        </p:blipFill>
        <p:spPr>
          <a:xfrm>
            <a:off x="2297063" y="809897"/>
            <a:ext cx="7831789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6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851" y="2774675"/>
            <a:ext cx="1256419" cy="1269782"/>
          </a:xfrm>
        </p:spPr>
        <p:txBody>
          <a:bodyPr>
            <a:normAutofit fontScale="90000"/>
          </a:bodyPr>
          <a:lstStyle/>
          <a:p>
            <a:r>
              <a:rPr lang="es-MX" sz="6000" dirty="0"/>
              <a:t>                                  </a:t>
            </a:r>
            <a:r>
              <a:rPr lang="es-MX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4°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943" y="2120349"/>
            <a:ext cx="5868236" cy="130865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MATEMÁTICAS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5345393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12" y="1917"/>
            <a:ext cx="4897988" cy="689162"/>
          </a:xfrm>
          <a:prstGeom prst="rect">
            <a:avLst/>
          </a:prstGeom>
        </p:spPr>
      </p:pic>
      <p:pic>
        <p:nvPicPr>
          <p:cNvPr id="9" name="Imagen 8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42" y="4513715"/>
            <a:ext cx="1352228" cy="1430048"/>
          </a:xfrm>
          <a:prstGeom prst="rect">
            <a:avLst/>
          </a:prstGeom>
          <a:noFill/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4742A72-E073-48CB-3F12-D5A63EC224E0}"/>
              </a:ext>
            </a:extLst>
          </p:cNvPr>
          <p:cNvGrpSpPr/>
          <p:nvPr/>
        </p:nvGrpSpPr>
        <p:grpSpPr>
          <a:xfrm>
            <a:off x="239643" y="397565"/>
            <a:ext cx="3757543" cy="3323822"/>
            <a:chOff x="239643" y="397565"/>
            <a:chExt cx="3757543" cy="332382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5C0602E-3B71-E635-024B-F34E07F88CDD}"/>
                </a:ext>
              </a:extLst>
            </p:cNvPr>
            <p:cNvSpPr txBox="1"/>
            <p:nvPr/>
          </p:nvSpPr>
          <p:spPr>
            <a:xfrm>
              <a:off x="1521968" y="3136612"/>
              <a:ext cx="1138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2023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126861-6CFD-F1D5-A5A3-18C5BF73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643" y="397565"/>
              <a:ext cx="3757543" cy="2739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81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93" y="0"/>
            <a:ext cx="10803987" cy="8360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</a:rPr>
              <a:t>PORCENTAJE DE RESPUESTAS CORRECTAS:  TAXONOMÍA E INSTRUMENTO DE VALORACIÓN</a:t>
            </a:r>
            <a:br>
              <a:rPr lang="es-MX" sz="2000" b="1" dirty="0">
                <a:solidFill>
                  <a:srgbClr val="002060"/>
                </a:solidFill>
              </a:rPr>
            </a:br>
            <a:r>
              <a:rPr lang="es-MX" sz="2000" b="1" dirty="0">
                <a:solidFill>
                  <a:srgbClr val="002060"/>
                </a:solidFill>
              </a:rPr>
              <a:t> MATEMÁTICAS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306934" y="4656907"/>
            <a:ext cx="415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MATEMÁTICAS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% Respuestas correctas: 33% (2022)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% Respuestas correctas: 49% (2023)</a:t>
            </a:r>
          </a:p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08A253A-33DF-96E1-ACCD-16A632217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5" t="22844" r="44553" b="7598"/>
          <a:stretch/>
        </p:blipFill>
        <p:spPr>
          <a:xfrm>
            <a:off x="2578828" y="836023"/>
            <a:ext cx="7610202" cy="382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223" y="143691"/>
            <a:ext cx="10458196" cy="7629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MATEMÁTICAS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23C8EA-B402-0C59-FB78-CB629CBEA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6" t="32372" r="19375" b="10219"/>
          <a:stretch/>
        </p:blipFill>
        <p:spPr>
          <a:xfrm>
            <a:off x="494185" y="980161"/>
            <a:ext cx="7478486" cy="495084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0A2B20-D10B-226E-A555-51FFFA897596}"/>
              </a:ext>
            </a:extLst>
          </p:cNvPr>
          <p:cNvSpPr txBox="1"/>
          <p:nvPr/>
        </p:nvSpPr>
        <p:spPr>
          <a:xfrm>
            <a:off x="7805083" y="1668759"/>
            <a:ext cx="4153989" cy="32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MATEMÁTICAS</a:t>
            </a:r>
          </a:p>
          <a:p>
            <a:pPr algn="ctr"/>
            <a:endParaRPr lang="es-CO" sz="1200" b="1" dirty="0"/>
          </a:p>
          <a:p>
            <a:pPr algn="ctr">
              <a:lnSpc>
                <a:spcPct val="150000"/>
              </a:lnSpc>
            </a:pPr>
            <a:r>
              <a:rPr lang="es-CO" sz="1200" b="1" dirty="0"/>
              <a:t>MAYOR CONCENTRACION DE RESPUESTAS:</a:t>
            </a:r>
          </a:p>
          <a:p>
            <a:pPr algn="ctr">
              <a:lnSpc>
                <a:spcPct val="150000"/>
              </a:lnSpc>
            </a:pPr>
            <a:r>
              <a:rPr lang="es-CO" sz="1200" b="1" dirty="0"/>
              <a:t>RESOLUCIÓN DE PROBLEMAS: 38,66 % (2022)</a:t>
            </a:r>
          </a:p>
          <a:p>
            <a:pPr algn="ctr">
              <a:lnSpc>
                <a:spcPct val="150000"/>
              </a:lnSpc>
            </a:pPr>
            <a:r>
              <a:rPr lang="es-MX" sz="1200" b="1" dirty="0"/>
              <a:t>RESOLUCIÓN DE PROBLEMAS: 38,31 % (2023)</a:t>
            </a:r>
          </a:p>
          <a:p>
            <a:pPr algn="ctr">
              <a:lnSpc>
                <a:spcPct val="150000"/>
              </a:lnSpc>
            </a:pPr>
            <a:endParaRPr lang="es-MX" sz="1200" b="1" dirty="0"/>
          </a:p>
          <a:p>
            <a:pPr algn="ctr">
              <a:lnSpc>
                <a:spcPct val="150000"/>
              </a:lnSpc>
            </a:pPr>
            <a:r>
              <a:rPr lang="es-CO" sz="1200" b="1" dirty="0"/>
              <a:t>MENOR CONCENTRACION DE RESPUESTAS:</a:t>
            </a:r>
          </a:p>
          <a:p>
            <a:pPr algn="ctr">
              <a:lnSpc>
                <a:spcPct val="150000"/>
              </a:lnSpc>
            </a:pPr>
            <a:r>
              <a:rPr lang="es-CO" sz="1200" b="1" dirty="0"/>
              <a:t>RAZONAMIENTO:</a:t>
            </a:r>
          </a:p>
          <a:p>
            <a:pPr algn="ctr">
              <a:lnSpc>
                <a:spcPct val="150000"/>
              </a:lnSpc>
            </a:pPr>
            <a:r>
              <a:rPr lang="es-CO" sz="1200" b="1" dirty="0"/>
              <a:t>% Respuestas correctas: 28,57 % (2022)</a:t>
            </a:r>
          </a:p>
          <a:p>
            <a:pPr algn="ctr">
              <a:lnSpc>
                <a:spcPct val="150000"/>
              </a:lnSpc>
            </a:pPr>
            <a:r>
              <a:rPr lang="es-CO" sz="1200" b="1" dirty="0"/>
              <a:t>% Respuestas correctas: 30,7 % (2023)</a:t>
            </a:r>
          </a:p>
          <a:p>
            <a:pPr algn="ctr">
              <a:lnSpc>
                <a:spcPct val="150000"/>
              </a:lnSpc>
            </a:pPr>
            <a:endParaRPr lang="es-CO" sz="1200" b="1" dirty="0"/>
          </a:p>
          <a:p>
            <a:pPr algn="ctr">
              <a:lnSpc>
                <a:spcPct val="150000"/>
              </a:lnSpc>
            </a:pP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40567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44428"/>
            <a:ext cx="1528354" cy="8135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936" y="6198907"/>
            <a:ext cx="3061063" cy="659093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231" y="1297389"/>
            <a:ext cx="5868236" cy="130865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COMUNICATIVAS </a:t>
            </a:r>
          </a:p>
          <a:p>
            <a:pPr algn="ctr"/>
            <a:r>
              <a:rPr lang="es-MX" sz="2800" b="1" dirty="0">
                <a:latin typeface="Berlin Sans FB Demi" panose="020E0802020502020306" pitchFamily="34" charset="0"/>
              </a:rPr>
              <a:t> Y MATEMÁTICAS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198223" y="2436140"/>
            <a:ext cx="13131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b="1" cap="all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5°</a:t>
            </a:r>
            <a:endParaRPr lang="es-CO" sz="7200" dirty="0"/>
          </a:p>
        </p:txBody>
      </p:sp>
      <p:pic>
        <p:nvPicPr>
          <p:cNvPr id="13" name="Imagen 12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45" y="3636469"/>
            <a:ext cx="1518607" cy="1746641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118AD0-4B1B-662E-4E55-C5C7F83F8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90" y="344488"/>
            <a:ext cx="3761558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13" y="71742"/>
            <a:ext cx="10396024" cy="463836"/>
          </a:xfrm>
        </p:spPr>
        <p:txBody>
          <a:bodyPr/>
          <a:lstStyle/>
          <a:p>
            <a:r>
              <a:rPr lang="es-MX" sz="2000" b="1" dirty="0">
                <a:solidFill>
                  <a:srgbClr val="FF0000"/>
                </a:solidFill>
              </a:rPr>
              <a:t>PORCENTAJE RESPUESTAS EN MATEMÁTICAS Y COMPETENCIAS COMUNICATIVAS - 2023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0" y="5878305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47" y="6063930"/>
            <a:ext cx="3544226" cy="7940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FE8556E-6C59-93D0-F9C6-903360493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77" t="32134" r="17767" b="11560"/>
          <a:stretch/>
        </p:blipFill>
        <p:spPr>
          <a:xfrm>
            <a:off x="1234111" y="914400"/>
            <a:ext cx="98502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953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12" y="1917"/>
            <a:ext cx="4897988" cy="689162"/>
          </a:xfrm>
          <a:prstGeom prst="rect">
            <a:avLst/>
          </a:prstGeom>
        </p:spPr>
      </p:pic>
      <p:pic>
        <p:nvPicPr>
          <p:cNvPr id="9" name="Imagen 8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5" y="116454"/>
            <a:ext cx="1158981" cy="1140757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071" y="1257211"/>
            <a:ext cx="8361229" cy="853514"/>
          </a:xfrm>
        </p:spPr>
        <p:txBody>
          <a:bodyPr/>
          <a:lstStyle/>
          <a:p>
            <a:r>
              <a:rPr lang="es-MX" sz="3200" b="1" dirty="0"/>
              <a:t>OBJETIVOS DE EVALUAR PARA AVANZAR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336" y="2461424"/>
            <a:ext cx="10059481" cy="2299316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CO" dirty="0"/>
              <a:t>Identificar y brindar información sobre el nivel de desarrollo de las competencias en las áreas evaluadas.</a:t>
            </a:r>
            <a:endParaRPr lang="es-MX" dirty="0"/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dirty="0"/>
              <a:t>Apropiación y  uso de los resultados en función del Plan de Fortalecimiento Académico y Pedagógico.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dirty="0"/>
              <a:t> Identificar los componentes pedagógicos a fortalecer en el Centro Educativo.</a:t>
            </a:r>
          </a:p>
        </p:txBody>
      </p:sp>
    </p:spTree>
    <p:extLst>
      <p:ext uri="{BB962C8B-B14F-4D97-AF65-F5344CB8AC3E}">
        <p14:creationId xmlns:p14="http://schemas.microsoft.com/office/powerpoint/2010/main" val="2345758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44428"/>
            <a:ext cx="1528354" cy="8135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936" y="6198907"/>
            <a:ext cx="3061063" cy="65909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233" y="0"/>
            <a:ext cx="10458196" cy="906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REPUESTAS CORRECTAS: </a:t>
            </a:r>
            <a:br>
              <a:rPr lang="es-MX" sz="2000" b="1" dirty="0">
                <a:solidFill>
                  <a:srgbClr val="FF0000"/>
                </a:solidFill>
              </a:rPr>
            </a:br>
            <a:r>
              <a:rPr lang="es-MX" sz="2000" b="1" dirty="0">
                <a:solidFill>
                  <a:srgbClr val="FF0000"/>
                </a:solidFill>
              </a:rPr>
              <a:t>COMPETENCIA COMUNICATIVA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63064" y="4696888"/>
            <a:ext cx="415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COMPETENCIAS COMUNICATIVAS EN LEGUAJE: LECTURA</a:t>
            </a:r>
          </a:p>
          <a:p>
            <a:pPr algn="ctr">
              <a:lnSpc>
                <a:spcPct val="150000"/>
              </a:lnSpc>
            </a:pPr>
            <a:r>
              <a:rPr lang="es-CO" dirty="0"/>
              <a:t>% Respuestas correctas: 32% (2022)</a:t>
            </a:r>
          </a:p>
          <a:p>
            <a:pPr algn="ctr">
              <a:lnSpc>
                <a:spcPct val="150000"/>
              </a:lnSpc>
            </a:pPr>
            <a:r>
              <a:rPr lang="es-CO" dirty="0"/>
              <a:t>% Respuestas correctas: 42% (2023)</a:t>
            </a:r>
          </a:p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1A0606-9FD5-2E42-01A2-3BDF3B17C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0" t="43806" r="45625" b="9591"/>
          <a:stretch/>
        </p:blipFill>
        <p:spPr>
          <a:xfrm>
            <a:off x="2057399" y="906616"/>
            <a:ext cx="7707085" cy="36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233" y="0"/>
            <a:ext cx="10458196" cy="55517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REPUESTAS CORRECTAS:  COMPETENCIA COMUNICATIVA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088357" y="3971110"/>
            <a:ext cx="6878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COMPETENCIAS COMPRENSIÓN LECTORA</a:t>
            </a:r>
          </a:p>
          <a:p>
            <a:pPr algn="ctr"/>
            <a:r>
              <a:rPr lang="es-CO" sz="1200" b="1" dirty="0"/>
              <a:t>% Respuestas correctas: 36%</a:t>
            </a:r>
          </a:p>
          <a:p>
            <a:pPr algn="ctr"/>
            <a:endParaRPr lang="es-CO" sz="1200" b="1" dirty="0"/>
          </a:p>
          <a:p>
            <a:pPr algn="just"/>
            <a:r>
              <a:rPr lang="es-CO" sz="1200" b="1" dirty="0"/>
              <a:t>AFIRMACIONES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s-CO" sz="1200" b="1" dirty="0"/>
              <a:t>Recupera información literal expresada en fragmentos del texto.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44% (2022)     -   47% (2023)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200" b="1" dirty="0"/>
              <a:t>Comprende el sentido local y global del texto mediante inferencias de información implícita.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32% (2022)     -   34% (2023)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CO" sz="1200" b="1" dirty="0"/>
              <a:t>Asume una posición crítica sobre el texto mediante la evaluación de su forma y contenido.</a:t>
            </a:r>
          </a:p>
          <a:p>
            <a:pPr lvl="1" algn="just">
              <a:lnSpc>
                <a:spcPct val="150000"/>
              </a:lnSpc>
            </a:pPr>
            <a:r>
              <a:rPr lang="es-CO" sz="1200" b="1" dirty="0"/>
              <a:t>% Respuestas correctas: 21% (2022)     -     36% (2023)</a:t>
            </a:r>
          </a:p>
          <a:p>
            <a:pPr algn="just"/>
            <a:endParaRPr lang="es-CO" sz="12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389FDB-9879-A8FB-9076-EB99ECF79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4" t="33492" r="20044" b="10219"/>
          <a:stretch/>
        </p:blipFill>
        <p:spPr>
          <a:xfrm>
            <a:off x="2603947" y="555171"/>
            <a:ext cx="7363013" cy="38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851" y="2774675"/>
            <a:ext cx="1256419" cy="1269782"/>
          </a:xfrm>
        </p:spPr>
        <p:txBody>
          <a:bodyPr>
            <a:normAutofit fontScale="90000"/>
          </a:bodyPr>
          <a:lstStyle/>
          <a:p>
            <a:r>
              <a:rPr lang="es-MX" sz="6000" dirty="0"/>
              <a:t>                                  </a:t>
            </a:r>
            <a:r>
              <a:rPr lang="es-MX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5°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943" y="2120349"/>
            <a:ext cx="5868236" cy="130865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MATEMÁTICAS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5345393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12" y="1917"/>
            <a:ext cx="4897988" cy="689162"/>
          </a:xfrm>
          <a:prstGeom prst="rect">
            <a:avLst/>
          </a:prstGeom>
        </p:spPr>
      </p:pic>
      <p:pic>
        <p:nvPicPr>
          <p:cNvPr id="9" name="Imagen 8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42" y="4513715"/>
            <a:ext cx="1352228" cy="1430048"/>
          </a:xfrm>
          <a:prstGeom prst="rect">
            <a:avLst/>
          </a:prstGeom>
          <a:noFill/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4742A72-E073-48CB-3F12-D5A63EC224E0}"/>
              </a:ext>
            </a:extLst>
          </p:cNvPr>
          <p:cNvGrpSpPr/>
          <p:nvPr/>
        </p:nvGrpSpPr>
        <p:grpSpPr>
          <a:xfrm>
            <a:off x="239643" y="397565"/>
            <a:ext cx="3757543" cy="3323822"/>
            <a:chOff x="239643" y="397565"/>
            <a:chExt cx="3757543" cy="3323822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5C0602E-3B71-E635-024B-F34E07F88CDD}"/>
                </a:ext>
              </a:extLst>
            </p:cNvPr>
            <p:cNvSpPr txBox="1"/>
            <p:nvPr/>
          </p:nvSpPr>
          <p:spPr>
            <a:xfrm>
              <a:off x="1521968" y="3136612"/>
              <a:ext cx="1138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2023</a:t>
              </a: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126861-6CFD-F1D5-A5A3-18C5BF73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643" y="397565"/>
              <a:ext cx="3757543" cy="2739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95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" y="6048102"/>
            <a:ext cx="1603387" cy="80989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232" y="114300"/>
            <a:ext cx="10458196" cy="5637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REPUESTAS CORRECTAS : MATEMÁTICAS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386254" y="4850874"/>
            <a:ext cx="415398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MATEMÁTICAS</a:t>
            </a:r>
          </a:p>
          <a:p>
            <a:pPr>
              <a:lnSpc>
                <a:spcPct val="150000"/>
              </a:lnSpc>
            </a:pPr>
            <a:endParaRPr lang="es-CO" dirty="0"/>
          </a:p>
          <a:p>
            <a:pPr algn="ctr">
              <a:lnSpc>
                <a:spcPct val="150000"/>
              </a:lnSpc>
            </a:pPr>
            <a:r>
              <a:rPr lang="es-CO" dirty="0"/>
              <a:t>% Respuestas correctas: 32% (2022)</a:t>
            </a:r>
          </a:p>
          <a:p>
            <a:pPr algn="ctr">
              <a:lnSpc>
                <a:spcPct val="150000"/>
              </a:lnSpc>
            </a:pPr>
            <a:r>
              <a:rPr lang="es-CO" dirty="0"/>
              <a:t>% Respuestas correctas: 48% (2023)</a:t>
            </a:r>
          </a:p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6CD27D-D95D-1795-3DAA-2014E5CB3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34040" r="56339" b="11791"/>
          <a:stretch/>
        </p:blipFill>
        <p:spPr>
          <a:xfrm>
            <a:off x="3026083" y="792960"/>
            <a:ext cx="6874329" cy="39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02" y="71449"/>
            <a:ext cx="10458196" cy="58004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REPUESTAS CORRECTAS: MATEMÁTICAS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962CC7-263A-42B1-24FB-302ACD718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6" t="33325" r="20179" b="9265"/>
          <a:stretch/>
        </p:blipFill>
        <p:spPr>
          <a:xfrm>
            <a:off x="592183" y="835782"/>
            <a:ext cx="7462159" cy="39351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105AE0-9395-F907-0772-F6B5B8084D04}"/>
              </a:ext>
            </a:extLst>
          </p:cNvPr>
          <p:cNvSpPr txBox="1"/>
          <p:nvPr/>
        </p:nvSpPr>
        <p:spPr>
          <a:xfrm>
            <a:off x="8054342" y="1523547"/>
            <a:ext cx="4153989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MATEMÁTICAS</a:t>
            </a:r>
          </a:p>
          <a:p>
            <a:pPr algn="ctr"/>
            <a:endParaRPr lang="es-CO" sz="1400" b="1" dirty="0"/>
          </a:p>
          <a:p>
            <a:pPr algn="just"/>
            <a:r>
              <a:rPr lang="es-CO" sz="1400" b="1" dirty="0"/>
              <a:t>MAYOR CONCENTRACION DE RESPUESTAS:</a:t>
            </a:r>
          </a:p>
          <a:p>
            <a:pPr algn="just"/>
            <a:endParaRPr lang="es-CO" sz="1400" b="1" dirty="0"/>
          </a:p>
          <a:p>
            <a:pPr algn="just">
              <a:lnSpc>
                <a:spcPct val="150000"/>
              </a:lnSpc>
            </a:pPr>
            <a:r>
              <a:rPr lang="es-CO" sz="1400" b="1" dirty="0"/>
              <a:t>RAZONAMIENTO: </a:t>
            </a:r>
            <a:r>
              <a:rPr lang="es-CO" sz="1400" dirty="0"/>
              <a:t>58,25% (2022</a:t>
            </a:r>
          </a:p>
          <a:p>
            <a:pPr algn="just">
              <a:lnSpc>
                <a:spcPct val="150000"/>
              </a:lnSpc>
            </a:pPr>
            <a:r>
              <a:rPr lang="es-CO" sz="1400" b="1" dirty="0"/>
              <a:t>RAZONAMIENTO</a:t>
            </a:r>
            <a:r>
              <a:rPr lang="es-CO" sz="1400" dirty="0"/>
              <a:t>: 42,12% (2023) </a:t>
            </a:r>
          </a:p>
          <a:p>
            <a:pPr algn="just">
              <a:lnSpc>
                <a:spcPct val="150000"/>
              </a:lnSpc>
            </a:pPr>
            <a:endParaRPr lang="es-CO" sz="1400" b="1" dirty="0"/>
          </a:p>
          <a:p>
            <a:pPr algn="just">
              <a:lnSpc>
                <a:spcPct val="150000"/>
              </a:lnSpc>
            </a:pPr>
            <a:r>
              <a:rPr lang="es-CO" sz="1400" b="1" dirty="0"/>
              <a:t>MENOR CONCENTRACION DE RESPUESTAS:</a:t>
            </a:r>
          </a:p>
          <a:p>
            <a:pPr algn="just">
              <a:lnSpc>
                <a:spcPct val="150000"/>
              </a:lnSpc>
            </a:pPr>
            <a:endParaRPr lang="es-CO" sz="1400" b="1" dirty="0"/>
          </a:p>
          <a:p>
            <a:pPr algn="just">
              <a:lnSpc>
                <a:spcPct val="150000"/>
              </a:lnSpc>
            </a:pPr>
            <a:r>
              <a:rPr lang="es-CO" sz="1400" b="1" dirty="0"/>
              <a:t>COMUNICACIÓN:</a:t>
            </a:r>
          </a:p>
          <a:p>
            <a:pPr>
              <a:lnSpc>
                <a:spcPct val="150000"/>
              </a:lnSpc>
            </a:pPr>
            <a:r>
              <a:rPr lang="es-CO" sz="1400" dirty="0"/>
              <a:t>% Respuestas correctas: 7,77% (2022)</a:t>
            </a:r>
          </a:p>
          <a:p>
            <a:pPr>
              <a:lnSpc>
                <a:spcPct val="150000"/>
              </a:lnSpc>
            </a:pPr>
            <a:r>
              <a:rPr lang="es-CO" sz="1400" dirty="0"/>
              <a:t>% Respuestas correctas: 2,29% (2023)</a:t>
            </a:r>
          </a:p>
          <a:p>
            <a:pPr>
              <a:lnSpc>
                <a:spcPct val="150000"/>
              </a:lnSpc>
            </a:pPr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30287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131" y="268189"/>
            <a:ext cx="8361229" cy="937118"/>
          </a:xfrm>
        </p:spPr>
        <p:txBody>
          <a:bodyPr>
            <a:noAutofit/>
          </a:bodyPr>
          <a:lstStyle/>
          <a:p>
            <a:r>
              <a:rPr lang="es-MX" sz="2800" dirty="0">
                <a:latin typeface="Arial Black" panose="020B0A04020102020204" pitchFamily="34" charset="0"/>
              </a:rPr>
              <a:t>ACCIONES DE MEJORA COMPRENSIÓN LECTORA 3° - 5°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95" y="5663445"/>
            <a:ext cx="1603387" cy="8535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8587" y="1364696"/>
            <a:ext cx="9840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Identificar el tema y el significado implícito y explicito de los contenidos en un texto.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Evaluar la intención comunicativa, los contenidos y la estructura de los textos, así como valorar los argumentos de un autor o conjunto de autores.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Ubicar elementos del contenido (tiempo, lugares, hechos, personajes y narrador) de diferentes tipos de textos ( continuos y discontinuos) 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Reconocer significados, resúmenes, análisis y paráfrasis apropiados de un texto.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Reconocer y entender el vocabulario y su función.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Relacionar y evaluar el texto y el contexto.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Deducir las relaciones entre elementos lingüísticos y no lingüísticos.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Inferir la intención comunicativa de enunciados del texto.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Distinguir las relaciones entre las personas (o personajes) que desempeñan un papel en una argumentación o una narración (voces).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Relacionar y comparar diferentes textos según su forma y estructura.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2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823" y="222070"/>
            <a:ext cx="11220995" cy="937118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Arial Black" panose="020B0A04020102020204" pitchFamily="34" charset="0"/>
              </a:rPr>
              <a:t>ACCIONES DE MEJORA COMPRENSIÓN MATEMÁTICAS GRADO 3°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8587" y="1352930"/>
            <a:ext cx="9840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Aplicar estrategias aditivas de transformación y composición para dar solución a diferentes problemas.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Resolver situaciones aditivas y multiplicativas en diferentes contextos.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Usar estrategias multiplicativas para dar solución a diferentes problemas.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Usar patrones estandarizados para enfrentar situaciones de medición.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Resolver problemas que requieran el uso de frecuencias de datos representados a partir de diferentes formas: lenguaje natural, gráficas o tablas.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Usar la moda o la frecuencia para solucionar situaciones en las cuales se han organizado los datos usando varios tipos de registro.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Determinar equivalencias entre modelos aditivos o multiplicativos, considerando los procesos de transformación y composición.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Describir regularidades en secuencias creadas a partir de objetos numéricos o mediciones de objetos geométricos.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Determinar cuándo un evento es posible, imposible o seguro.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Asignar códigos numéricos, textuales y simbólicos, en sistema decimal a diferentes objetos y situaciones en las que existe orden.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Señalar los atributos medibles de una figura junto con sus posibles unidades y magnitudes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Identificar la imagen o la pre imagen de una figura a partir de una transformación en un sistema de referencia cercano al contexto inmediato: arriba, abajo, derecha, izquierda.</a:t>
            </a:r>
          </a:p>
        </p:txBody>
      </p:sp>
    </p:spTree>
    <p:extLst>
      <p:ext uri="{BB962C8B-B14F-4D97-AF65-F5344CB8AC3E}">
        <p14:creationId xmlns:p14="http://schemas.microsoft.com/office/powerpoint/2010/main" val="4180658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444" y="235132"/>
            <a:ext cx="8361229" cy="937118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ACCIONES DE MEJORA MATEMÁTICAS GRADO 5°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8587" y="1478764"/>
            <a:ext cx="9840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Uso diversas estrategias de cálculo y de estimación para resolver problemas en situaciones aditivas y multiplicativas.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Utilizar estrategias no estandarizadas (recubrimientos y patrones no convencionales) para encontrar perímetros, áreas y volúmenes de diferentes objetos, en contextos escolares y extraescolares.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Resolver problemas de medición que requieran el uso de patrones estandarizados o no estandarizados.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Establece equivalencias a partir de las relaciones, propiedades o dependencia entre magnitudes y expresiones numéricas.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Determina figuras congruentes o las condiciones para que se dé la congruencia.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Determinar diferencias y similitudes en distintas representaciones de conjuntos de datos de una misma situación.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Explica la naturaleza de los eventos posibles, imposibles o seguros.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Reconocer las propiedades de las fracciones, los números naturales, la representación decimal, las operaciones y las relaciones en distintos contextos.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Resolver problemas aditivos, multiplicativos y de proporción.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Utiliza estrategias no estandarizadas (recubrimientos y patrones no convencionales) para encontrar perímetros, áreas y volúmenes de diferentes objetos, en contextos escolares y extraescolares.</a:t>
            </a:r>
          </a:p>
        </p:txBody>
      </p:sp>
    </p:spTree>
    <p:extLst>
      <p:ext uri="{BB962C8B-B14F-4D97-AF65-F5344CB8AC3E}">
        <p14:creationId xmlns:p14="http://schemas.microsoft.com/office/powerpoint/2010/main" val="262341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445" y="300447"/>
            <a:ext cx="8361229" cy="937118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Arial Black" panose="020B0A04020102020204" pitchFamily="34" charset="0"/>
              </a:rPr>
              <a:t>ACCIONES DE MEJORA MATEMÁTICAS GRADO 5°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408587" y="1387324"/>
            <a:ext cx="984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Establecer equivalencias a partir de las relaciones, propiedades o dependencia entre magnitudes y expresiones numéricas.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Descubrir regularidades de las secuencias, la ordenación y sobre las equivalencias entre las situaciones aditivas y multiplicativas (arreglos rectangulares, producto cartesiano, adición repetida).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Representar datos usando tablas y gráficas (pictogramas, gráficas de barras, diagramas de líneas, diagramas circulares).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dirty="0"/>
              <a:t>Utilizar la notación decimal para expresar fracciones en diferentes contextos y relaciono estas dos notaciones con la de los porcentajes</a:t>
            </a:r>
          </a:p>
        </p:txBody>
      </p:sp>
    </p:spTree>
    <p:extLst>
      <p:ext uri="{BB962C8B-B14F-4D97-AF65-F5344CB8AC3E}">
        <p14:creationId xmlns:p14="http://schemas.microsoft.com/office/powerpoint/2010/main" val="9727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77" y="330772"/>
            <a:ext cx="9567095" cy="56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851" y="3588489"/>
            <a:ext cx="1256419" cy="1269782"/>
          </a:xfrm>
        </p:spPr>
        <p:txBody>
          <a:bodyPr>
            <a:normAutofit fontScale="90000"/>
          </a:bodyPr>
          <a:lstStyle/>
          <a:p>
            <a:r>
              <a:rPr lang="es-MX" sz="6000" dirty="0"/>
              <a:t>                                  </a:t>
            </a:r>
            <a:r>
              <a:rPr lang="es-MX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3°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942" y="2487208"/>
            <a:ext cx="5868236" cy="68916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COMUNICATIVAS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5345393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12" y="1917"/>
            <a:ext cx="4897988" cy="689162"/>
          </a:xfrm>
          <a:prstGeom prst="rect">
            <a:avLst/>
          </a:prstGeom>
        </p:spPr>
      </p:pic>
      <p:pic>
        <p:nvPicPr>
          <p:cNvPr id="9" name="Imagen 8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4" y="4858271"/>
            <a:ext cx="1352228" cy="1430048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C0602E-3B71-E635-024B-F34E07F88CDD}"/>
              </a:ext>
            </a:extLst>
          </p:cNvPr>
          <p:cNvSpPr txBox="1"/>
          <p:nvPr/>
        </p:nvSpPr>
        <p:spPr>
          <a:xfrm>
            <a:off x="1521968" y="3136612"/>
            <a:ext cx="113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26861-6CFD-F1D5-A5A3-18C5BF736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3" y="397565"/>
            <a:ext cx="3757543" cy="27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313" y="71742"/>
            <a:ext cx="10396024" cy="463836"/>
          </a:xfrm>
        </p:spPr>
        <p:txBody>
          <a:bodyPr/>
          <a:lstStyle/>
          <a:p>
            <a:r>
              <a:rPr lang="es-MX" sz="2000" b="1" dirty="0">
                <a:solidFill>
                  <a:srgbClr val="FF0000"/>
                </a:solidFill>
              </a:rPr>
              <a:t>PORCENTAJE RESPUESTAS EN MATEMÁTICAS Y COMPETENCIAS COMUNICATIVAS - 2023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0" y="5878305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47" y="6063930"/>
            <a:ext cx="3544226" cy="7940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086B48-C11E-4D69-1A7E-28DFA84A8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73" t="38120" r="18135" b="8658"/>
          <a:stretch/>
        </p:blipFill>
        <p:spPr>
          <a:xfrm>
            <a:off x="583096" y="885979"/>
            <a:ext cx="11025808" cy="48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9108"/>
            <a:ext cx="1603387" cy="8535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 txBox="1">
            <a:spLocks/>
          </p:cNvSpPr>
          <p:nvPr/>
        </p:nvSpPr>
        <p:spPr>
          <a:xfrm>
            <a:off x="749168" y="-62776"/>
            <a:ext cx="10458196" cy="80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 INSTRUMENTO VALORACIÓN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COMPETENCIA COMUNICATIVA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46017" y="1183959"/>
            <a:ext cx="415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COMPETENCIAS COMUNICATIVAS EN LEGUAJE: COMPRENSIÓN LECTORA 2022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% Respuestas correctas: </a:t>
            </a:r>
            <a:r>
              <a:rPr lang="es-CO" b="1" dirty="0"/>
              <a:t>41%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86CF20-F008-0FC5-2593-1B506E7B3648}"/>
              </a:ext>
            </a:extLst>
          </p:cNvPr>
          <p:cNvSpPr txBox="1"/>
          <p:nvPr/>
        </p:nvSpPr>
        <p:spPr>
          <a:xfrm>
            <a:off x="7446017" y="3059141"/>
            <a:ext cx="415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COMPETENCIAS COMUNICATIVAS EN LEGUAJE: COMPRENSIÓN LECTORA 2023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% Respuestas correctas: </a:t>
            </a:r>
            <a:r>
              <a:rPr lang="es-CO" b="1" dirty="0"/>
              <a:t>47%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C17A0-483B-D9F7-CEA4-410CF19E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32455" r="22283" b="11776"/>
          <a:stretch/>
        </p:blipFill>
        <p:spPr>
          <a:xfrm>
            <a:off x="291550" y="1280291"/>
            <a:ext cx="7154467" cy="4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5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4486"/>
            <a:ext cx="1603387" cy="85351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 txBox="1">
            <a:spLocks/>
          </p:cNvSpPr>
          <p:nvPr/>
        </p:nvSpPr>
        <p:spPr>
          <a:xfrm>
            <a:off x="983861" y="0"/>
            <a:ext cx="10458196" cy="80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b="1" dirty="0"/>
              <a:t>PORCENTAJE DE REPUESTAS CORRECTAS:  TAXONOMÍA E INSTRUMENTO DE VALORACIÓN</a:t>
            </a:r>
            <a:br>
              <a:rPr lang="es-MX" sz="2000" b="1" dirty="0"/>
            </a:br>
            <a:r>
              <a:rPr lang="es-MX" sz="2000" b="1" dirty="0"/>
              <a:t>COMPETENCIA COMUNICATIVA EN LENGUAJE: LECTURA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81432" y="4131946"/>
            <a:ext cx="6972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0000"/>
                </a:solidFill>
              </a:rPr>
              <a:t>COMPETENCIAS COMPRENSIÓN LECTORA</a:t>
            </a:r>
          </a:p>
          <a:p>
            <a:pPr algn="ctr"/>
            <a:r>
              <a:rPr lang="es-CO" sz="1400" b="1" dirty="0">
                <a:solidFill>
                  <a:srgbClr val="FF0000"/>
                </a:solidFill>
              </a:rPr>
              <a:t>% Respuestas correctas: 47%(2022)   -  46% (2023)</a:t>
            </a:r>
          </a:p>
          <a:p>
            <a:pPr algn="ctr"/>
            <a:endParaRPr lang="es-CO" sz="1200" b="1" dirty="0">
              <a:solidFill>
                <a:srgbClr val="FF0000"/>
              </a:solidFill>
            </a:endParaRPr>
          </a:p>
          <a:p>
            <a:pPr algn="just"/>
            <a:r>
              <a:rPr lang="es-CO" sz="1200" b="1" dirty="0">
                <a:solidFill>
                  <a:srgbClr val="FF0000"/>
                </a:solidFill>
              </a:rPr>
              <a:t>AFIRMACIONES</a:t>
            </a:r>
          </a:p>
          <a:p>
            <a:pPr algn="just">
              <a:lnSpc>
                <a:spcPct val="150000"/>
              </a:lnSpc>
            </a:pPr>
            <a:r>
              <a:rPr lang="es-CO" sz="1200" dirty="0">
                <a:solidFill>
                  <a:srgbClr val="FF0000"/>
                </a:solidFill>
              </a:rPr>
              <a:t>1. Recupera información literal expresada en fragmentos del texto.</a:t>
            </a:r>
          </a:p>
          <a:p>
            <a:pPr algn="just">
              <a:lnSpc>
                <a:spcPct val="150000"/>
              </a:lnSpc>
            </a:pPr>
            <a:r>
              <a:rPr lang="es-CO" sz="1200" b="1" dirty="0">
                <a:solidFill>
                  <a:srgbClr val="FF0000"/>
                </a:solidFill>
              </a:rPr>
              <a:t>% Respuestas correctas: 50%  (2022)   -    38%  (2023)</a:t>
            </a:r>
          </a:p>
          <a:p>
            <a:pPr algn="just">
              <a:lnSpc>
                <a:spcPct val="150000"/>
              </a:lnSpc>
            </a:pPr>
            <a:r>
              <a:rPr lang="es-CO" sz="1200" b="1" dirty="0">
                <a:solidFill>
                  <a:srgbClr val="FF0000"/>
                </a:solidFill>
              </a:rPr>
              <a:t>2. Comprende el sentido local y global del texto mediante inferencias de información implícita.</a:t>
            </a:r>
          </a:p>
          <a:p>
            <a:pPr algn="just">
              <a:lnSpc>
                <a:spcPct val="150000"/>
              </a:lnSpc>
            </a:pPr>
            <a:r>
              <a:rPr lang="es-CO" sz="1200" b="1" dirty="0">
                <a:solidFill>
                  <a:srgbClr val="FF0000"/>
                </a:solidFill>
              </a:rPr>
              <a:t>% Respuestas correctas: 43% (2022)         -     35%  (2023)</a:t>
            </a:r>
          </a:p>
          <a:p>
            <a:pPr algn="just">
              <a:lnSpc>
                <a:spcPct val="150000"/>
              </a:lnSpc>
            </a:pPr>
            <a:r>
              <a:rPr lang="es-CO" sz="1200" dirty="0">
                <a:solidFill>
                  <a:srgbClr val="FF0000"/>
                </a:solidFill>
              </a:rPr>
              <a:t>3. Asume una posición crítica sobre el texto mediante la evaluación de su forma y contenido.</a:t>
            </a:r>
          </a:p>
          <a:p>
            <a:pPr algn="just">
              <a:lnSpc>
                <a:spcPct val="150000"/>
              </a:lnSpc>
            </a:pPr>
            <a:r>
              <a:rPr lang="es-CO" sz="1200" b="1" dirty="0">
                <a:solidFill>
                  <a:srgbClr val="FF0000"/>
                </a:solidFill>
              </a:rPr>
              <a:t>% Respuestas correctas: 44%  (2022)     -   50%  (2023)</a:t>
            </a:r>
            <a:endParaRPr lang="es-CO" sz="14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BCCE85-F5D1-BB4D-FD4A-1F0060BC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27" y="891713"/>
            <a:ext cx="5126112" cy="33818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62A0C5-16A6-CBA0-53A1-8C498D526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74" t="30328" r="21739" b="12428"/>
          <a:stretch/>
        </p:blipFill>
        <p:spPr>
          <a:xfrm>
            <a:off x="5722294" y="891713"/>
            <a:ext cx="5274365" cy="32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9108"/>
            <a:ext cx="1603387" cy="85351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 txBox="1">
            <a:spLocks/>
          </p:cNvSpPr>
          <p:nvPr/>
        </p:nvSpPr>
        <p:spPr>
          <a:xfrm>
            <a:off x="514036" y="0"/>
            <a:ext cx="10458196" cy="80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b="1" dirty="0"/>
              <a:t>PORCENTAJE DE REPUESTAS CORRECTAS:  COMPETENCIAS Y AFIRMACIONES – FACTORES INFLUYENTES</a:t>
            </a:r>
          </a:p>
          <a:p>
            <a:pPr>
              <a:lnSpc>
                <a:spcPct val="150000"/>
              </a:lnSpc>
            </a:pPr>
            <a:r>
              <a:rPr lang="es-MX" sz="2000" b="1" dirty="0"/>
              <a:t>COMPETENCIA COMUNICATIVA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A7C381-4467-79A0-6248-B8D21221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" t="22982" r="18043" b="6066"/>
          <a:stretch/>
        </p:blipFill>
        <p:spPr>
          <a:xfrm>
            <a:off x="1152371" y="1185560"/>
            <a:ext cx="9819861" cy="486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79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851" y="2774675"/>
            <a:ext cx="1256419" cy="1269782"/>
          </a:xfrm>
        </p:spPr>
        <p:txBody>
          <a:bodyPr>
            <a:normAutofit fontScale="90000"/>
          </a:bodyPr>
          <a:lstStyle/>
          <a:p>
            <a:r>
              <a:rPr lang="es-MX" sz="6000" dirty="0"/>
              <a:t>                                  </a:t>
            </a:r>
            <a:r>
              <a:rPr lang="es-MX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3°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C4E2BA-FC4C-B97A-AD59-83F9CEA6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7943" y="2120349"/>
            <a:ext cx="5868236" cy="1308652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latin typeface="Berlin Sans FB Demi" panose="020E0802020502020306" pitchFamily="34" charset="0"/>
              </a:rPr>
              <a:t> COMPETENCIAS MATEMÁTICAS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9" y="5345393"/>
            <a:ext cx="1603387" cy="8535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582F3F-69FC-CD45-B12D-470EDF8C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012" y="1917"/>
            <a:ext cx="4897988" cy="689162"/>
          </a:xfrm>
          <a:prstGeom prst="rect">
            <a:avLst/>
          </a:prstGeom>
        </p:spPr>
      </p:pic>
      <p:pic>
        <p:nvPicPr>
          <p:cNvPr id="9" name="Imagen 8" descr="ESCUDO EDITAD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42" y="4513715"/>
            <a:ext cx="1352228" cy="1430048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5C0602E-3B71-E635-024B-F34E07F88CDD}"/>
              </a:ext>
            </a:extLst>
          </p:cNvPr>
          <p:cNvSpPr txBox="1"/>
          <p:nvPr/>
        </p:nvSpPr>
        <p:spPr>
          <a:xfrm>
            <a:off x="1521968" y="3136612"/>
            <a:ext cx="113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126861-6CFD-F1D5-A5A3-18C5BF736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43" y="397565"/>
            <a:ext cx="3757543" cy="27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63AAA1-A7E0-F966-9594-6E3B8C00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4" y="6004486"/>
            <a:ext cx="1603387" cy="85351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6CB5513-4717-BA9B-F694-01B698A151B7}"/>
              </a:ext>
            </a:extLst>
          </p:cNvPr>
          <p:cNvSpPr txBox="1">
            <a:spLocks/>
          </p:cNvSpPr>
          <p:nvPr/>
        </p:nvSpPr>
        <p:spPr>
          <a:xfrm>
            <a:off x="899137" y="113248"/>
            <a:ext cx="10458196" cy="809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PORCENTAJE DE REPUESTAS CORRECTAS:  TAXONOMIA E INSTRUMENTO DE VALORACIÓN</a:t>
            </a:r>
          </a:p>
          <a:p>
            <a:pPr>
              <a:lnSpc>
                <a:spcPct val="150000"/>
              </a:lnSpc>
            </a:pPr>
            <a:r>
              <a:rPr lang="es-MX" sz="2000" b="1" dirty="0">
                <a:solidFill>
                  <a:srgbClr val="FF0000"/>
                </a:solidFill>
              </a:rPr>
              <a:t>MATEMÁTICAS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99137" y="5127323"/>
            <a:ext cx="4153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MATEMÁTICAS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% Respuestas correctas: 42% (2022)</a:t>
            </a:r>
          </a:p>
          <a:p>
            <a:pPr algn="ctr"/>
            <a:r>
              <a:rPr lang="es-CO" dirty="0"/>
              <a:t>% Respuestas correctas: 46% (2023)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49BD7B-2B03-57E4-ACE2-B5D2FD1DD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8" t="50519" r="54801" b="15934"/>
          <a:stretch/>
        </p:blipFill>
        <p:spPr>
          <a:xfrm>
            <a:off x="357029" y="1926029"/>
            <a:ext cx="4445952" cy="3228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C344A7-90DD-B365-258C-D0973CDE5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8" t="40755" r="30054" b="47430"/>
          <a:stretch/>
        </p:blipFill>
        <p:spPr>
          <a:xfrm>
            <a:off x="112100" y="1101228"/>
            <a:ext cx="5355771" cy="6720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36804A-F3AA-5276-6C6F-7275AE4C6F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05" r="19911" b="12427"/>
          <a:stretch/>
        </p:blipFill>
        <p:spPr>
          <a:xfrm>
            <a:off x="5872842" y="1101228"/>
            <a:ext cx="5992586" cy="44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1489</Words>
  <Application>Microsoft Office PowerPoint</Application>
  <PresentationFormat>Panorámica</PresentationFormat>
  <Paragraphs>175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Berlin Sans FB Demi</vt:lpstr>
      <vt:lpstr>Calibri</vt:lpstr>
      <vt:lpstr>Calibri Light</vt:lpstr>
      <vt:lpstr>Comic Sans MS</vt:lpstr>
      <vt:lpstr>Wingdings</vt:lpstr>
      <vt:lpstr>Tema de Office</vt:lpstr>
      <vt:lpstr>Presentación de PowerPoint</vt:lpstr>
      <vt:lpstr>OBJETIVOS DE EVALUAR PARA AVANZAR</vt:lpstr>
      <vt:lpstr>                                  3°</vt:lpstr>
      <vt:lpstr>PORCENTAJE RESPUESTAS EN MATEMÁTICAS Y COMPETENCIAS COMUNICATIVAS - 2023 </vt:lpstr>
      <vt:lpstr>Presentación de PowerPoint</vt:lpstr>
      <vt:lpstr>Presentación de PowerPoint</vt:lpstr>
      <vt:lpstr>Presentación de PowerPoint</vt:lpstr>
      <vt:lpstr>                                  3°</vt:lpstr>
      <vt:lpstr>Presentación de PowerPoint</vt:lpstr>
      <vt:lpstr>Presentación de PowerPoint</vt:lpstr>
      <vt:lpstr>                                  4°</vt:lpstr>
      <vt:lpstr>PORCENTAJE RESPUESTAS EN MATEMÁTICAS Y COMPETENCIAS COMUNICATIVAS - 2023 </vt:lpstr>
      <vt:lpstr>PORCENTAJE DE REPUESTAS CORRECTAS:  TAXONOMÍA E INSTRUMENTO DE VALORACIÓN COMPETENCIA COMUNICATIVA</vt:lpstr>
      <vt:lpstr>PORCENTAJE DE REPUESTAS CORRECTAS:  TAXONOMÍA E INSTRUMENTO DE VALORACIÓN COMPETENCIA COMUNICATIVA  EN LENGUAJE: LECTURA</vt:lpstr>
      <vt:lpstr>                                  4°</vt:lpstr>
      <vt:lpstr>PORCENTAJE DE RESPUESTAS CORRECTAS:  TAXONOMÍA E INSTRUMENTO DE VALORACIÓN  MATEMÁTICAS </vt:lpstr>
      <vt:lpstr>PORCENTAJE DE REPUESTAS CORRECTAS: MATEMÁTICAS</vt:lpstr>
      <vt:lpstr>Presentación de PowerPoint</vt:lpstr>
      <vt:lpstr>PORCENTAJE RESPUESTAS EN MATEMÁTICAS Y COMPETENCIAS COMUNICATIVAS - 2023 </vt:lpstr>
      <vt:lpstr>PORCENTAJE REPUESTAS CORRECTAS:  COMPETENCIA COMUNICATIVA</vt:lpstr>
      <vt:lpstr>PORCENTAJE REPUESTAS CORRECTAS:  COMPETENCIA COMUNICATIVA</vt:lpstr>
      <vt:lpstr>                                  5°</vt:lpstr>
      <vt:lpstr>PORCENTAJE REPUESTAS CORRECTAS : MATEMÁTICAS</vt:lpstr>
      <vt:lpstr>PORCENTAJE REPUESTAS CORRECTAS: MATEMÁTICAS</vt:lpstr>
      <vt:lpstr>ACCIONES DE MEJORA COMPRENSIÓN LECTORA 3° - 5°</vt:lpstr>
      <vt:lpstr>ACCIONES DE MEJORA COMPRENSIÓN MATEMÁTICAS GRADO 3°</vt:lpstr>
      <vt:lpstr>ACCIONES DE MEJORA MATEMÁTICAS GRADO 5°</vt:lpstr>
      <vt:lpstr>ACCIONES DE MEJORA MATEMÁTICAS GRADO 5°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análisis e interpretación de resultados pruebas evaluar para evaluar para avanzar  Centro educativo rural pueblo nuevo  2022</dc:title>
  <dc:creator>claudia molano gaona</dc:creator>
  <cp:lastModifiedBy>Equipo de Cuentas</cp:lastModifiedBy>
  <cp:revision>109</cp:revision>
  <dcterms:created xsi:type="dcterms:W3CDTF">2022-08-30T21:37:08Z</dcterms:created>
  <dcterms:modified xsi:type="dcterms:W3CDTF">2023-11-27T02:18:33Z</dcterms:modified>
</cp:coreProperties>
</file>