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7"/>
  </p:notesMasterIdLst>
  <p:sldIdLst>
    <p:sldId id="346" r:id="rId2"/>
    <p:sldId id="343" r:id="rId3"/>
    <p:sldId id="347" r:id="rId4"/>
    <p:sldId id="256" r:id="rId5"/>
    <p:sldId id="257" r:id="rId6"/>
    <p:sldId id="265" r:id="rId7"/>
    <p:sldId id="260" r:id="rId8"/>
    <p:sldId id="261" r:id="rId9"/>
    <p:sldId id="262" r:id="rId10"/>
    <p:sldId id="266" r:id="rId11"/>
    <p:sldId id="267" r:id="rId12"/>
    <p:sldId id="263" r:id="rId13"/>
    <p:sldId id="335" r:id="rId14"/>
    <p:sldId id="336" r:id="rId15"/>
    <p:sldId id="337" r:id="rId16"/>
    <p:sldId id="338" r:id="rId17"/>
    <p:sldId id="339" r:id="rId18"/>
    <p:sldId id="340" r:id="rId19"/>
    <p:sldId id="331" r:id="rId20"/>
    <p:sldId id="330" r:id="rId21"/>
    <p:sldId id="318" r:id="rId22"/>
    <p:sldId id="307" r:id="rId23"/>
    <p:sldId id="309" r:id="rId24"/>
    <p:sldId id="310" r:id="rId25"/>
    <p:sldId id="319" r:id="rId26"/>
  </p:sldIdLst>
  <p:sldSz cx="9144000" cy="6858000" type="screen4x3"/>
  <p:notesSz cx="6800850" cy="993298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82BC62-F455-48F4-9D00-EF030C925127}" type="doc">
      <dgm:prSet loTypeId="urn:microsoft.com/office/officeart/2005/8/layout/vList2" loCatId="list" qsTypeId="urn:microsoft.com/office/officeart/2005/8/quickstyle/simple2" qsCatId="simple" csTypeId="urn:microsoft.com/office/officeart/2005/8/colors/accent3_3" csCatId="accent3" phldr="1"/>
      <dgm:spPr/>
      <dgm:t>
        <a:bodyPr/>
        <a:lstStyle/>
        <a:p>
          <a:endParaRPr lang="es-CO"/>
        </a:p>
      </dgm:t>
    </dgm:pt>
    <dgm:pt modelId="{E329BC94-20CC-469C-9E8C-AFF09D5875F4}">
      <dgm:prSet custT="1"/>
      <dgm:spPr/>
      <dgm:t>
        <a:bodyPr/>
        <a:lstStyle/>
        <a:p>
          <a:pPr algn="ctr" rtl="0"/>
          <a:r>
            <a:rPr lang="es-ES" sz="5400" b="1" kern="1200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lgerian" pitchFamily="82" charset="0"/>
            </a:rPr>
            <a:t>RECURSOS DEL BALANCE</a:t>
          </a:r>
        </a:p>
        <a:p>
          <a:pPr algn="ctr" rtl="0"/>
          <a:r>
            <a:rPr lang="es-ES" sz="5400" b="1" kern="1200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lgerian" pitchFamily="82" charset="0"/>
            </a:rPr>
            <a:t> </a:t>
          </a:r>
          <a:r>
            <a:rPr lang="es-CO" sz="5400" b="1" kern="1200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lgerian" pitchFamily="82" charset="0"/>
            </a:rPr>
            <a:t> $ </a:t>
          </a:r>
          <a:r>
            <a:rPr lang="es-CO" sz="5400" b="1" kern="1200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lgerian" pitchFamily="82" charset="0"/>
              <a:ea typeface="+mn-ea"/>
              <a:cs typeface="+mn-cs"/>
            </a:rPr>
            <a:t>4,183,479.00</a:t>
          </a:r>
          <a:endParaRPr lang="es-ES" sz="5400" b="1" kern="1200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  <a:latin typeface="Algerian" pitchFamily="82" charset="0"/>
            <a:ea typeface="+mn-ea"/>
            <a:cs typeface="+mn-cs"/>
          </a:endParaRPr>
        </a:p>
      </dgm:t>
    </dgm:pt>
    <dgm:pt modelId="{2FA84F2C-96B5-4F90-A283-7407A3175F1D}" type="parTrans" cxnId="{02944C5E-A366-436B-B944-39EADBEA5265}">
      <dgm:prSet/>
      <dgm:spPr/>
      <dgm:t>
        <a:bodyPr/>
        <a:lstStyle/>
        <a:p>
          <a:endParaRPr lang="es-CO">
            <a:latin typeface="Arial Narrow" pitchFamily="34" charset="0"/>
          </a:endParaRPr>
        </a:p>
      </dgm:t>
    </dgm:pt>
    <dgm:pt modelId="{708965E5-D1D1-440B-A2E0-00C33B4EE008}" type="sibTrans" cxnId="{02944C5E-A366-436B-B944-39EADBEA5265}">
      <dgm:prSet/>
      <dgm:spPr/>
      <dgm:t>
        <a:bodyPr/>
        <a:lstStyle/>
        <a:p>
          <a:endParaRPr lang="es-CO">
            <a:latin typeface="Arial Narrow" pitchFamily="34" charset="0"/>
          </a:endParaRPr>
        </a:p>
      </dgm:t>
    </dgm:pt>
    <dgm:pt modelId="{11639D84-66AF-47C6-93AE-6542BFF07197}" type="pres">
      <dgm:prSet presAssocID="{E582BC62-F455-48F4-9D00-EF030C925127}" presName="linear" presStyleCnt="0">
        <dgm:presLayoutVars>
          <dgm:animLvl val="lvl"/>
          <dgm:resizeHandles val="exact"/>
        </dgm:presLayoutVars>
      </dgm:prSet>
      <dgm:spPr/>
    </dgm:pt>
    <dgm:pt modelId="{88090E07-423B-46DD-AA48-F34C1F9BC793}" type="pres">
      <dgm:prSet presAssocID="{E329BC94-20CC-469C-9E8C-AFF09D5875F4}" presName="parentText" presStyleLbl="node1" presStyleIdx="0" presStyleCnt="1" custLinFactNeighborX="-9443" custLinFactNeighborY="-35937">
        <dgm:presLayoutVars>
          <dgm:chMax val="0"/>
          <dgm:bulletEnabled val="1"/>
        </dgm:presLayoutVars>
      </dgm:prSet>
      <dgm:spPr/>
    </dgm:pt>
  </dgm:ptLst>
  <dgm:cxnLst>
    <dgm:cxn modelId="{0B746704-CDEE-49AD-B17E-285730176855}" type="presOf" srcId="{E582BC62-F455-48F4-9D00-EF030C925127}" destId="{11639D84-66AF-47C6-93AE-6542BFF07197}" srcOrd="0" destOrd="0" presId="urn:microsoft.com/office/officeart/2005/8/layout/vList2"/>
    <dgm:cxn modelId="{02944C5E-A366-436B-B944-39EADBEA5265}" srcId="{E582BC62-F455-48F4-9D00-EF030C925127}" destId="{E329BC94-20CC-469C-9E8C-AFF09D5875F4}" srcOrd="0" destOrd="0" parTransId="{2FA84F2C-96B5-4F90-A283-7407A3175F1D}" sibTransId="{708965E5-D1D1-440B-A2E0-00C33B4EE008}"/>
    <dgm:cxn modelId="{1C3A09A0-37C9-4DC8-9ECD-F3DED517FDEF}" type="presOf" srcId="{E329BC94-20CC-469C-9E8C-AFF09D5875F4}" destId="{88090E07-423B-46DD-AA48-F34C1F9BC793}" srcOrd="0" destOrd="0" presId="urn:microsoft.com/office/officeart/2005/8/layout/vList2"/>
    <dgm:cxn modelId="{2931FA7C-08F5-4D45-A4D2-106DC68C1537}" type="presParOf" srcId="{11639D84-66AF-47C6-93AE-6542BFF07197}" destId="{88090E07-423B-46DD-AA48-F34C1F9BC7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90E07-423B-46DD-AA48-F34C1F9BC793}">
      <dsp:nvSpPr>
        <dsp:cNvPr id="0" name=""/>
        <dsp:cNvSpPr/>
      </dsp:nvSpPr>
      <dsp:spPr>
        <a:xfrm>
          <a:off x="0" y="0"/>
          <a:ext cx="6979444" cy="1931231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400" b="1" kern="1200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lgerian" pitchFamily="82" charset="0"/>
            </a:rPr>
            <a:t>RECURSOS DEL BALANCE</a:t>
          </a:r>
        </a:p>
        <a:p>
          <a:pPr marL="0" lvl="0" indent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400" b="1" kern="1200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lgerian" pitchFamily="82" charset="0"/>
            </a:rPr>
            <a:t> </a:t>
          </a:r>
          <a:r>
            <a:rPr lang="es-CO" sz="5400" b="1" kern="1200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lgerian" pitchFamily="82" charset="0"/>
            </a:rPr>
            <a:t> $ </a:t>
          </a:r>
          <a:r>
            <a:rPr lang="es-CO" sz="5400" b="1" kern="1200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lgerian" pitchFamily="82" charset="0"/>
              <a:ea typeface="+mn-ea"/>
              <a:cs typeface="+mn-cs"/>
            </a:rPr>
            <a:t>4,183,479.00</a:t>
          </a:r>
          <a:endParaRPr lang="es-ES" sz="5400" b="1" kern="1200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  <a:latin typeface="Algerian" pitchFamily="82" charset="0"/>
            <a:ea typeface="+mn-ea"/>
            <a:cs typeface="+mn-cs"/>
          </a:endParaRPr>
        </a:p>
      </dsp:txBody>
      <dsp:txXfrm>
        <a:off x="94275" y="94275"/>
        <a:ext cx="6790894" cy="1742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6AFE6-8C50-4976-9E0E-F1035814BDED}" type="datetimeFigureOut">
              <a:rPr lang="es-CO" smtClean="0"/>
              <a:t>13/05/2023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2863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D97D1-F3EB-4FD9-97E4-57BF73C0EE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8765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1d48005af4_6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1d48005af4_6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5262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1d48005af4_6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1d48005af4_6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9935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8F4A-D872-4C5A-9F61-ECA51F078426}" type="datetimeFigureOut">
              <a:rPr lang="es-MX" smtClean="0"/>
              <a:t>13/05/2023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35017-0693-48EE-8E5D-E1B234B37E2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7258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8F4A-D872-4C5A-9F61-ECA51F078426}" type="datetimeFigureOut">
              <a:rPr lang="es-MX" smtClean="0"/>
              <a:t>13/05/2023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35017-0693-48EE-8E5D-E1B234B37E2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464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8F4A-D872-4C5A-9F61-ECA51F078426}" type="datetimeFigureOut">
              <a:rPr lang="es-MX" smtClean="0"/>
              <a:t>13/05/2023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35017-0693-48EE-8E5D-E1B234B37E2A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6176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8F4A-D872-4C5A-9F61-ECA51F078426}" type="datetimeFigureOut">
              <a:rPr lang="es-MX" smtClean="0"/>
              <a:t>13/05/2023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35017-0693-48EE-8E5D-E1B234B37E2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22359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8F4A-D872-4C5A-9F61-ECA51F078426}" type="datetimeFigureOut">
              <a:rPr lang="es-MX" smtClean="0"/>
              <a:t>13/05/2023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35017-0693-48EE-8E5D-E1B234B37E2A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4456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8F4A-D872-4C5A-9F61-ECA51F078426}" type="datetimeFigureOut">
              <a:rPr lang="es-MX" smtClean="0"/>
              <a:t>13/05/2023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35017-0693-48EE-8E5D-E1B234B37E2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7793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8F4A-D872-4C5A-9F61-ECA51F078426}" type="datetimeFigureOut">
              <a:rPr lang="es-MX" smtClean="0"/>
              <a:t>13/05/2023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35017-0693-48EE-8E5D-E1B234B37E2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24445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8F4A-D872-4C5A-9F61-ECA51F078426}" type="datetimeFigureOut">
              <a:rPr lang="es-MX" smtClean="0"/>
              <a:t>13/05/2023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35017-0693-48EE-8E5D-E1B234B37E2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26461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9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1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8F4A-D872-4C5A-9F61-ECA51F078426}" type="datetimeFigureOut">
              <a:rPr lang="es-MX" smtClean="0"/>
              <a:t>13/05/2023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35017-0693-48EE-8E5D-E1B234B37E2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3995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8F4A-D872-4C5A-9F61-ECA51F078426}" type="datetimeFigureOut">
              <a:rPr lang="es-MX" smtClean="0"/>
              <a:t>13/05/2023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35017-0693-48EE-8E5D-E1B234B37E2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438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8F4A-D872-4C5A-9F61-ECA51F078426}" type="datetimeFigureOut">
              <a:rPr lang="es-MX" smtClean="0"/>
              <a:t>13/05/2023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35017-0693-48EE-8E5D-E1B234B37E2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605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8F4A-D872-4C5A-9F61-ECA51F078426}" type="datetimeFigureOut">
              <a:rPr lang="es-MX" smtClean="0"/>
              <a:t>13/05/2023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35017-0693-48EE-8E5D-E1B234B37E2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9014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8F4A-D872-4C5A-9F61-ECA51F078426}" type="datetimeFigureOut">
              <a:rPr lang="es-MX" smtClean="0"/>
              <a:t>13/05/2023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35017-0693-48EE-8E5D-E1B234B37E2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716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8F4A-D872-4C5A-9F61-ECA51F078426}" type="datetimeFigureOut">
              <a:rPr lang="es-MX" smtClean="0"/>
              <a:t>13/05/2023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35017-0693-48EE-8E5D-E1B234B37E2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8784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8F4A-D872-4C5A-9F61-ECA51F078426}" type="datetimeFigureOut">
              <a:rPr lang="es-MX" smtClean="0"/>
              <a:t>13/05/2023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35017-0693-48EE-8E5D-E1B234B37E2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3402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8F4A-D872-4C5A-9F61-ECA51F078426}" type="datetimeFigureOut">
              <a:rPr lang="es-MX" smtClean="0"/>
              <a:t>13/05/2023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35017-0693-48EE-8E5D-E1B234B37E2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0944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B8F4A-D872-4C5A-9F61-ECA51F078426}" type="datetimeFigureOut">
              <a:rPr lang="es-MX" smtClean="0"/>
              <a:t>13/05/2023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E835017-0693-48EE-8E5D-E1B234B37E2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5657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/>
        </p:nvSpPr>
        <p:spPr>
          <a:xfrm>
            <a:off x="251193" y="4939303"/>
            <a:ext cx="8243700" cy="1107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s" sz="3000" dirty="0">
                <a:solidFill>
                  <a:srgbClr val="20124D"/>
                </a:solidFill>
                <a:latin typeface="Arial Black" panose="020B0A04020102020204" pitchFamily="34" charset="0"/>
                <a:ea typeface="Courgette"/>
                <a:cs typeface="Courgette"/>
                <a:sym typeface="Courgette"/>
              </a:rPr>
              <a:t>DEL 1 DE ENERO AL 31 DE DICIEMBRE DE 2023</a:t>
            </a:r>
            <a:endParaRPr sz="3000" dirty="0">
              <a:solidFill>
                <a:srgbClr val="20124D"/>
              </a:solidFill>
              <a:latin typeface="Arial Black" panose="020B0A04020102020204" pitchFamily="34" charset="0"/>
              <a:ea typeface="Courgette"/>
              <a:cs typeface="Courgette"/>
              <a:sym typeface="Courgette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88714" y="2382628"/>
            <a:ext cx="716866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AUDIENCIA PUBLICA</a:t>
            </a:r>
          </a:p>
          <a:p>
            <a:pPr algn="ctr"/>
            <a:r>
              <a:rPr lang="es-CO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DIRECTOR: JESUS ORLANDO VILLAMIZAR</a:t>
            </a:r>
            <a:br>
              <a:rPr lang="es-CO" sz="3200" b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s-CO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CER LAS MESAS</a:t>
            </a:r>
            <a:br>
              <a:rPr lang="es-CO" sz="3200" b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s-CO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2022</a:t>
            </a:r>
            <a:endParaRPr lang="es-CO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8353" y="1000269"/>
            <a:ext cx="1327337" cy="1153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193" y="1155862"/>
            <a:ext cx="1214352" cy="13307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Rectángulo 1"/>
          <p:cNvSpPr/>
          <p:nvPr/>
        </p:nvSpPr>
        <p:spPr>
          <a:xfrm>
            <a:off x="1292746" y="1131569"/>
            <a:ext cx="6335607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>
                <a:solidFill>
                  <a:schemeClr val="dk1"/>
                </a:solidFill>
                <a:latin typeface="Courgette"/>
                <a:ea typeface="Courgette"/>
                <a:cs typeface="Courgette"/>
                <a:sym typeface="Courgette"/>
              </a:rPr>
              <a:t>CENTRO EDUCATIVO RURAL LAS MESAS</a:t>
            </a:r>
            <a:endParaRPr lang="en-US" sz="1050" dirty="0">
              <a:solidFill>
                <a:schemeClr val="dk1"/>
              </a:solidFill>
              <a:latin typeface="Courgette"/>
              <a:ea typeface="Courgette"/>
              <a:cs typeface="Courgette"/>
              <a:sym typeface="Courgette"/>
            </a:endParaRPr>
          </a:p>
          <a:p>
            <a:pPr lvl="0" algn="ctr"/>
            <a:r>
              <a:rPr lang="en-US" sz="2000" b="1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NIT 900170314-0 </a:t>
            </a:r>
          </a:p>
          <a:p>
            <a:pPr lvl="0" algn="ctr"/>
            <a:r>
              <a:rPr lang="en-US" sz="1600" b="1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DANE:</a:t>
            </a:r>
            <a:r>
              <a:rPr lang="en-US"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254720000905</a:t>
            </a:r>
            <a:endParaRPr lang="en-US" sz="16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lvl="0" algn="ctr"/>
            <a:r>
              <a:rPr lang="en-US" b="1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SARDINATA-NORTE DE SANTANDER</a:t>
            </a:r>
            <a:endParaRPr lang="en-US" sz="1050" dirty="0">
              <a:solidFill>
                <a:schemeClr val="dk1"/>
              </a:solidFill>
            </a:endParaRPr>
          </a:p>
        </p:txBody>
      </p:sp>
      <p:pic>
        <p:nvPicPr>
          <p:cNvPr id="8" name="Picture 2" descr="C:\Users\PC CEMA\Pictures\a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81084" y="5341470"/>
            <a:ext cx="9144001" cy="1516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4426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49710" y="1047064"/>
            <a:ext cx="7880921" cy="102141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000" spc="38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rPr>
              <a:t>MODELO DE GESTIÓN</a:t>
            </a:r>
            <a:br>
              <a:rPr lang="es-ES" sz="3300" b="1" spc="38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</a:br>
            <a:r>
              <a:rPr lang="es-ES" sz="3300" b="1" spc="38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s-ES" sz="2700" spc="38" dirty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rPr>
              <a:t>Ejecución de Egresos</a:t>
            </a:r>
            <a:endParaRPr lang="es-CO" sz="2700" spc="38" dirty="0">
              <a:ln w="11430"/>
              <a:solidFill>
                <a:srgbClr val="92D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Lucida Handwriting" pitchFamily="66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7D9324B-7774-4E01-9098-FE72852AD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217" y="2098820"/>
            <a:ext cx="7401905" cy="33413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49710" y="1047064"/>
            <a:ext cx="7880921" cy="102141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000" spc="38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rPr>
              <a:t>MODELO DE GESTIÓN</a:t>
            </a:r>
            <a:br>
              <a:rPr lang="es-ES" sz="3300" b="1" spc="38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</a:br>
            <a:r>
              <a:rPr lang="es-ES" sz="3300" b="1" spc="38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s-ES" sz="2700" spc="38" dirty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rPr>
              <a:t>Ejecución de Egresos</a:t>
            </a:r>
            <a:endParaRPr lang="es-CO" sz="2700" spc="38" dirty="0">
              <a:ln w="11430"/>
              <a:solidFill>
                <a:srgbClr val="92D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Lucida Handwriting" pitchFamily="66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758044" y="5180444"/>
          <a:ext cx="6096000" cy="3429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TOTAL EJECUCIÓN $ 17,709,875.00</a:t>
                      </a:r>
                      <a:endParaRPr lang="es-CO" sz="1800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FEBBE2AB-69CE-43C7-AC4A-F488DB7997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495" y="2574704"/>
            <a:ext cx="7525349" cy="251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370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784848" y="2053261"/>
          <a:ext cx="6979444" cy="1932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718485" y="4273894"/>
            <a:ext cx="3534033" cy="646331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accent6">
                    <a:lumMod val="50000"/>
                  </a:schemeClr>
                </a:solidFill>
              </a:rPr>
              <a:t>DEVOLUCIÓN RECURSOS FOME: $2,946,474.00</a:t>
            </a:r>
          </a:p>
        </p:txBody>
      </p:sp>
    </p:spTree>
    <p:extLst>
      <p:ext uri="{BB962C8B-B14F-4D97-AF65-F5344CB8AC3E}">
        <p14:creationId xmlns:p14="http://schemas.microsoft.com/office/powerpoint/2010/main" val="2643521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D5A190-5D91-496D-A1C5-4573949AE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highlight>
                  <a:srgbClr val="00FF00"/>
                </a:highlight>
              </a:rPr>
              <a:t>EVIDENCIAS FACTURAS</a:t>
            </a:r>
            <a:endParaRPr lang="es-CO" dirty="0">
              <a:highlight>
                <a:srgbClr val="00FF00"/>
              </a:highlight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7DEEB5-A05F-4B3F-930F-0A894707E7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  <a:p>
            <a:endParaRPr lang="es-ES" dirty="0"/>
          </a:p>
          <a:p>
            <a:r>
              <a:rPr lang="es-ES" dirty="0"/>
              <a:t>CIERRE DE LA AUDIENCIA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JESUS ORLANDO VILLAMIZAR SEPULVEDA</a:t>
            </a:r>
          </a:p>
          <a:p>
            <a:r>
              <a:rPr lang="es-ES" dirty="0"/>
              <a:t>DIRECTOR CER LAS MESAS.</a:t>
            </a:r>
          </a:p>
          <a:p>
            <a:endParaRPr lang="es-ES" dirty="0"/>
          </a:p>
          <a:p>
            <a:r>
              <a:rPr lang="es-ES" sz="4800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GRACIAS</a:t>
            </a:r>
            <a:endParaRPr lang="es-CO" sz="48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109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7AEFE-5CAD-4DD2-BBDA-07F675AC2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1257CF-4465-4B0A-A202-35B8824AD5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1221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8EFEAD-5620-4115-B1D0-439DF1750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RENDICION DE CUENTAS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7DEF98-2502-4F22-BDDD-8A0E0C065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79283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D683F8-3036-4A9F-A47D-E43DE5BB5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7FB9D7-D3B3-477C-8FD5-C1AF5C4463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3827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8467F3-334C-43D9-9360-6F8DD53B5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20509B-0C4F-4772-AF8C-E982ED6682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7829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661A15-6FAF-4F82-B803-F1C6EF37F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F299B6-8045-4FEE-92F9-75C2EFAFC4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6224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 CEMA\Pictures\a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5341470"/>
            <a:ext cx="9144001" cy="1516530"/>
          </a:xfrm>
          <a:prstGeom prst="rect">
            <a:avLst/>
          </a:prstGeom>
          <a:noFill/>
        </p:spPr>
      </p:pic>
      <p:pic>
        <p:nvPicPr>
          <p:cNvPr id="1028" name="Picture 4" descr="C:\Users\PC CEMA\Pictures\BASE PNG.PNG"/>
          <p:cNvPicPr>
            <a:picLocks noChangeAspect="1" noChangeArrowheads="1"/>
          </p:cNvPicPr>
          <p:nvPr/>
        </p:nvPicPr>
        <p:blipFill rotWithShape="1">
          <a:blip r:embed="rId3" cstate="print"/>
          <a:srcRect l="-7799" t="76457" r="100000"/>
          <a:stretch/>
        </p:blipFill>
        <p:spPr bwMode="auto">
          <a:xfrm>
            <a:off x="5724128" y="0"/>
            <a:ext cx="671943" cy="1352215"/>
          </a:xfrm>
          <a:prstGeom prst="rect">
            <a:avLst/>
          </a:prstGeom>
          <a:noFill/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109015" y="-621501"/>
            <a:ext cx="817277" cy="2243164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F68D7491-B32B-4600-9B41-7E33B02CA099}"/>
              </a:ext>
            </a:extLst>
          </p:cNvPr>
          <p:cNvSpPr/>
          <p:nvPr/>
        </p:nvSpPr>
        <p:spPr>
          <a:xfrm>
            <a:off x="13871" y="29776"/>
            <a:ext cx="37187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Informe de gestión</a:t>
            </a:r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82C17662-B36E-6BAD-30BE-F8413DC1228D}"/>
              </a:ext>
            </a:extLst>
          </p:cNvPr>
          <p:cNvGraphicFramePr>
            <a:graphicFrameLocks noGrp="1"/>
          </p:cNvGraphicFramePr>
          <p:nvPr/>
        </p:nvGraphicFramePr>
        <p:xfrm>
          <a:off x="863587" y="1972584"/>
          <a:ext cx="7416824" cy="3274695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018994">
                  <a:extLst>
                    <a:ext uri="{9D8B030D-6E8A-4147-A177-3AD203B41FA5}">
                      <a16:colId xmlns:a16="http://schemas.microsoft.com/office/drawing/2014/main" val="2911866254"/>
                    </a:ext>
                  </a:extLst>
                </a:gridCol>
                <a:gridCol w="739068">
                  <a:extLst>
                    <a:ext uri="{9D8B030D-6E8A-4147-A177-3AD203B41FA5}">
                      <a16:colId xmlns:a16="http://schemas.microsoft.com/office/drawing/2014/main" val="1486585798"/>
                    </a:ext>
                  </a:extLst>
                </a:gridCol>
                <a:gridCol w="879031">
                  <a:extLst>
                    <a:ext uri="{9D8B030D-6E8A-4147-A177-3AD203B41FA5}">
                      <a16:colId xmlns:a16="http://schemas.microsoft.com/office/drawing/2014/main" val="493092263"/>
                    </a:ext>
                  </a:extLst>
                </a:gridCol>
                <a:gridCol w="1971419">
                  <a:extLst>
                    <a:ext uri="{9D8B030D-6E8A-4147-A177-3AD203B41FA5}">
                      <a16:colId xmlns:a16="http://schemas.microsoft.com/office/drawing/2014/main" val="139968428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243781474"/>
                    </a:ext>
                  </a:extLst>
                </a:gridCol>
                <a:gridCol w="921169">
                  <a:extLst>
                    <a:ext uri="{9D8B030D-6E8A-4147-A177-3AD203B41FA5}">
                      <a16:colId xmlns:a16="http://schemas.microsoft.com/office/drawing/2014/main" val="625825682"/>
                    </a:ext>
                  </a:extLst>
                </a:gridCol>
                <a:gridCol w="879031">
                  <a:extLst>
                    <a:ext uri="{9D8B030D-6E8A-4147-A177-3AD203B41FA5}">
                      <a16:colId xmlns:a16="http://schemas.microsoft.com/office/drawing/2014/main" val="613546379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NUMERO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FECHA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NIT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BENEFICIARIO / DESCRIPCION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TOTAL DEFINITIVA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TOTAL GIRADO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TOTAL SALDO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44565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4445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0799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22907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58267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53261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5468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66546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70122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78065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4463733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7C36D75D-E532-A4CA-BB0F-AA02C169679B}"/>
              </a:ext>
            </a:extLst>
          </p:cNvPr>
          <p:cNvSpPr txBox="1"/>
          <p:nvPr/>
        </p:nvSpPr>
        <p:spPr>
          <a:xfrm>
            <a:off x="2411759" y="1403720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CUENTAS POR PAGAR</a:t>
            </a:r>
            <a:endParaRPr lang="es-CO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6256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4469" y="1619763"/>
            <a:ext cx="8520600" cy="572700"/>
          </a:xfrm>
        </p:spPr>
        <p:txBody>
          <a:bodyPr>
            <a:normAutofit fontScale="90000"/>
          </a:bodyPr>
          <a:lstStyle/>
          <a:p>
            <a:r>
              <a:rPr lang="es-CO" dirty="0"/>
              <a:t>RENDICIÓN DE CUENTAS CER LAS MESAS</a:t>
            </a:r>
            <a:br>
              <a:rPr lang="es-CO" dirty="0"/>
            </a:br>
            <a:r>
              <a:rPr lang="es-CO" dirty="0"/>
              <a:t>MUNICIPIO DE SARDINATA  N-S</a:t>
            </a:r>
            <a:endParaRPr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3267" y="3015630"/>
            <a:ext cx="8520600" cy="3416400"/>
          </a:xfrm>
        </p:spPr>
        <p:txBody>
          <a:bodyPr/>
          <a:lstStyle/>
          <a:p>
            <a:r>
              <a:rPr lang="es-CO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DIRECTOR : JESUS ORLANDO VILLAMIZAR Y SU CUERPO DE DOCENTES </a:t>
            </a:r>
          </a:p>
          <a:p>
            <a:endParaRPr lang="es-CO" dirty="0"/>
          </a:p>
          <a:p>
            <a:r>
              <a:rPr lang="es-CO" dirty="0"/>
              <a:t> </a:t>
            </a:r>
          </a:p>
          <a:p>
            <a:endParaRPr lang="es-CO" dirty="0"/>
          </a:p>
        </p:txBody>
      </p:sp>
      <p:sp>
        <p:nvSpPr>
          <p:cNvPr id="4" name="Rectángulo 3"/>
          <p:cNvSpPr/>
          <p:nvPr/>
        </p:nvSpPr>
        <p:spPr>
          <a:xfrm rot="21331241">
            <a:off x="1279041" y="3869379"/>
            <a:ext cx="59234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BIENVENIDOS (AS)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937373" y="4653756"/>
            <a:ext cx="34547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AÑO 2023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" y="35226"/>
            <a:ext cx="1710717" cy="149555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8114" y="4679708"/>
            <a:ext cx="1694835" cy="110347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143647" y="-779758"/>
            <a:ext cx="817277" cy="2243164"/>
          </a:xfrm>
          <a:prstGeom prst="rect">
            <a:avLst/>
          </a:prstGeom>
        </p:spPr>
      </p:pic>
      <p:pic>
        <p:nvPicPr>
          <p:cNvPr id="9" name="Picture 2" descr="C:\Users\PC CEMA\Pictures\a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58434" y="4489761"/>
            <a:ext cx="9144001" cy="1516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313958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 CEMA\Pictures\a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4861300"/>
            <a:ext cx="9144001" cy="1516530"/>
          </a:xfrm>
          <a:prstGeom prst="rect">
            <a:avLst/>
          </a:prstGeom>
          <a:noFill/>
        </p:spPr>
      </p:pic>
      <p:pic>
        <p:nvPicPr>
          <p:cNvPr id="1028" name="Picture 4" descr="C:\Users\PC CEMA\Pictures\BASE PNG.PNG"/>
          <p:cNvPicPr>
            <a:picLocks noChangeAspect="1" noChangeArrowheads="1"/>
          </p:cNvPicPr>
          <p:nvPr/>
        </p:nvPicPr>
        <p:blipFill rotWithShape="1">
          <a:blip r:embed="rId3" cstate="print"/>
          <a:srcRect l="-7799" t="76457" r="100000"/>
          <a:stretch/>
        </p:blipFill>
        <p:spPr bwMode="auto">
          <a:xfrm>
            <a:off x="5724128" y="0"/>
            <a:ext cx="671943" cy="1352215"/>
          </a:xfrm>
          <a:prstGeom prst="rect">
            <a:avLst/>
          </a:prstGeom>
          <a:noFill/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109015" y="-621501"/>
            <a:ext cx="817277" cy="2243164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F68D7491-B32B-4600-9B41-7E33B02CA099}"/>
              </a:ext>
            </a:extLst>
          </p:cNvPr>
          <p:cNvSpPr/>
          <p:nvPr/>
        </p:nvSpPr>
        <p:spPr>
          <a:xfrm>
            <a:off x="13871" y="29776"/>
            <a:ext cx="37187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Informe de gestión</a:t>
            </a:r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A6592E0-9EFF-D862-1A3C-12C8B25EECCC}"/>
              </a:ext>
            </a:extLst>
          </p:cNvPr>
          <p:cNvSpPr/>
          <p:nvPr/>
        </p:nvSpPr>
        <p:spPr>
          <a:xfrm>
            <a:off x="467544" y="927227"/>
            <a:ext cx="820891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Informe Financiero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564438E-3BD8-499D-E8B4-038F352D6EBB}"/>
              </a:ext>
            </a:extLst>
          </p:cNvPr>
          <p:cNvGraphicFramePr>
            <a:graphicFrameLocks noGrp="1"/>
          </p:cNvGraphicFramePr>
          <p:nvPr/>
        </p:nvGraphicFramePr>
        <p:xfrm>
          <a:off x="1264378" y="1374429"/>
          <a:ext cx="6744139" cy="1702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9630">
                  <a:extLst>
                    <a:ext uri="{9D8B030D-6E8A-4147-A177-3AD203B41FA5}">
                      <a16:colId xmlns:a16="http://schemas.microsoft.com/office/drawing/2014/main" val="2805523609"/>
                    </a:ext>
                  </a:extLst>
                </a:gridCol>
                <a:gridCol w="1817993">
                  <a:extLst>
                    <a:ext uri="{9D8B030D-6E8A-4147-A177-3AD203B41FA5}">
                      <a16:colId xmlns:a16="http://schemas.microsoft.com/office/drawing/2014/main" val="2033541292"/>
                    </a:ext>
                  </a:extLst>
                </a:gridCol>
                <a:gridCol w="819395">
                  <a:extLst>
                    <a:ext uri="{9D8B030D-6E8A-4147-A177-3AD203B41FA5}">
                      <a16:colId xmlns:a16="http://schemas.microsoft.com/office/drawing/2014/main" val="3647524478"/>
                    </a:ext>
                  </a:extLst>
                </a:gridCol>
                <a:gridCol w="727121">
                  <a:extLst>
                    <a:ext uri="{9D8B030D-6E8A-4147-A177-3AD203B41FA5}">
                      <a16:colId xmlns:a16="http://schemas.microsoft.com/office/drawing/2014/main" val="3279039328"/>
                    </a:ext>
                  </a:extLst>
                </a:gridCol>
              </a:tblGrid>
              <a:tr h="28379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INGRESOS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29364"/>
                  </a:ext>
                </a:extLst>
              </a:tr>
              <a:tr h="283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DESCRIPCION 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RUBRO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FUENTE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VALOR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59805844"/>
                  </a:ext>
                </a:extLst>
              </a:tr>
              <a:tr h="283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 err="1">
                          <a:effectLst/>
                        </a:rPr>
                        <a:t>N°</a:t>
                      </a:r>
                      <a:r>
                        <a:rPr lang="es-CO" sz="1400" dirty="0">
                          <a:effectLst/>
                        </a:rPr>
                        <a:t> de resolución o documento soporte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 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1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1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4101204"/>
                  </a:ext>
                </a:extLst>
              </a:tr>
              <a:tr h="283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 err="1">
                          <a:effectLst/>
                        </a:rPr>
                        <a:t>N°</a:t>
                      </a:r>
                      <a:r>
                        <a:rPr lang="es-CO" sz="1400" dirty="0">
                          <a:effectLst/>
                        </a:rPr>
                        <a:t> de resolución o documento soporte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 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1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1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12566837"/>
                  </a:ext>
                </a:extLst>
              </a:tr>
              <a:tr h="283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>
                          <a:effectLst/>
                        </a:rPr>
                        <a:t>N° de resolución o documento soporte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 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1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1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29758277"/>
                  </a:ext>
                </a:extLst>
              </a:tr>
              <a:tr h="283791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TOTAL, INGRESOS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100" dirty="0">
                          <a:effectLst/>
                        </a:rPr>
                        <a:t> 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97192112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B4ECA17-195F-241C-4C28-6926C5A3249C}"/>
              </a:ext>
            </a:extLst>
          </p:cNvPr>
          <p:cNvGraphicFramePr>
            <a:graphicFrameLocks noGrp="1"/>
          </p:cNvGraphicFramePr>
          <p:nvPr/>
        </p:nvGraphicFramePr>
        <p:xfrm>
          <a:off x="1263645" y="3212976"/>
          <a:ext cx="6744139" cy="1648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0363">
                  <a:extLst>
                    <a:ext uri="{9D8B030D-6E8A-4147-A177-3AD203B41FA5}">
                      <a16:colId xmlns:a16="http://schemas.microsoft.com/office/drawing/2014/main" val="1437812057"/>
                    </a:ext>
                  </a:extLst>
                </a:gridCol>
                <a:gridCol w="1817260">
                  <a:extLst>
                    <a:ext uri="{9D8B030D-6E8A-4147-A177-3AD203B41FA5}">
                      <a16:colId xmlns:a16="http://schemas.microsoft.com/office/drawing/2014/main" val="725540490"/>
                    </a:ext>
                  </a:extLst>
                </a:gridCol>
                <a:gridCol w="819395">
                  <a:extLst>
                    <a:ext uri="{9D8B030D-6E8A-4147-A177-3AD203B41FA5}">
                      <a16:colId xmlns:a16="http://schemas.microsoft.com/office/drawing/2014/main" val="725490908"/>
                    </a:ext>
                  </a:extLst>
                </a:gridCol>
                <a:gridCol w="727121">
                  <a:extLst>
                    <a:ext uri="{9D8B030D-6E8A-4147-A177-3AD203B41FA5}">
                      <a16:colId xmlns:a16="http://schemas.microsoft.com/office/drawing/2014/main" val="572351841"/>
                    </a:ext>
                  </a:extLst>
                </a:gridCol>
              </a:tblGrid>
              <a:tr h="24741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GASTOS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0427588"/>
                  </a:ext>
                </a:extLst>
              </a:tr>
              <a:tr h="280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RUBRO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FUENTE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>
                          <a:effectLst/>
                        </a:rPr>
                        <a:t>VALOR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C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55410974"/>
                  </a:ext>
                </a:extLst>
              </a:tr>
              <a:tr h="2801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 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C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6909053"/>
                  </a:ext>
                </a:extLst>
              </a:tr>
              <a:tr h="2801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 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C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7723606"/>
                  </a:ext>
                </a:extLst>
              </a:tr>
              <a:tr h="2801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 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C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71805334"/>
                  </a:ext>
                </a:extLst>
              </a:tr>
              <a:tr h="280182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TOTAL, GASTOS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 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C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14341397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8E58417-A5E4-396B-FE11-E3F73D9AB551}"/>
              </a:ext>
            </a:extLst>
          </p:cNvPr>
          <p:cNvGraphicFramePr>
            <a:graphicFrameLocks noGrp="1"/>
          </p:cNvGraphicFramePr>
          <p:nvPr/>
        </p:nvGraphicFramePr>
        <p:xfrm>
          <a:off x="1263645" y="4964333"/>
          <a:ext cx="6744139" cy="4616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4596">
                  <a:extLst>
                    <a:ext uri="{9D8B030D-6E8A-4147-A177-3AD203B41FA5}">
                      <a16:colId xmlns:a16="http://schemas.microsoft.com/office/drawing/2014/main" val="1314043006"/>
                    </a:ext>
                  </a:extLst>
                </a:gridCol>
                <a:gridCol w="2343027">
                  <a:extLst>
                    <a:ext uri="{9D8B030D-6E8A-4147-A177-3AD203B41FA5}">
                      <a16:colId xmlns:a16="http://schemas.microsoft.com/office/drawing/2014/main" val="1899418584"/>
                    </a:ext>
                  </a:extLst>
                </a:gridCol>
                <a:gridCol w="819395">
                  <a:extLst>
                    <a:ext uri="{9D8B030D-6E8A-4147-A177-3AD203B41FA5}">
                      <a16:colId xmlns:a16="http://schemas.microsoft.com/office/drawing/2014/main" val="380974169"/>
                    </a:ext>
                  </a:extLst>
                </a:gridCol>
                <a:gridCol w="727121">
                  <a:extLst>
                    <a:ext uri="{9D8B030D-6E8A-4147-A177-3AD203B41FA5}">
                      <a16:colId xmlns:a16="http://schemas.microsoft.com/office/drawing/2014/main" val="3146318744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SUPERAVIT / DEFICIT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=   INGRESOS - GASTOS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C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C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26946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4803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041675" y="887124"/>
            <a:ext cx="1041550" cy="997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9" name="Google Shape;6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16241" y="857250"/>
            <a:ext cx="1182884" cy="1027774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/>
        </p:nvSpPr>
        <p:spPr>
          <a:xfrm>
            <a:off x="411692" y="1709660"/>
            <a:ext cx="8431685" cy="249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s" sz="5000" b="1" dirty="0">
                <a:solidFill>
                  <a:srgbClr val="20124D"/>
                </a:solidFill>
                <a:latin typeface="Courgette"/>
                <a:ea typeface="Courgette"/>
                <a:cs typeface="Courgette"/>
                <a:sym typeface="Courgette"/>
              </a:rPr>
              <a:t>RENDICIÓN DE CUENTAS 2022 </a:t>
            </a:r>
          </a:p>
          <a:p>
            <a:pPr algn="ctr"/>
            <a:r>
              <a:rPr lang="es" sz="5000" b="1" dirty="0">
                <a:solidFill>
                  <a:srgbClr val="20124D"/>
                </a:solidFill>
                <a:latin typeface="Courgette"/>
                <a:ea typeface="Courgette"/>
                <a:cs typeface="Courgette"/>
                <a:sym typeface="Courgette"/>
              </a:rPr>
              <a:t> NFORME DE GESTIÓN</a:t>
            </a:r>
            <a:endParaRPr b="1" dirty="0">
              <a:solidFill>
                <a:srgbClr val="20124D"/>
              </a:solidFill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317987" y="4501050"/>
            <a:ext cx="8243700" cy="1107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s" sz="3000" i="1" dirty="0">
                <a:solidFill>
                  <a:srgbClr val="20124D"/>
                </a:solidFill>
                <a:latin typeface="Arial Black" panose="020B0A04020102020204" pitchFamily="34" charset="0"/>
                <a:ea typeface="Courgette"/>
                <a:cs typeface="Courgette"/>
                <a:sym typeface="Courgette"/>
              </a:rPr>
              <a:t>DEL 1 DE ENERO AL 31 DE DICIEMBRE DE 2022</a:t>
            </a:r>
            <a:endParaRPr sz="3000" i="1" dirty="0">
              <a:solidFill>
                <a:srgbClr val="20124D"/>
              </a:solidFill>
              <a:latin typeface="Arial Black" panose="020B0A04020102020204" pitchFamily="34" charset="0"/>
              <a:ea typeface="Courgette"/>
              <a:cs typeface="Courgette"/>
              <a:sym typeface="Courgette"/>
            </a:endParaRPr>
          </a:p>
        </p:txBody>
      </p:sp>
      <p:pic>
        <p:nvPicPr>
          <p:cNvPr id="6" name="Picture 2" descr="C:\Users\PC CEMA\Pictures\a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44876" y="5149180"/>
            <a:ext cx="9144001" cy="1516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50529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 CEMA\Pictures\a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4861300"/>
            <a:ext cx="9144001" cy="1516530"/>
          </a:xfrm>
          <a:prstGeom prst="rect">
            <a:avLst/>
          </a:prstGeom>
          <a:noFill/>
        </p:spPr>
      </p:pic>
      <p:pic>
        <p:nvPicPr>
          <p:cNvPr id="1028" name="Picture 4" descr="C:\Users\PC CEMA\Pictures\BASE PNG.PNG"/>
          <p:cNvPicPr>
            <a:picLocks noChangeAspect="1" noChangeArrowheads="1"/>
          </p:cNvPicPr>
          <p:nvPr/>
        </p:nvPicPr>
        <p:blipFill rotWithShape="1">
          <a:blip r:embed="rId3" cstate="print"/>
          <a:srcRect l="-7799" t="76457" r="100000"/>
          <a:stretch/>
        </p:blipFill>
        <p:spPr bwMode="auto">
          <a:xfrm>
            <a:off x="5724128" y="0"/>
            <a:ext cx="671943" cy="1352215"/>
          </a:xfrm>
          <a:prstGeom prst="rect">
            <a:avLst/>
          </a:prstGeom>
          <a:noFill/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109015" y="-621501"/>
            <a:ext cx="817277" cy="2243164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F68D7491-B32B-4600-9B41-7E33B02CA099}"/>
              </a:ext>
            </a:extLst>
          </p:cNvPr>
          <p:cNvSpPr/>
          <p:nvPr/>
        </p:nvSpPr>
        <p:spPr>
          <a:xfrm>
            <a:off x="13871" y="29776"/>
            <a:ext cx="37187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Informe de gestión</a:t>
            </a:r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A6592E0-9EFF-D862-1A3C-12C8B25EECCC}"/>
              </a:ext>
            </a:extLst>
          </p:cNvPr>
          <p:cNvSpPr/>
          <p:nvPr/>
        </p:nvSpPr>
        <p:spPr>
          <a:xfrm>
            <a:off x="467544" y="927227"/>
            <a:ext cx="820891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Informe Financiero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564438E-3BD8-499D-E8B4-038F352D6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827980"/>
              </p:ext>
            </p:extLst>
          </p:nvPr>
        </p:nvGraphicFramePr>
        <p:xfrm>
          <a:off x="1264378" y="1374429"/>
          <a:ext cx="6744139" cy="1702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9630">
                  <a:extLst>
                    <a:ext uri="{9D8B030D-6E8A-4147-A177-3AD203B41FA5}">
                      <a16:colId xmlns:a16="http://schemas.microsoft.com/office/drawing/2014/main" val="2805523609"/>
                    </a:ext>
                  </a:extLst>
                </a:gridCol>
                <a:gridCol w="1817993">
                  <a:extLst>
                    <a:ext uri="{9D8B030D-6E8A-4147-A177-3AD203B41FA5}">
                      <a16:colId xmlns:a16="http://schemas.microsoft.com/office/drawing/2014/main" val="2033541292"/>
                    </a:ext>
                  </a:extLst>
                </a:gridCol>
                <a:gridCol w="819395">
                  <a:extLst>
                    <a:ext uri="{9D8B030D-6E8A-4147-A177-3AD203B41FA5}">
                      <a16:colId xmlns:a16="http://schemas.microsoft.com/office/drawing/2014/main" val="3647524478"/>
                    </a:ext>
                  </a:extLst>
                </a:gridCol>
                <a:gridCol w="727121">
                  <a:extLst>
                    <a:ext uri="{9D8B030D-6E8A-4147-A177-3AD203B41FA5}">
                      <a16:colId xmlns:a16="http://schemas.microsoft.com/office/drawing/2014/main" val="3279039328"/>
                    </a:ext>
                  </a:extLst>
                </a:gridCol>
              </a:tblGrid>
              <a:tr h="28379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INGRESOS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29364"/>
                  </a:ext>
                </a:extLst>
              </a:tr>
              <a:tr h="283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DESCRIPCION 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RUBRO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FUENTE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VALOR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59805844"/>
                  </a:ext>
                </a:extLst>
              </a:tr>
              <a:tr h="283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 err="1">
                          <a:effectLst/>
                        </a:rPr>
                        <a:t>N°</a:t>
                      </a:r>
                      <a:r>
                        <a:rPr lang="es-CO" sz="1400" dirty="0">
                          <a:effectLst/>
                        </a:rPr>
                        <a:t> de resolución o documento soporte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1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1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4101204"/>
                  </a:ext>
                </a:extLst>
              </a:tr>
              <a:tr h="283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 err="1">
                          <a:effectLst/>
                        </a:rPr>
                        <a:t>N°</a:t>
                      </a:r>
                      <a:r>
                        <a:rPr lang="es-CO" sz="1400" dirty="0">
                          <a:effectLst/>
                        </a:rPr>
                        <a:t> de resolución o documento soporte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 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1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1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12566837"/>
                  </a:ext>
                </a:extLst>
              </a:tr>
              <a:tr h="283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>
                          <a:effectLst/>
                        </a:rPr>
                        <a:t>N° de resolución o documento soporte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 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1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1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29758277"/>
                  </a:ext>
                </a:extLst>
              </a:tr>
              <a:tr h="283791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TOTAL, INGRESOS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100" dirty="0">
                          <a:effectLst/>
                        </a:rPr>
                        <a:t> 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97192112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B4ECA17-195F-241C-4C28-6926C5A32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765959"/>
              </p:ext>
            </p:extLst>
          </p:nvPr>
        </p:nvGraphicFramePr>
        <p:xfrm>
          <a:off x="1263645" y="3212976"/>
          <a:ext cx="6744139" cy="1648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0363">
                  <a:extLst>
                    <a:ext uri="{9D8B030D-6E8A-4147-A177-3AD203B41FA5}">
                      <a16:colId xmlns:a16="http://schemas.microsoft.com/office/drawing/2014/main" val="1437812057"/>
                    </a:ext>
                  </a:extLst>
                </a:gridCol>
                <a:gridCol w="1817260">
                  <a:extLst>
                    <a:ext uri="{9D8B030D-6E8A-4147-A177-3AD203B41FA5}">
                      <a16:colId xmlns:a16="http://schemas.microsoft.com/office/drawing/2014/main" val="725540490"/>
                    </a:ext>
                  </a:extLst>
                </a:gridCol>
                <a:gridCol w="819395">
                  <a:extLst>
                    <a:ext uri="{9D8B030D-6E8A-4147-A177-3AD203B41FA5}">
                      <a16:colId xmlns:a16="http://schemas.microsoft.com/office/drawing/2014/main" val="725490908"/>
                    </a:ext>
                  </a:extLst>
                </a:gridCol>
                <a:gridCol w="727121">
                  <a:extLst>
                    <a:ext uri="{9D8B030D-6E8A-4147-A177-3AD203B41FA5}">
                      <a16:colId xmlns:a16="http://schemas.microsoft.com/office/drawing/2014/main" val="572351841"/>
                    </a:ext>
                  </a:extLst>
                </a:gridCol>
              </a:tblGrid>
              <a:tr h="24741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GASTOS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0427588"/>
                  </a:ext>
                </a:extLst>
              </a:tr>
              <a:tr h="280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RUBRO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FUENTE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>
                          <a:effectLst/>
                        </a:rPr>
                        <a:t>VALOR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C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55410974"/>
                  </a:ext>
                </a:extLst>
              </a:tr>
              <a:tr h="2801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 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C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6909053"/>
                  </a:ext>
                </a:extLst>
              </a:tr>
              <a:tr h="2801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 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C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7723606"/>
                  </a:ext>
                </a:extLst>
              </a:tr>
              <a:tr h="2801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 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C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71805334"/>
                  </a:ext>
                </a:extLst>
              </a:tr>
              <a:tr h="280182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TOTAL, GASTOS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 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C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14341397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8E58417-A5E4-396B-FE11-E3F73D9AB5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353374"/>
              </p:ext>
            </p:extLst>
          </p:nvPr>
        </p:nvGraphicFramePr>
        <p:xfrm>
          <a:off x="1263645" y="4964333"/>
          <a:ext cx="6744139" cy="4616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4596">
                  <a:extLst>
                    <a:ext uri="{9D8B030D-6E8A-4147-A177-3AD203B41FA5}">
                      <a16:colId xmlns:a16="http://schemas.microsoft.com/office/drawing/2014/main" val="1314043006"/>
                    </a:ext>
                  </a:extLst>
                </a:gridCol>
                <a:gridCol w="2343027">
                  <a:extLst>
                    <a:ext uri="{9D8B030D-6E8A-4147-A177-3AD203B41FA5}">
                      <a16:colId xmlns:a16="http://schemas.microsoft.com/office/drawing/2014/main" val="1899418584"/>
                    </a:ext>
                  </a:extLst>
                </a:gridCol>
                <a:gridCol w="819395">
                  <a:extLst>
                    <a:ext uri="{9D8B030D-6E8A-4147-A177-3AD203B41FA5}">
                      <a16:colId xmlns:a16="http://schemas.microsoft.com/office/drawing/2014/main" val="380974169"/>
                    </a:ext>
                  </a:extLst>
                </a:gridCol>
                <a:gridCol w="727121">
                  <a:extLst>
                    <a:ext uri="{9D8B030D-6E8A-4147-A177-3AD203B41FA5}">
                      <a16:colId xmlns:a16="http://schemas.microsoft.com/office/drawing/2014/main" val="3146318744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SUPERAVIT / DEFICIT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dirty="0">
                          <a:effectLst/>
                        </a:rPr>
                        <a:t>=   INGRESOS - GASTOS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C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C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26946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838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 CEMA\Pictures\a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5341470"/>
            <a:ext cx="9144001" cy="1516530"/>
          </a:xfrm>
          <a:prstGeom prst="rect">
            <a:avLst/>
          </a:prstGeom>
          <a:noFill/>
        </p:spPr>
      </p:pic>
      <p:pic>
        <p:nvPicPr>
          <p:cNvPr id="1028" name="Picture 4" descr="C:\Users\PC CEMA\Pictures\BASE PNG.PNG"/>
          <p:cNvPicPr>
            <a:picLocks noChangeAspect="1" noChangeArrowheads="1"/>
          </p:cNvPicPr>
          <p:nvPr/>
        </p:nvPicPr>
        <p:blipFill rotWithShape="1">
          <a:blip r:embed="rId3" cstate="print"/>
          <a:srcRect l="-7799" t="76457" r="100000"/>
          <a:stretch/>
        </p:blipFill>
        <p:spPr bwMode="auto">
          <a:xfrm>
            <a:off x="5724128" y="0"/>
            <a:ext cx="671943" cy="1352215"/>
          </a:xfrm>
          <a:prstGeom prst="rect">
            <a:avLst/>
          </a:prstGeom>
          <a:noFill/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109015" y="-621501"/>
            <a:ext cx="817277" cy="2243164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F68D7491-B32B-4600-9B41-7E33B02CA099}"/>
              </a:ext>
            </a:extLst>
          </p:cNvPr>
          <p:cNvSpPr/>
          <p:nvPr/>
        </p:nvSpPr>
        <p:spPr>
          <a:xfrm>
            <a:off x="13871" y="29776"/>
            <a:ext cx="37187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Informe de gestión</a:t>
            </a:r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82C17662-B36E-6BAD-30BE-F8413DC12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317715"/>
              </p:ext>
            </p:extLst>
          </p:nvPr>
        </p:nvGraphicFramePr>
        <p:xfrm>
          <a:off x="863587" y="1972584"/>
          <a:ext cx="7416824" cy="3274695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018994">
                  <a:extLst>
                    <a:ext uri="{9D8B030D-6E8A-4147-A177-3AD203B41FA5}">
                      <a16:colId xmlns:a16="http://schemas.microsoft.com/office/drawing/2014/main" val="2911866254"/>
                    </a:ext>
                  </a:extLst>
                </a:gridCol>
                <a:gridCol w="739068">
                  <a:extLst>
                    <a:ext uri="{9D8B030D-6E8A-4147-A177-3AD203B41FA5}">
                      <a16:colId xmlns:a16="http://schemas.microsoft.com/office/drawing/2014/main" val="1486585798"/>
                    </a:ext>
                  </a:extLst>
                </a:gridCol>
                <a:gridCol w="879031">
                  <a:extLst>
                    <a:ext uri="{9D8B030D-6E8A-4147-A177-3AD203B41FA5}">
                      <a16:colId xmlns:a16="http://schemas.microsoft.com/office/drawing/2014/main" val="493092263"/>
                    </a:ext>
                  </a:extLst>
                </a:gridCol>
                <a:gridCol w="1971419">
                  <a:extLst>
                    <a:ext uri="{9D8B030D-6E8A-4147-A177-3AD203B41FA5}">
                      <a16:colId xmlns:a16="http://schemas.microsoft.com/office/drawing/2014/main" val="139968428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243781474"/>
                    </a:ext>
                  </a:extLst>
                </a:gridCol>
                <a:gridCol w="921169">
                  <a:extLst>
                    <a:ext uri="{9D8B030D-6E8A-4147-A177-3AD203B41FA5}">
                      <a16:colId xmlns:a16="http://schemas.microsoft.com/office/drawing/2014/main" val="625825682"/>
                    </a:ext>
                  </a:extLst>
                </a:gridCol>
                <a:gridCol w="879031">
                  <a:extLst>
                    <a:ext uri="{9D8B030D-6E8A-4147-A177-3AD203B41FA5}">
                      <a16:colId xmlns:a16="http://schemas.microsoft.com/office/drawing/2014/main" val="613546379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NUMERO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FECHA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NIT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BENEFICIARIO / DESCRIPCION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TOTAL DEFINITIVA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TOTAL GIRADO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TOTAL SALDO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44565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4445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0799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22907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58267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53261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5468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66546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70122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78065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4463733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7C36D75D-E532-A4CA-BB0F-AA02C169679B}"/>
              </a:ext>
            </a:extLst>
          </p:cNvPr>
          <p:cNvSpPr txBox="1"/>
          <p:nvPr/>
        </p:nvSpPr>
        <p:spPr>
          <a:xfrm>
            <a:off x="2411759" y="1403720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CUENTAS POR PAGAR</a:t>
            </a:r>
            <a:endParaRPr lang="es-CO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34134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 CEMA\Pictures\a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5341470"/>
            <a:ext cx="9144001" cy="1516530"/>
          </a:xfrm>
          <a:prstGeom prst="rect">
            <a:avLst/>
          </a:prstGeom>
          <a:noFill/>
        </p:spPr>
      </p:pic>
      <p:pic>
        <p:nvPicPr>
          <p:cNvPr id="1028" name="Picture 4" descr="C:\Users\PC CEMA\Pictures\BASE PNG.PNG"/>
          <p:cNvPicPr>
            <a:picLocks noChangeAspect="1" noChangeArrowheads="1"/>
          </p:cNvPicPr>
          <p:nvPr/>
        </p:nvPicPr>
        <p:blipFill rotWithShape="1">
          <a:blip r:embed="rId3" cstate="print"/>
          <a:srcRect l="-7799" t="76457" r="100000"/>
          <a:stretch/>
        </p:blipFill>
        <p:spPr bwMode="auto">
          <a:xfrm>
            <a:off x="5724128" y="0"/>
            <a:ext cx="671943" cy="1352215"/>
          </a:xfrm>
          <a:prstGeom prst="rect">
            <a:avLst/>
          </a:prstGeom>
          <a:noFill/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109015" y="-621501"/>
            <a:ext cx="817277" cy="2243164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F68D7491-B32B-4600-9B41-7E33B02CA099}"/>
              </a:ext>
            </a:extLst>
          </p:cNvPr>
          <p:cNvSpPr/>
          <p:nvPr/>
        </p:nvSpPr>
        <p:spPr>
          <a:xfrm>
            <a:off x="13871" y="29776"/>
            <a:ext cx="37187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Informe de gestión</a:t>
            </a:r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C36D75D-E532-A4CA-BB0F-AA02C169679B}"/>
              </a:ext>
            </a:extLst>
          </p:cNvPr>
          <p:cNvSpPr txBox="1"/>
          <p:nvPr/>
        </p:nvSpPr>
        <p:spPr>
          <a:xfrm>
            <a:off x="2443329" y="915553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POLIZAS DEL ESTABLECIMENTO EDUCATIVO</a:t>
            </a:r>
            <a:endParaRPr lang="es-CO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DC8144E-2A62-CA10-5EAF-381B4EBDE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854790"/>
              </p:ext>
            </p:extLst>
          </p:nvPr>
        </p:nvGraphicFramePr>
        <p:xfrm>
          <a:off x="717369" y="1854995"/>
          <a:ext cx="7772400" cy="197739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561462">
                  <a:extLst>
                    <a:ext uri="{9D8B030D-6E8A-4147-A177-3AD203B41FA5}">
                      <a16:colId xmlns:a16="http://schemas.microsoft.com/office/drawing/2014/main" val="552484865"/>
                    </a:ext>
                  </a:extLst>
                </a:gridCol>
                <a:gridCol w="1247265">
                  <a:extLst>
                    <a:ext uri="{9D8B030D-6E8A-4147-A177-3AD203B41FA5}">
                      <a16:colId xmlns:a16="http://schemas.microsoft.com/office/drawing/2014/main" val="1600754806"/>
                    </a:ext>
                  </a:extLst>
                </a:gridCol>
                <a:gridCol w="1282176">
                  <a:extLst>
                    <a:ext uri="{9D8B030D-6E8A-4147-A177-3AD203B41FA5}">
                      <a16:colId xmlns:a16="http://schemas.microsoft.com/office/drawing/2014/main" val="2106577818"/>
                    </a:ext>
                  </a:extLst>
                </a:gridCol>
                <a:gridCol w="901332">
                  <a:extLst>
                    <a:ext uri="{9D8B030D-6E8A-4147-A177-3AD203B41FA5}">
                      <a16:colId xmlns:a16="http://schemas.microsoft.com/office/drawing/2014/main" val="3572279546"/>
                    </a:ext>
                  </a:extLst>
                </a:gridCol>
                <a:gridCol w="1244092">
                  <a:extLst>
                    <a:ext uri="{9D8B030D-6E8A-4147-A177-3AD203B41FA5}">
                      <a16:colId xmlns:a16="http://schemas.microsoft.com/office/drawing/2014/main" val="3602297321"/>
                    </a:ext>
                  </a:extLst>
                </a:gridCol>
                <a:gridCol w="1536073">
                  <a:extLst>
                    <a:ext uri="{9D8B030D-6E8A-4147-A177-3AD203B41FA5}">
                      <a16:colId xmlns:a16="http://schemas.microsoft.com/office/drawing/2014/main" val="4037074267"/>
                    </a:ext>
                  </a:extLst>
                </a:gridCol>
              </a:tblGrid>
              <a:tr h="65397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FECHA DE LA COMPRA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ASEGURADORA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CUBRIMIENTO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VALOR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BENEFICIARIO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</a:rPr>
                        <a:t>PERIODO ASEGURADO / FECHA INICIAL - FECHA FINAL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52288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 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 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44226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 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31939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 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3896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 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4429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 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2073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0943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C CEMA\Pictures\a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102" y="5308347"/>
            <a:ext cx="9144001" cy="1516530"/>
          </a:xfrm>
          <a:prstGeom prst="rect">
            <a:avLst/>
          </a:prstGeom>
          <a:noFill/>
        </p:spPr>
      </p:pic>
      <p:sp>
        <p:nvSpPr>
          <p:cNvPr id="5" name="Rectángulo 4"/>
          <p:cNvSpPr/>
          <p:nvPr/>
        </p:nvSpPr>
        <p:spPr>
          <a:xfrm rot="19488039">
            <a:off x="615860" y="2712673"/>
            <a:ext cx="6801862" cy="92333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MUCHAS GRACIAS 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157151" y="-284870"/>
            <a:ext cx="817277" cy="224316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2" y="102984"/>
            <a:ext cx="1827695" cy="15978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21028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857250"/>
            <a:ext cx="8520600" cy="572700"/>
          </a:xfrm>
        </p:spPr>
        <p:txBody>
          <a:bodyPr>
            <a:normAutofit fontScale="90000"/>
          </a:bodyPr>
          <a:lstStyle/>
          <a:p>
            <a:pPr algn="ctr"/>
            <a:r>
              <a:rPr lang="es-CO" sz="310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</a:rPr>
              <a:t>ORDEN DEL DIA </a:t>
            </a:r>
            <a:r>
              <a:rPr lang="es-CO" dirty="0"/>
              <a:t> </a:t>
            </a:r>
            <a:endParaRPr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400" y="1337318"/>
            <a:ext cx="8520600" cy="4485124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s-MX" sz="29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DESARROLLO DE LA AGENDA.</a:t>
            </a:r>
          </a:p>
          <a:p>
            <a:r>
              <a:rPr lang="es-CO" sz="29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SALUDO POR PARTE DEL DIRECTOR  </a:t>
            </a:r>
            <a:endParaRPr lang="es-MX" sz="2900" b="1" dirty="0">
              <a:solidFill>
                <a:schemeClr val="tx1"/>
              </a:solidFill>
              <a:latin typeface="Berlin Sans FB Demi" panose="020E0802020502020306" pitchFamily="34" charset="0"/>
            </a:endParaRPr>
          </a:p>
          <a:p>
            <a:r>
              <a:rPr lang="es-MX" sz="29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1.	Himnos:</a:t>
            </a:r>
          </a:p>
          <a:p>
            <a:r>
              <a:rPr lang="es-MX" sz="29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2.	Reflexión:</a:t>
            </a:r>
          </a:p>
          <a:p>
            <a:r>
              <a:rPr lang="es-MX" sz="29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3.	Verificación de asistencia:</a:t>
            </a:r>
          </a:p>
          <a:p>
            <a:r>
              <a:rPr lang="es-MX" sz="29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4.	 Instalación de la audiencia pública y saludo de bienvenida:</a:t>
            </a:r>
          </a:p>
          <a:p>
            <a:r>
              <a:rPr lang="es-MX" sz="29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6. Presentación del Informe Equipos de gestión:</a:t>
            </a:r>
          </a:p>
          <a:p>
            <a:r>
              <a:rPr lang="es-MX" sz="29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                                                                                Gestión Directiva</a:t>
            </a:r>
          </a:p>
          <a:p>
            <a:r>
              <a:rPr lang="es-MX" sz="29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                                                                                Gestión Administrativa</a:t>
            </a:r>
          </a:p>
          <a:p>
            <a:r>
              <a:rPr lang="es-MX" sz="29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                                                                                Gestión Académica </a:t>
            </a:r>
          </a:p>
          <a:p>
            <a:pPr marL="114300" indent="0">
              <a:buNone/>
            </a:pPr>
            <a:r>
              <a:rPr lang="es-MX" sz="29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                                                                                      Gestión Comunitaria: </a:t>
            </a:r>
          </a:p>
          <a:p>
            <a:r>
              <a:rPr lang="es-MX" sz="29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7. Presentación del informe de ejecución presupuestal de Enero 01 hasta Diciembre 31 de 2022</a:t>
            </a:r>
          </a:p>
          <a:p>
            <a:r>
              <a:rPr lang="es-MX" sz="29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8. Espacio de respuestas a preguntas de la comunidad o asistentes</a:t>
            </a:r>
          </a:p>
          <a:p>
            <a:r>
              <a:rPr lang="es-MX" sz="29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9.Recomendaciones:</a:t>
            </a:r>
          </a:p>
          <a:p>
            <a:r>
              <a:rPr lang="es-MX" sz="29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10. Evaluación del evento:</a:t>
            </a:r>
          </a:p>
          <a:p>
            <a:r>
              <a:rPr lang="es-MX" sz="29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11. Firmas de la asistencia.</a:t>
            </a:r>
          </a:p>
          <a:p>
            <a:endParaRPr lang="en-US" sz="22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" y="102984"/>
            <a:ext cx="1190324" cy="10406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Google Shape;390;p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7457930" y="-642138"/>
            <a:ext cx="817277" cy="2243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C:\Users\PC CEMA\Pictures\a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55850" y="5237245"/>
            <a:ext cx="9144001" cy="1516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7099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4661" y="2741656"/>
            <a:ext cx="6876536" cy="78465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CO" sz="495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ush Script MT" pitchFamily="66" charset="0"/>
              </a:rPr>
              <a:t>INFORME DE GESTIÓN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556133" y="1204953"/>
            <a:ext cx="5092700" cy="969496"/>
          </a:xfrm>
          <a:prstGeom prst="rect">
            <a:avLst/>
          </a:prstGeom>
          <a:ln w="12700">
            <a:prstDash val="lgDashDot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1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CENTRO EDUCATIVO RURAL LAS MESAS</a:t>
            </a:r>
          </a:p>
          <a:p>
            <a:pPr algn="ctr"/>
            <a:r>
              <a:rPr lang="es-CO" sz="21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NIT 900170314-0 </a:t>
            </a:r>
          </a:p>
          <a:p>
            <a:pPr algn="ctr"/>
            <a:r>
              <a:rPr lang="es-CO" sz="15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SARDINATA-NORTE DE SANTANDER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647435" y="4039114"/>
            <a:ext cx="504825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CO" sz="2400" b="1" spc="38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  <a:ea typeface="+mj-ea"/>
                <a:cs typeface="+mj-cs"/>
              </a:rPr>
              <a:t>DEL 1 DE ENERO AL 31 DE DICIEMRE DE 2022</a:t>
            </a:r>
          </a:p>
        </p:txBody>
      </p:sp>
    </p:spTree>
    <p:extLst>
      <p:ext uri="{BB962C8B-B14F-4D97-AF65-F5344CB8AC3E}">
        <p14:creationId xmlns:p14="http://schemas.microsoft.com/office/powerpoint/2010/main" val="113156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3007" y="1252666"/>
            <a:ext cx="7053542" cy="105039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000" b="1" spc="38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rPr>
              <a:t>MODELO DE GESTIÓN</a:t>
            </a:r>
            <a:br>
              <a:rPr lang="es-ES" sz="3000" b="1" spc="38" dirty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rPr>
            </a:br>
            <a:r>
              <a:rPr lang="es-ES" sz="3000" b="1" spc="38" dirty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rPr>
              <a:t>FONDO SERVICIOS EDUCATIVOS</a:t>
            </a:r>
            <a:endParaRPr lang="es-CO" sz="3000" b="1" spc="38" dirty="0">
              <a:ln w="11430"/>
              <a:solidFill>
                <a:srgbClr val="92D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Lucida Handwriting" pitchFamily="66" charset="0"/>
            </a:endParaRPr>
          </a:p>
        </p:txBody>
      </p:sp>
      <p:graphicFrame>
        <p:nvGraphicFramePr>
          <p:cNvPr id="4" name="1 Marcador de contenido"/>
          <p:cNvGraphicFramePr>
            <a:graphicFrameLocks/>
          </p:cNvGraphicFramePr>
          <p:nvPr/>
        </p:nvGraphicFramePr>
        <p:xfrm>
          <a:off x="1086876" y="2618089"/>
          <a:ext cx="6852340" cy="210721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426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6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232">
                <a:tc gridSpan="2">
                  <a:txBody>
                    <a:bodyPr/>
                    <a:lstStyle/>
                    <a:p>
                      <a:pPr algn="ctr"/>
                      <a:r>
                        <a:rPr lang="es-ES" sz="2700" dirty="0"/>
                        <a:t>PRESUPUESTO 2022</a:t>
                      </a:r>
                      <a:endParaRPr lang="es-CO" sz="2700" b="1" i="1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575" marR="68575" marT="34320" marB="3432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136">
                <a:tc>
                  <a:txBody>
                    <a:bodyPr/>
                    <a:lstStyle/>
                    <a:p>
                      <a:pPr algn="l"/>
                      <a:r>
                        <a:rPr lang="es-ES" sz="2400" dirty="0"/>
                        <a:t>Proyectado</a:t>
                      </a:r>
                      <a:endParaRPr lang="es-CO" sz="2400" b="1" i="1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575" marR="68575" marT="34320" marB="3432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dirty="0"/>
                        <a:t>$ 19,000,000.00</a:t>
                      </a:r>
                      <a:endParaRPr lang="es-CO" sz="2400" b="0" i="0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575" marR="68575" marT="34320" marB="343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136">
                <a:tc>
                  <a:txBody>
                    <a:bodyPr/>
                    <a:lstStyle/>
                    <a:p>
                      <a:pPr algn="l"/>
                      <a:r>
                        <a:rPr lang="es-CO" sz="2400" dirty="0"/>
                        <a:t>Recibido</a:t>
                      </a:r>
                      <a:endParaRPr lang="es-CO" sz="2400" b="1" i="1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575" marR="68575" marT="34320" marB="3432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dirty="0"/>
                        <a:t>$ 21,893,354.00</a:t>
                      </a:r>
                      <a:endParaRPr lang="es-CO" sz="2400" b="0" i="0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575" marR="68575" marT="34320" marB="343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71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dirty="0"/>
                        <a:t>Diferencia $ 2,893,354.00</a:t>
                      </a:r>
                      <a:endParaRPr lang="es-CO" sz="2400" b="1" i="0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575" marR="68575" marT="34320" marB="34320" anchor="ctr"/>
                </a:tc>
                <a:tc hMerge="1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2800" b="1" i="0" dirty="0">
                        <a:latin typeface="Arial Narrow" pitchFamily="34" charset="0"/>
                      </a:endParaRPr>
                    </a:p>
                  </a:txBody>
                  <a:tcPr marL="91433" marR="91433" marT="45760" marB="457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944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767533" y="1241874"/>
            <a:ext cx="5312986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s-ES" sz="3000" b="1" cap="all" spc="38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  <a:ea typeface="+mj-ea"/>
                <a:cs typeface="+mj-cs"/>
              </a:rPr>
              <a:t>MODELO DE GESTIÓN</a:t>
            </a:r>
            <a:br>
              <a:rPr lang="es-ES" sz="3300" b="1" spc="38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rPr>
            </a:br>
            <a:r>
              <a:rPr lang="es-ES" sz="3000" b="1" cap="all" spc="38" dirty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  <a:ea typeface="+mj-ea"/>
                <a:cs typeface="+mj-cs"/>
              </a:rPr>
              <a:t>GRATUIDAD</a:t>
            </a:r>
            <a:endParaRPr lang="es-CO" sz="3000" b="1" cap="all" spc="38" dirty="0">
              <a:ln w="11430"/>
              <a:solidFill>
                <a:srgbClr val="92D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Lucida Handwriting" pitchFamily="66" charset="0"/>
              <a:ea typeface="+mj-ea"/>
              <a:cs typeface="+mj-cs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/>
        </p:nvGraphicFramePr>
        <p:xfrm>
          <a:off x="201140" y="2547880"/>
          <a:ext cx="7608330" cy="2107465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3093084">
                  <a:extLst>
                    <a:ext uri="{9D8B030D-6E8A-4147-A177-3AD203B41FA5}">
                      <a16:colId xmlns:a16="http://schemas.microsoft.com/office/drawing/2014/main" val="2062647540"/>
                    </a:ext>
                  </a:extLst>
                </a:gridCol>
                <a:gridCol w="1593902">
                  <a:extLst>
                    <a:ext uri="{9D8B030D-6E8A-4147-A177-3AD203B41FA5}">
                      <a16:colId xmlns:a16="http://schemas.microsoft.com/office/drawing/2014/main" val="3942931604"/>
                    </a:ext>
                  </a:extLst>
                </a:gridCol>
                <a:gridCol w="1460672">
                  <a:extLst>
                    <a:ext uri="{9D8B030D-6E8A-4147-A177-3AD203B41FA5}">
                      <a16:colId xmlns:a16="http://schemas.microsoft.com/office/drawing/2014/main" val="2078837125"/>
                    </a:ext>
                  </a:extLst>
                </a:gridCol>
                <a:gridCol w="1460672">
                  <a:extLst>
                    <a:ext uri="{9D8B030D-6E8A-4147-A177-3AD203B41FA5}">
                      <a16:colId xmlns:a16="http://schemas.microsoft.com/office/drawing/2014/main" val="4209043623"/>
                    </a:ext>
                  </a:extLst>
                </a:gridCol>
              </a:tblGrid>
              <a:tr h="4989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sng" strike="noStrike" dirty="0">
                          <a:effectLst/>
                          <a:latin typeface="+mj-lt"/>
                        </a:rPr>
                        <a:t>NOMBRE</a:t>
                      </a:r>
                    </a:p>
                    <a:p>
                      <a:pPr algn="ctr" fontAlgn="ctr"/>
                      <a:r>
                        <a:rPr lang="es-CO" sz="1800" u="sng" strike="noStrike" dirty="0">
                          <a:effectLst/>
                          <a:latin typeface="+mj-lt"/>
                        </a:rPr>
                        <a:t>ESTABLECIMIENTO</a:t>
                      </a:r>
                      <a:endParaRPr lang="es-CO" sz="1800" b="1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800" u="sng" strike="noStrike" dirty="0">
                          <a:effectLst/>
                          <a:latin typeface="+mj-lt"/>
                        </a:rPr>
                        <a:t>MATRICULA</a:t>
                      </a:r>
                      <a:endParaRPr lang="es-CO" sz="1800" b="1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406660"/>
                  </a:ext>
                </a:extLst>
              </a:tr>
              <a:tr h="6524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  <a:latin typeface="+mj-lt"/>
                        </a:rPr>
                        <a:t>TR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  <a:latin typeface="+mj-lt"/>
                        </a:rPr>
                        <a:t>BA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  <a:latin typeface="+mj-lt"/>
                        </a:rPr>
                        <a:t>TOTAL MATRICULA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588141577"/>
                  </a:ext>
                </a:extLst>
              </a:tr>
              <a:tr h="318680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+mj-lt"/>
                        </a:rPr>
                        <a:t>C.E.R. LAS MESAS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157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164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764171556"/>
                  </a:ext>
                </a:extLst>
              </a:tr>
              <a:tr h="318680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+mj-lt"/>
                        </a:rPr>
                        <a:t>ASIGNACION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83,466.9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72,925.2 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1" i="0" u="sng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$12,033,525.00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908205513"/>
                  </a:ext>
                </a:extLst>
              </a:tr>
              <a:tr h="318680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+mj-lt"/>
                        </a:rPr>
                        <a:t>TOTAL ASIGNACION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$584,268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$11,449,257</a:t>
                      </a: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381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181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3904" y="1188847"/>
            <a:ext cx="7053542" cy="105039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000" spc="38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rPr>
              <a:t>MODELO DE GESTIÓN</a:t>
            </a:r>
            <a:br>
              <a:rPr lang="es-ES" sz="3000" spc="38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rPr>
            </a:br>
            <a:r>
              <a:rPr lang="es-ES" sz="3300" b="1" spc="38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s-ES" sz="3000" spc="38" dirty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rPr>
              <a:t>TOTAL </a:t>
            </a:r>
            <a:r>
              <a:rPr lang="es-CO" sz="3000" spc="38" dirty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rPr>
              <a:t>INGRESOS</a:t>
            </a:r>
          </a:p>
        </p:txBody>
      </p:sp>
      <p:graphicFrame>
        <p:nvGraphicFramePr>
          <p:cNvPr id="3" name="13 Tabla"/>
          <p:cNvGraphicFramePr>
            <a:graphicFrameLocks noGrp="1"/>
          </p:cNvGraphicFramePr>
          <p:nvPr/>
        </p:nvGraphicFramePr>
        <p:xfrm>
          <a:off x="411626" y="2633884"/>
          <a:ext cx="7546125" cy="245668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595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599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CONCEPTO</a:t>
                      </a:r>
                      <a:endParaRPr lang="es-CO" sz="1800" b="1" i="1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588" marR="68588" marT="34327" marB="343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INGRESOS</a:t>
                      </a:r>
                      <a:endParaRPr lang="es-CO" sz="1800" b="1" i="1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588" marR="68588" marT="34327" marB="3432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49">
                <a:tc>
                  <a:txBody>
                    <a:bodyPr/>
                    <a:lstStyle/>
                    <a:p>
                      <a:r>
                        <a:rPr lang="es-CO" sz="1800" dirty="0">
                          <a:latin typeface="+mj-lt"/>
                        </a:rPr>
                        <a:t>Gratuidad</a:t>
                      </a:r>
                      <a:endParaRPr lang="es-CO" sz="1800" b="1" i="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8588" marR="68588" marT="34327" marB="34327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0" i="0" dirty="0">
                          <a:solidFill>
                            <a:srgbClr val="000000"/>
                          </a:solidFill>
                          <a:latin typeface="+mj-lt"/>
                        </a:rPr>
                        <a:t>$12,033,525.00</a:t>
                      </a:r>
                    </a:p>
                  </a:txBody>
                  <a:tcPr marL="68588" marR="68588" marT="34327" marB="3432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Recursos</a:t>
                      </a:r>
                      <a:r>
                        <a:rPr kumimoji="0" lang="es-CO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Balance</a:t>
                      </a:r>
                      <a:r>
                        <a:rPr kumimoji="0" lang="es-CO" sz="1800" b="1" i="1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CO" sz="1800" baseline="0" dirty="0">
                          <a:latin typeface="+mj-lt"/>
                        </a:rPr>
                        <a:t>FOME</a:t>
                      </a:r>
                      <a:endParaRPr lang="es-CO" sz="1800" b="1" i="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8588" marR="68588" marT="34327" marB="34327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800" b="0" i="0" kern="120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$5,074,474.00</a:t>
                      </a:r>
                    </a:p>
                  </a:txBody>
                  <a:tcPr marL="68588" marR="68588" marT="34327" marB="3432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549">
                <a:tc>
                  <a:txBody>
                    <a:bodyPr/>
                    <a:lstStyle/>
                    <a:p>
                      <a:r>
                        <a:rPr lang="es-CO" sz="1800" dirty="0">
                          <a:latin typeface="+mj-lt"/>
                        </a:rPr>
                        <a:t>Recursos</a:t>
                      </a:r>
                      <a:r>
                        <a:rPr lang="es-CO" sz="1800" baseline="0" dirty="0">
                          <a:latin typeface="+mj-lt"/>
                        </a:rPr>
                        <a:t> de Balance</a:t>
                      </a:r>
                      <a:endParaRPr lang="es-CO" sz="1800" b="1" i="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8588" marR="68588" marT="34327" marB="34327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800" b="0" i="0" kern="120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$4,767,301.00</a:t>
                      </a:r>
                    </a:p>
                  </a:txBody>
                  <a:tcPr marL="68588" marR="68588" marT="34327" marB="3432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5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>
                          <a:latin typeface="+mj-lt"/>
                        </a:rPr>
                        <a:t>Rendimientos financieros</a:t>
                      </a:r>
                      <a:endParaRPr lang="es-CO" sz="1800" b="0" i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8588" marR="68588" marT="34327" marB="34327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800" b="0" i="0" kern="120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$18,054.00</a:t>
                      </a:r>
                    </a:p>
                  </a:txBody>
                  <a:tcPr marL="68588" marR="68588" marT="34327" marB="3432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89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TOTAL</a:t>
                      </a:r>
                      <a:endParaRPr lang="es-CO" sz="1800" b="1" i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68588" marR="68588" marT="34327" marB="34327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800" b="0" i="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$21,893,354.00</a:t>
                      </a:r>
                    </a:p>
                  </a:txBody>
                  <a:tcPr marL="68588" marR="68588" marT="34327" marB="3432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345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3649" y="1426691"/>
            <a:ext cx="7668039" cy="102141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300" spc="38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rPr>
              <a:t>MODELO DE GESTIÓN</a:t>
            </a:r>
            <a:br>
              <a:rPr lang="es-ES" sz="3300" b="1" spc="38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</a:br>
            <a:r>
              <a:rPr lang="es-ES" sz="3000" spc="38" dirty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rPr>
              <a:t>Porcentaje ASIGNACIÓN de Ingresos</a:t>
            </a:r>
            <a:endParaRPr lang="es-CO" sz="3300" spc="38" dirty="0">
              <a:ln w="11430"/>
              <a:solidFill>
                <a:srgbClr val="92D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Lucida Handwriting" pitchFamily="66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574110" y="2738179"/>
          <a:ext cx="7161220" cy="15975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553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4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3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6972">
                <a:tc gridSpan="3">
                  <a:txBody>
                    <a:bodyPr/>
                    <a:lstStyle/>
                    <a:p>
                      <a:pPr algn="ctr"/>
                      <a:r>
                        <a:rPr lang="es-E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</a:rPr>
                        <a:t>RECURSOS GRATUIDAD</a:t>
                      </a:r>
                      <a:endParaRPr lang="es-CO" sz="2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72613" marR="72613" marT="34312" marB="34312" anchor="ctr"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416">
                <a:tc>
                  <a:txBody>
                    <a:bodyPr/>
                    <a:lstStyle/>
                    <a:p>
                      <a:r>
                        <a:rPr lang="es-CO" sz="1800" dirty="0">
                          <a:latin typeface="+mj-lt"/>
                        </a:rPr>
                        <a:t>Presupuestado</a:t>
                      </a:r>
                      <a:endParaRPr lang="es-CO" sz="1800" dirty="0">
                        <a:solidFill>
                          <a:srgbClr val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72613" marR="72613" marT="34312" marB="34312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>
                          <a:latin typeface="+mj-lt"/>
                        </a:rPr>
                        <a:t>$ 19,000,000.00</a:t>
                      </a:r>
                      <a:endParaRPr lang="es-CO" sz="1800" b="0" i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2613" marR="72613" marT="34312" marB="34312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+mj-lt"/>
                        </a:rPr>
                        <a:t>63.33%</a:t>
                      </a:r>
                      <a:endParaRPr lang="es-CO" sz="1800" dirty="0">
                        <a:solidFill>
                          <a:srgbClr val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72613" marR="72613" marT="34312" marB="3431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168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es-E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Asignado Gratuidad</a:t>
                      </a:r>
                      <a:endParaRPr lang="es-CO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612" marR="72612" marT="34317" marB="34317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0" i="0" dirty="0">
                          <a:solidFill>
                            <a:srgbClr val="000000"/>
                          </a:solidFill>
                          <a:latin typeface="+mj-lt"/>
                        </a:rPr>
                        <a:t>$12,033,525.00</a:t>
                      </a:r>
                    </a:p>
                  </a:txBody>
                  <a:tcPr marL="68588" marR="68588" marT="34327" marB="34327" anchor="ctr"/>
                </a:tc>
                <a:tc vMerge="1">
                  <a:txBody>
                    <a:bodyPr/>
                    <a:lstStyle/>
                    <a:p>
                      <a:pPr algn="r"/>
                      <a:endParaRPr lang="es-CO" sz="2800" dirty="0">
                        <a:solidFill>
                          <a:srgbClr val="000000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44">
                <a:tc>
                  <a:txBody>
                    <a:bodyPr/>
                    <a:lstStyle/>
                    <a:p>
                      <a:r>
                        <a:rPr lang="es-CO" sz="1800" dirty="0">
                          <a:latin typeface="+mj-lt"/>
                        </a:rPr>
                        <a:t>Diferencia</a:t>
                      </a:r>
                      <a:endParaRPr lang="es-CO" sz="1800" b="1" dirty="0">
                        <a:solidFill>
                          <a:srgbClr val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72613" marR="72613" marT="34312" marB="34312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>
                          <a:latin typeface="+mj-lt"/>
                        </a:rPr>
                        <a:t>$ </a:t>
                      </a:r>
                      <a:r>
                        <a:rPr lang="es-ES" sz="1800" dirty="0">
                          <a:latin typeface="+mj-lt"/>
                        </a:rPr>
                        <a:t>6,966,475.00</a:t>
                      </a:r>
                      <a:endParaRPr lang="es-CO" sz="1800" b="1" dirty="0">
                        <a:solidFill>
                          <a:srgbClr val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72613" marR="72613" marT="34312" marB="34312" anchor="ctr"/>
                </a:tc>
                <a:tc vMerge="1">
                  <a:txBody>
                    <a:bodyPr/>
                    <a:lstStyle/>
                    <a:p>
                      <a:pPr algn="r"/>
                      <a:endParaRPr lang="es-CO" sz="2800" dirty="0">
                        <a:solidFill>
                          <a:srgbClr val="000000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063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2923" y="1251833"/>
            <a:ext cx="7737733" cy="99280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000" spc="38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rPr>
              <a:t>MODELO DE GESTIÓN</a:t>
            </a:r>
            <a:br>
              <a:rPr lang="es-ES" sz="3000" spc="38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rPr>
            </a:br>
            <a:r>
              <a:rPr lang="es-ES" sz="3300" b="1" spc="38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  </a:t>
            </a:r>
            <a:r>
              <a:rPr lang="es-ES" sz="2700" spc="38" dirty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rPr>
              <a:t>Porcentaje Ejecución de Egresos</a:t>
            </a:r>
            <a:endParaRPr lang="es-CO" sz="2700" spc="38" dirty="0">
              <a:ln w="11430"/>
              <a:solidFill>
                <a:srgbClr val="92D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Lucida Handwriting" pitchFamily="66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77794" y="2724611"/>
          <a:ext cx="7504670" cy="172343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187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7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9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4563">
                <a:tc gridSpan="3"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PRESUPUESTO</a:t>
                      </a:r>
                      <a:r>
                        <a:rPr lang="es-ES" sz="24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DE EGRESOS</a:t>
                      </a:r>
                      <a:endParaRPr lang="es-CO" sz="24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72613" marR="72613" marT="34312" marB="34312" anchor="ctr"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544">
                <a:tc>
                  <a:txBody>
                    <a:bodyPr/>
                    <a:lstStyle/>
                    <a:p>
                      <a:r>
                        <a:rPr lang="es-CO" sz="2100" dirty="0"/>
                        <a:t>Presupuesto</a:t>
                      </a:r>
                      <a:r>
                        <a:rPr lang="es-CO" sz="2100" baseline="0" dirty="0"/>
                        <a:t> Definitivo</a:t>
                      </a:r>
                      <a:endParaRPr lang="es-CO" sz="2100" dirty="0">
                        <a:solidFill>
                          <a:srgbClr val="000000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72613" marR="72613" marT="34312" marB="34312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100" dirty="0"/>
                        <a:t>$</a:t>
                      </a:r>
                      <a:r>
                        <a:rPr lang="es-ES" sz="2100" dirty="0"/>
                        <a:t>21,893,354.00</a:t>
                      </a:r>
                      <a:endParaRPr lang="es-ES" sz="2100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2613" marR="72613" marT="34312" marB="34312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100" dirty="0"/>
                        <a:t>80.89%</a:t>
                      </a:r>
                      <a:endParaRPr lang="es-CO" sz="2100" dirty="0">
                        <a:solidFill>
                          <a:srgbClr val="000000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72613" marR="72613" marT="34312" marB="3431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64">
                <a:tc>
                  <a:txBody>
                    <a:bodyPr/>
                    <a:lstStyle/>
                    <a:p>
                      <a:r>
                        <a:rPr lang="es-ES" sz="2100" dirty="0"/>
                        <a:t>Ejecutado</a:t>
                      </a:r>
                      <a:endParaRPr lang="es-CO" sz="2100" dirty="0">
                        <a:solidFill>
                          <a:srgbClr val="000000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72613" marR="72613" marT="34312" marB="34312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100" dirty="0"/>
                        <a:t>$17,709,875.00</a:t>
                      </a:r>
                      <a:endParaRPr lang="es-CO" sz="2100" dirty="0">
                        <a:solidFill>
                          <a:srgbClr val="000000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72613" marR="72613" marT="34312" marB="34312"/>
                </a:tc>
                <a:tc vMerge="1">
                  <a:txBody>
                    <a:bodyPr/>
                    <a:lstStyle/>
                    <a:p>
                      <a:pPr algn="r"/>
                      <a:endParaRPr lang="es-CO" sz="3200" dirty="0">
                        <a:solidFill>
                          <a:srgbClr val="000000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64">
                <a:tc>
                  <a:txBody>
                    <a:bodyPr/>
                    <a:lstStyle/>
                    <a:p>
                      <a:r>
                        <a:rPr lang="es-CO" sz="2100" dirty="0"/>
                        <a:t>Diferencia</a:t>
                      </a:r>
                      <a:endParaRPr lang="es-CO" sz="2100" b="1" dirty="0">
                        <a:solidFill>
                          <a:srgbClr val="000000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72613" marR="72613" marT="34312" marB="34312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100" dirty="0"/>
                        <a:t>$ 4,183,479.00</a:t>
                      </a:r>
                      <a:endParaRPr lang="es-CO" sz="2100" b="1" dirty="0">
                        <a:solidFill>
                          <a:srgbClr val="000000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72613" marR="72613" marT="34312" marB="34312"/>
                </a:tc>
                <a:tc vMerge="1">
                  <a:txBody>
                    <a:bodyPr/>
                    <a:lstStyle/>
                    <a:p>
                      <a:pPr algn="r"/>
                      <a:endParaRPr lang="es-CO" sz="3200" dirty="0">
                        <a:solidFill>
                          <a:srgbClr val="000000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4587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690</TotalTime>
  <Words>762</Words>
  <Application>Microsoft Office PowerPoint</Application>
  <PresentationFormat>Presentación en pantalla (4:3)</PresentationFormat>
  <Paragraphs>386</Paragraphs>
  <Slides>25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13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9" baseType="lpstr">
      <vt:lpstr>Algerian</vt:lpstr>
      <vt:lpstr>Arial</vt:lpstr>
      <vt:lpstr>Arial Black</vt:lpstr>
      <vt:lpstr>Arial Narrow</vt:lpstr>
      <vt:lpstr>Berlin Sans FB Demi</vt:lpstr>
      <vt:lpstr>Brush Script MT</vt:lpstr>
      <vt:lpstr>Calibri</vt:lpstr>
      <vt:lpstr>Courgette</vt:lpstr>
      <vt:lpstr>Lucida Handwriting</vt:lpstr>
      <vt:lpstr>Tahoma</vt:lpstr>
      <vt:lpstr>Times New Roman</vt:lpstr>
      <vt:lpstr>Trebuchet MS</vt:lpstr>
      <vt:lpstr>Wingdings 3</vt:lpstr>
      <vt:lpstr>Faceta</vt:lpstr>
      <vt:lpstr>Presentación de PowerPoint</vt:lpstr>
      <vt:lpstr>RENDICIÓN DE CUENTAS CER LAS MESAS MUNICIPIO DE SARDINATA  N-S</vt:lpstr>
      <vt:lpstr>ORDEN DEL DIA  </vt:lpstr>
      <vt:lpstr>INFORME DE GESTIÓN</vt:lpstr>
      <vt:lpstr>MODELO DE GESTIÓN FONDO SERVICIOS EDUCATIVOS</vt:lpstr>
      <vt:lpstr>Presentación de PowerPoint</vt:lpstr>
      <vt:lpstr>MODELO DE GESTIÓN  TOTAL INGRESOS</vt:lpstr>
      <vt:lpstr>MODELO DE GESTIÓN Porcentaje ASIGNACIÓN de Ingresos</vt:lpstr>
      <vt:lpstr>MODELO DE GESTIÓN   Porcentaje Ejecución de Egresos</vt:lpstr>
      <vt:lpstr>MODELO DE GESTIÓN  Ejecución de Egresos</vt:lpstr>
      <vt:lpstr>MODELO DE GESTIÓN  Ejecución de Egresos</vt:lpstr>
      <vt:lpstr>Presentación de PowerPoint</vt:lpstr>
      <vt:lpstr>EVIDENCIAS FACTURAS</vt:lpstr>
      <vt:lpstr>Presentación de PowerPoint</vt:lpstr>
      <vt:lpstr>RENDICION DE CUENTAS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RevolucionUnattended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de Windows</dc:creator>
  <cp:lastModifiedBy>USUARIO</cp:lastModifiedBy>
  <cp:revision>153</cp:revision>
  <cp:lastPrinted>2021-01-18T15:27:35Z</cp:lastPrinted>
  <dcterms:created xsi:type="dcterms:W3CDTF">2020-01-16T22:37:48Z</dcterms:created>
  <dcterms:modified xsi:type="dcterms:W3CDTF">2023-05-13T15:09:02Z</dcterms:modified>
</cp:coreProperties>
</file>