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1" r:id="rId1"/>
  </p:sldMasterIdLst>
  <p:notesMasterIdLst>
    <p:notesMasterId r:id="rId12"/>
  </p:notesMasterIdLst>
  <p:sldIdLst>
    <p:sldId id="310" r:id="rId2"/>
    <p:sldId id="368" r:id="rId3"/>
    <p:sldId id="369" r:id="rId4"/>
    <p:sldId id="370" r:id="rId5"/>
    <p:sldId id="371" r:id="rId6"/>
    <p:sldId id="372" r:id="rId7"/>
    <p:sldId id="374" r:id="rId8"/>
    <p:sldId id="375" r:id="rId9"/>
    <p:sldId id="361" r:id="rId10"/>
    <p:sldId id="39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6C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E81BA-E748-42F5-A08E-54F8D372B486}" type="datetimeFigureOut">
              <a:rPr lang="es-CO" smtClean="0"/>
              <a:t>16/02/2023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4B6F5-7440-441A-8821-20893AC98DFD}" type="slidenum">
              <a:rPr lang="es-CO" smtClean="0"/>
              <a:t>‹Nº›</a:t>
            </a:fld>
            <a:endParaRPr lang="es-CO"/>
          </a:p>
        </p:txBody>
      </p:sp>
    </p:spTree>
    <p:extLst>
      <p:ext uri="{BB962C8B-B14F-4D97-AF65-F5344CB8AC3E}">
        <p14:creationId xmlns:p14="http://schemas.microsoft.com/office/powerpoint/2010/main" val="338488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66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4110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4688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7648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92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8709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097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2152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2/16/2023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5891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48A87A34-81AB-432B-8DAE-1953F412C126}" type="datetimeFigureOut">
              <a:rPr lang="en-US" smtClean="0"/>
              <a:t>2/16/2023</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5015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7025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2/16/2023</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58661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4Myf88rpHR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4Myf88rpHR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4Myf88rpHR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4Myf88rpHR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4Myf88rpHR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1DD78C5-742A-4758-6940-548F01439FCA}"/>
              </a:ext>
            </a:extLst>
          </p:cNvPr>
          <p:cNvSpPr/>
          <p:nvPr/>
        </p:nvSpPr>
        <p:spPr>
          <a:xfrm>
            <a:off x="3513004" y="6430834"/>
            <a:ext cx="5266386" cy="369332"/>
          </a:xfrm>
          <a:prstGeom prst="rect">
            <a:avLst/>
          </a:prstGeom>
        </p:spPr>
        <p:txBody>
          <a:bodyPr wrap="square">
            <a:spAutoFit/>
          </a:bodyPr>
          <a:lstStyle/>
          <a:p>
            <a:pPr algn="ctr"/>
            <a:r>
              <a:rPr lang="en-US" altLang="en-US" b="1" dirty="0">
                <a:solidFill>
                  <a:schemeClr val="bg1"/>
                </a:solidFill>
                <a:effectLst>
                  <a:outerShdw blurRad="38100" dist="38100" dir="2700000" algn="tl">
                    <a:srgbClr val="000000">
                      <a:alpha val="43137"/>
                    </a:srgbClr>
                  </a:outerShdw>
                </a:effectLst>
                <a:latin typeface="Open Sans Semibold" panose="020B0706030804020204" pitchFamily="34" charset="0"/>
                <a:cs typeface="Open Sans Semibold" panose="020B0706030804020204" pitchFamily="34" charset="0"/>
                <a:sym typeface="Open Sans Semibold" panose="020B0706030804020204" pitchFamily="34" charset="0"/>
              </a:rPr>
              <a:t>RECTOR: HERNANDO IBARRA  </a:t>
            </a:r>
            <a:endParaRPr lang="es-CO" dirty="0">
              <a:solidFill>
                <a:schemeClr val="bg1"/>
              </a:solidFill>
            </a:endParaRPr>
          </a:p>
        </p:txBody>
      </p:sp>
      <p:grpSp>
        <p:nvGrpSpPr>
          <p:cNvPr id="5" name="Grupo 4">
            <a:extLst>
              <a:ext uri="{FF2B5EF4-FFF2-40B4-BE49-F238E27FC236}">
                <a16:creationId xmlns:a16="http://schemas.microsoft.com/office/drawing/2014/main" id="{80948CCF-BDCA-B207-7485-41325E11F32B}"/>
              </a:ext>
            </a:extLst>
          </p:cNvPr>
          <p:cNvGrpSpPr/>
          <p:nvPr/>
        </p:nvGrpSpPr>
        <p:grpSpPr>
          <a:xfrm>
            <a:off x="221836" y="57834"/>
            <a:ext cx="10309235" cy="1522498"/>
            <a:chOff x="221835" y="57834"/>
            <a:chExt cx="10309235" cy="1522498"/>
          </a:xfrm>
        </p:grpSpPr>
        <p:sp>
          <p:nvSpPr>
            <p:cNvPr id="6" name="Rectángulo 5">
              <a:extLst>
                <a:ext uri="{FF2B5EF4-FFF2-40B4-BE49-F238E27FC236}">
                  <a16:creationId xmlns:a16="http://schemas.microsoft.com/office/drawing/2014/main" id="{239D8D18-3CCA-1036-7112-A40E88CECA57}"/>
                </a:ext>
              </a:extLst>
            </p:cNvPr>
            <p:cNvSpPr/>
            <p:nvPr/>
          </p:nvSpPr>
          <p:spPr>
            <a:xfrm>
              <a:off x="1911179" y="57834"/>
              <a:ext cx="8619891" cy="1246495"/>
            </a:xfrm>
            <a:prstGeom prst="rect">
              <a:avLst/>
            </a:prstGeom>
          </p:spPr>
          <p:txBody>
            <a:bodyPr wrap="square">
              <a:spAutoFit/>
            </a:bodyPr>
            <a:lstStyle/>
            <a:p>
              <a:pPr algn="ctr">
                <a:buClr>
                  <a:srgbClr val="065280"/>
                </a:buClr>
                <a:buSzPts val="2200"/>
              </a:pPr>
              <a:r>
                <a:rPr lang="en-US" altLang="en-US" sz="2400" b="1" dirty="0">
                  <a:solidFill>
                    <a:srgbClr val="065280"/>
                  </a:solidFill>
                  <a:effectLst>
                    <a:outerShdw blurRad="38100" dist="38100" dir="2700000" algn="tl">
                      <a:srgbClr val="000000">
                        <a:alpha val="43137"/>
                      </a:srgbClr>
                    </a:outerShdw>
                  </a:effectLst>
                  <a:latin typeface="Open Sans Semibold" panose="020B0706030804020204" pitchFamily="34" charset="0"/>
                  <a:cs typeface="Open Sans Semibold" panose="020B0706030804020204" pitchFamily="34" charset="0"/>
                  <a:sym typeface="Open Sans Semibold" panose="020B0706030804020204" pitchFamily="34" charset="0"/>
                </a:rPr>
                <a:t>INSTITUCIÓN EDUCATIVA MANUEL ANTONIO RUEDA JARA</a:t>
              </a:r>
            </a:p>
            <a:p>
              <a:pPr algn="ctr">
                <a:buClr>
                  <a:srgbClr val="065280"/>
                </a:buClr>
                <a:buSzPts val="2200"/>
              </a:pPr>
              <a:endParaRPr lang="en-US" altLang="en-US" sz="1100" b="1" dirty="0">
                <a:solidFill>
                  <a:srgbClr val="065280"/>
                </a:solidFill>
                <a:effectLst>
                  <a:outerShdw blurRad="38100" dist="38100" dir="2700000" algn="tl">
                    <a:srgbClr val="000000">
                      <a:alpha val="43137"/>
                    </a:srgbClr>
                  </a:outerShdw>
                </a:effectLst>
                <a:latin typeface="Open Sans Semibold" panose="020B0706030804020204" pitchFamily="34" charset="0"/>
                <a:cs typeface="Open Sans Semibold" panose="020B0706030804020204" pitchFamily="34" charset="0"/>
                <a:sym typeface="Open Sans Semibold" panose="020B0706030804020204" pitchFamily="34" charset="0"/>
              </a:endParaRPr>
            </a:p>
            <a:p>
              <a:pPr algn="ctr">
                <a:buClr>
                  <a:srgbClr val="065280"/>
                </a:buClr>
                <a:buSzPts val="2200"/>
              </a:pPr>
              <a:r>
                <a:rPr lang="en-US" altLang="en-US" sz="2000" b="1" dirty="0">
                  <a:solidFill>
                    <a:srgbClr val="065280"/>
                  </a:solidFill>
                  <a:effectLst>
                    <a:outerShdw blurRad="38100" dist="38100" dir="2700000" algn="tl">
                      <a:srgbClr val="000000">
                        <a:alpha val="43137"/>
                      </a:srgbClr>
                    </a:outerShdw>
                  </a:effectLst>
                  <a:latin typeface="Open Sans Semibold" panose="020B0706030804020204" pitchFamily="34" charset="0"/>
                  <a:cs typeface="Open Sans Semibold" panose="020B0706030804020204" pitchFamily="34" charset="0"/>
                  <a:sym typeface="Open Sans Semibold" panose="020B0706030804020204" pitchFamily="34" charset="0"/>
                </a:rPr>
                <a:t>INVITA A LA COMUNIDAD EDUCATIVA</a:t>
              </a:r>
            </a:p>
            <a:p>
              <a:pPr algn="ctr">
                <a:buClr>
                  <a:srgbClr val="065280"/>
                </a:buClr>
                <a:buSzPts val="2200"/>
              </a:pPr>
              <a:r>
                <a:rPr lang="en-US" altLang="en-US" sz="2000" b="1" dirty="0">
                  <a:solidFill>
                    <a:srgbClr val="FF0000"/>
                  </a:solidFill>
                  <a:effectLst>
                    <a:outerShdw blurRad="38100" dist="38100" dir="2700000" algn="tl">
                      <a:srgbClr val="000000">
                        <a:alpha val="43137"/>
                      </a:srgbClr>
                    </a:outerShdw>
                  </a:effectLst>
                  <a:latin typeface="Open Sans Semibold" panose="020B0706030804020204" pitchFamily="34" charset="0"/>
                  <a:cs typeface="Open Sans Semibold" panose="020B0706030804020204" pitchFamily="34" charset="0"/>
                  <a:sym typeface="Open Sans Semibold" panose="020B0706030804020204" pitchFamily="34" charset="0"/>
                </a:rPr>
                <a:t>AUDIENCIA PÚBLICA  RENDICIÓN DE CUENTAS 2022</a:t>
              </a:r>
            </a:p>
          </p:txBody>
        </p:sp>
        <p:grpSp>
          <p:nvGrpSpPr>
            <p:cNvPr id="14" name="Grupo 13">
              <a:extLst>
                <a:ext uri="{FF2B5EF4-FFF2-40B4-BE49-F238E27FC236}">
                  <a16:creationId xmlns:a16="http://schemas.microsoft.com/office/drawing/2014/main" id="{0D33A534-340E-9933-BB0C-F2317C4253A8}"/>
                </a:ext>
              </a:extLst>
            </p:cNvPr>
            <p:cNvGrpSpPr/>
            <p:nvPr/>
          </p:nvGrpSpPr>
          <p:grpSpPr>
            <a:xfrm>
              <a:off x="221835" y="57834"/>
              <a:ext cx="2334274" cy="1522498"/>
              <a:chOff x="173187" y="90436"/>
              <a:chExt cx="2392014" cy="1487168"/>
            </a:xfrm>
          </p:grpSpPr>
          <p:pic>
            <p:nvPicPr>
              <p:cNvPr id="15" name="Picture 2" descr="I.E. MANUEL ANTONIO RUEDA JARA - Plataforma Webcolegios">
                <a:extLst>
                  <a:ext uri="{FF2B5EF4-FFF2-40B4-BE49-F238E27FC236}">
                    <a16:creationId xmlns:a16="http://schemas.microsoft.com/office/drawing/2014/main" id="{324EF615-DFBA-A225-E7D2-93ABC17E7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2" y="90436"/>
                <a:ext cx="1043414" cy="1065118"/>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93E787C0-7343-A1CA-936E-EAFF15766EAC}"/>
                  </a:ext>
                </a:extLst>
              </p:cNvPr>
              <p:cNvSpPr txBox="1"/>
              <p:nvPr/>
            </p:nvSpPr>
            <p:spPr>
              <a:xfrm>
                <a:off x="173187" y="1156717"/>
                <a:ext cx="2392014" cy="420887"/>
              </a:xfrm>
              <a:prstGeom prst="rect">
                <a:avLst/>
              </a:prstGeom>
              <a:noFill/>
            </p:spPr>
            <p:txBody>
              <a:bodyPr wrap="square" rtlCol="0">
                <a:spAutoFit/>
              </a:bodyPr>
              <a:lstStyle/>
              <a:p>
                <a:pPr algn="ctr"/>
                <a:r>
                  <a:rPr lang="es-CO" sz="1100" b="1" dirty="0"/>
                  <a:t>INSTITUCIÓN EDUCATIVA</a:t>
                </a:r>
              </a:p>
              <a:p>
                <a:pPr algn="ctr"/>
                <a:r>
                  <a:rPr lang="es-CO" sz="1100" b="1" u="sng" dirty="0">
                    <a:solidFill>
                      <a:srgbClr val="008000"/>
                    </a:solidFill>
                  </a:rPr>
                  <a:t>MANUEL ANTONIO RUEDA JARA</a:t>
                </a:r>
              </a:p>
            </p:txBody>
          </p:sp>
          <p:sp>
            <p:nvSpPr>
              <p:cNvPr id="17" name="CuadroTexto 16">
                <a:extLst>
                  <a:ext uri="{FF2B5EF4-FFF2-40B4-BE49-F238E27FC236}">
                    <a16:creationId xmlns:a16="http://schemas.microsoft.com/office/drawing/2014/main" id="{0597B93C-67D6-38A4-9B3A-9EACB1AF0873}"/>
                  </a:ext>
                </a:extLst>
              </p:cNvPr>
              <p:cNvSpPr txBox="1"/>
              <p:nvPr/>
            </p:nvSpPr>
            <p:spPr>
              <a:xfrm>
                <a:off x="578751" y="1036464"/>
                <a:ext cx="1539241" cy="240507"/>
              </a:xfrm>
              <a:prstGeom prst="rect">
                <a:avLst/>
              </a:prstGeom>
              <a:noFill/>
            </p:spPr>
            <p:txBody>
              <a:bodyPr wrap="square" rtlCol="0">
                <a:spAutoFit/>
              </a:bodyPr>
              <a:lstStyle/>
              <a:p>
                <a:pPr algn="ctr"/>
                <a:r>
                  <a:rPr lang="es-CO" sz="1000" b="1" dirty="0"/>
                  <a:t>VILLA DEL ROSARIO</a:t>
                </a:r>
              </a:p>
            </p:txBody>
          </p:sp>
        </p:grpSp>
      </p:grpSp>
      <p:sp>
        <p:nvSpPr>
          <p:cNvPr id="19" name="Google Shape;206;p17">
            <a:extLst>
              <a:ext uri="{FF2B5EF4-FFF2-40B4-BE49-F238E27FC236}">
                <a16:creationId xmlns:a16="http://schemas.microsoft.com/office/drawing/2014/main" id="{C5936145-0236-65F5-C0F9-1F724742EC81}"/>
              </a:ext>
            </a:extLst>
          </p:cNvPr>
          <p:cNvSpPr txBox="1">
            <a:spLocks noChangeArrowheads="1"/>
          </p:cNvSpPr>
          <p:nvPr/>
        </p:nvSpPr>
        <p:spPr bwMode="auto">
          <a:xfrm>
            <a:off x="4416583" y="1318887"/>
            <a:ext cx="3657600" cy="36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8C103D"/>
              </a:buClr>
              <a:buSzPts val="2200"/>
              <a:buFont typeface="Open Sans Semibold" panose="020B0706030804020204" pitchFamily="34" charset="0"/>
              <a:buNone/>
            </a:pPr>
            <a:r>
              <a:rPr lang="en-US" altLang="en-US" sz="2800" b="1" dirty="0">
                <a:solidFill>
                  <a:srgbClr val="8C103D"/>
                </a:solidFill>
                <a:latin typeface="Open Sans Semibold" panose="020B0706030804020204" pitchFamily="34" charset="0"/>
                <a:cs typeface="Open Sans Semibold" panose="020B0706030804020204" pitchFamily="34" charset="0"/>
                <a:sym typeface="Open Sans Semibold" panose="020B0706030804020204" pitchFamily="34" charset="0"/>
              </a:rPr>
              <a:t>GESTIÓN DIRECTIVA</a:t>
            </a:r>
            <a:endParaRPr lang="en-US" altLang="en-US" sz="2800" dirty="0">
              <a:cs typeface="Open Sans Semibold" panose="020B0706030804020204" pitchFamily="34" charset="0"/>
            </a:endParaRPr>
          </a:p>
        </p:txBody>
      </p:sp>
      <p:grpSp>
        <p:nvGrpSpPr>
          <p:cNvPr id="21" name="Grupo 20">
            <a:extLst>
              <a:ext uri="{FF2B5EF4-FFF2-40B4-BE49-F238E27FC236}">
                <a16:creationId xmlns:a16="http://schemas.microsoft.com/office/drawing/2014/main" id="{D559918E-3D79-1496-6C6D-335AA8027012}"/>
              </a:ext>
            </a:extLst>
          </p:cNvPr>
          <p:cNvGrpSpPr/>
          <p:nvPr/>
        </p:nvGrpSpPr>
        <p:grpSpPr>
          <a:xfrm>
            <a:off x="9934656" y="670560"/>
            <a:ext cx="1007664" cy="992877"/>
            <a:chOff x="4278763" y="1764432"/>
            <a:chExt cx="1121650" cy="1102430"/>
          </a:xfrm>
        </p:grpSpPr>
        <p:sp>
          <p:nvSpPr>
            <p:cNvPr id="18" name="Google Shape;196;p17">
              <a:extLst>
                <a:ext uri="{FF2B5EF4-FFF2-40B4-BE49-F238E27FC236}">
                  <a16:creationId xmlns:a16="http://schemas.microsoft.com/office/drawing/2014/main" id="{83679E1E-1E0E-2D5A-30F5-C369C4BB75AE}"/>
                </a:ext>
              </a:extLst>
            </p:cNvPr>
            <p:cNvSpPr>
              <a:spLocks noChangeArrowheads="1"/>
            </p:cNvSpPr>
            <p:nvPr/>
          </p:nvSpPr>
          <p:spPr bwMode="auto">
            <a:xfrm>
              <a:off x="4278763" y="1764432"/>
              <a:ext cx="1121650" cy="1102430"/>
            </a:xfrm>
            <a:prstGeom prst="ellipse">
              <a:avLst/>
            </a:pr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20" name="Google Shape;212;p17">
              <a:extLst>
                <a:ext uri="{FF2B5EF4-FFF2-40B4-BE49-F238E27FC236}">
                  <a16:creationId xmlns:a16="http://schemas.microsoft.com/office/drawing/2014/main" id="{510BFA53-16E7-DEFF-437E-A113854C23A7}"/>
                </a:ext>
              </a:extLst>
            </p:cNvPr>
            <p:cNvSpPr>
              <a:spLocks/>
            </p:cNvSpPr>
            <p:nvPr/>
          </p:nvSpPr>
          <p:spPr bwMode="auto">
            <a:xfrm>
              <a:off x="4619333" y="2083207"/>
              <a:ext cx="449153" cy="440730"/>
            </a:xfrm>
            <a:custGeom>
              <a:avLst/>
              <a:gdLst>
                <a:gd name="T0" fmla="*/ 2147483646 w 148"/>
                <a:gd name="T1" fmla="*/ 2147483646 h 148"/>
                <a:gd name="T2" fmla="*/ 2147483646 w 148"/>
                <a:gd name="T3" fmla="*/ 2147483646 h 148"/>
                <a:gd name="T4" fmla="*/ 2147483646 w 148"/>
                <a:gd name="T5" fmla="*/ 2147483646 h 148"/>
                <a:gd name="T6" fmla="*/ 0 w 148"/>
                <a:gd name="T7" fmla="*/ 2147483646 h 148"/>
                <a:gd name="T8" fmla="*/ 2147483646 w 148"/>
                <a:gd name="T9" fmla="*/ 2147483646 h 148"/>
                <a:gd name="T10" fmla="*/ 2147483646 w 148"/>
                <a:gd name="T11" fmla="*/ 2147483646 h 148"/>
                <a:gd name="T12" fmla="*/ 2147483646 w 148"/>
                <a:gd name="T13" fmla="*/ 0 h 148"/>
                <a:gd name="T14" fmla="*/ 2147483646 w 148"/>
                <a:gd name="T15" fmla="*/ 2147483646 h 148"/>
                <a:gd name="T16" fmla="*/ 2147483646 w 148"/>
                <a:gd name="T17" fmla="*/ 2147483646 h 148"/>
                <a:gd name="T18" fmla="*/ 2147483646 w 148"/>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48" extrusionOk="0">
                  <a:moveTo>
                    <a:pt x="70" y="78"/>
                  </a:moveTo>
                  <a:cubicBezTo>
                    <a:pt x="139" y="78"/>
                    <a:pt x="139" y="78"/>
                    <a:pt x="139" y="78"/>
                  </a:cubicBezTo>
                  <a:cubicBezTo>
                    <a:pt x="139" y="116"/>
                    <a:pt x="108" y="148"/>
                    <a:pt x="70" y="148"/>
                  </a:cubicBezTo>
                  <a:cubicBezTo>
                    <a:pt x="31" y="148"/>
                    <a:pt x="0" y="116"/>
                    <a:pt x="0" y="78"/>
                  </a:cubicBezTo>
                  <a:cubicBezTo>
                    <a:pt x="0" y="40"/>
                    <a:pt x="31" y="8"/>
                    <a:pt x="70" y="8"/>
                  </a:cubicBezTo>
                  <a:lnTo>
                    <a:pt x="70" y="78"/>
                  </a:lnTo>
                  <a:close/>
                  <a:moveTo>
                    <a:pt x="78" y="0"/>
                  </a:moveTo>
                  <a:cubicBezTo>
                    <a:pt x="78" y="70"/>
                    <a:pt x="78" y="70"/>
                    <a:pt x="78" y="70"/>
                  </a:cubicBezTo>
                  <a:cubicBezTo>
                    <a:pt x="148" y="70"/>
                    <a:pt x="148" y="70"/>
                    <a:pt x="148" y="70"/>
                  </a:cubicBezTo>
                  <a:cubicBezTo>
                    <a:pt x="148" y="31"/>
                    <a:pt x="116" y="0"/>
                    <a:pt x="7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sp>
        <p:nvSpPr>
          <p:cNvPr id="23" name="Rectángulo 22"/>
          <p:cNvSpPr/>
          <p:nvPr/>
        </p:nvSpPr>
        <p:spPr>
          <a:xfrm>
            <a:off x="4486159" y="6037438"/>
            <a:ext cx="3320076" cy="369332"/>
          </a:xfrm>
          <a:prstGeom prst="rect">
            <a:avLst/>
          </a:prstGeom>
        </p:spPr>
        <p:txBody>
          <a:bodyPr wrap="none">
            <a:spAutoFit/>
          </a:bodyPr>
          <a:lstStyle/>
          <a:p>
            <a:pPr algn="ctr"/>
            <a:r>
              <a:rPr lang="es-CO" altLang="en-US" b="1" dirty="0">
                <a:solidFill>
                  <a:srgbClr val="2F16C6"/>
                </a:solidFill>
                <a:latin typeface="Open Sans Semibold" panose="020B0706030804020204" pitchFamily="34" charset="0"/>
                <a:cs typeface="Open Sans Semibold" panose="020B0706030804020204" pitchFamily="34" charset="0"/>
                <a:sym typeface="Open Sans Semibold" panose="020B0706030804020204" pitchFamily="34" charset="0"/>
              </a:rPr>
              <a:t>Compromiso, Disciplina y Exigencia </a:t>
            </a:r>
            <a:endParaRPr lang="es-CO" b="1" dirty="0">
              <a:solidFill>
                <a:srgbClr val="2F16C6"/>
              </a:solidFill>
            </a:endParaRPr>
          </a:p>
        </p:txBody>
      </p:sp>
      <p:sp>
        <p:nvSpPr>
          <p:cNvPr id="2" name="Rectángulo 1"/>
          <p:cNvSpPr/>
          <p:nvPr/>
        </p:nvSpPr>
        <p:spPr>
          <a:xfrm>
            <a:off x="1388973" y="2015235"/>
            <a:ext cx="3180294" cy="369332"/>
          </a:xfrm>
          <a:prstGeom prst="rect">
            <a:avLst/>
          </a:prstGeom>
        </p:spPr>
        <p:txBody>
          <a:bodyPr wrap="none">
            <a:spAutoFit/>
          </a:bodyPr>
          <a:lstStyle/>
          <a:p>
            <a:pPr algn="ctr"/>
            <a:r>
              <a:rPr lang="es-CO" b="1" dirty="0"/>
              <a:t>PLANEACIÓN Y ORGANIZACIÓN</a:t>
            </a:r>
          </a:p>
        </p:txBody>
      </p:sp>
      <p:sp>
        <p:nvSpPr>
          <p:cNvPr id="22" name="Rectángulo 21"/>
          <p:cNvSpPr/>
          <p:nvPr/>
        </p:nvSpPr>
        <p:spPr>
          <a:xfrm>
            <a:off x="5978400" y="2019091"/>
            <a:ext cx="1245662" cy="369332"/>
          </a:xfrm>
          <a:prstGeom prst="rect">
            <a:avLst/>
          </a:prstGeom>
        </p:spPr>
        <p:txBody>
          <a:bodyPr wrap="none">
            <a:spAutoFit/>
          </a:bodyPr>
          <a:lstStyle/>
          <a:p>
            <a:pPr algn="ctr"/>
            <a:r>
              <a:rPr lang="es-CO" b="1" dirty="0"/>
              <a:t>EJECUCIÓN</a:t>
            </a:r>
          </a:p>
        </p:txBody>
      </p:sp>
      <p:sp>
        <p:nvSpPr>
          <p:cNvPr id="24" name="Rectángulo 23"/>
          <p:cNvSpPr/>
          <p:nvPr/>
        </p:nvSpPr>
        <p:spPr>
          <a:xfrm>
            <a:off x="9046312" y="1950534"/>
            <a:ext cx="2039223" cy="646331"/>
          </a:xfrm>
          <a:prstGeom prst="rect">
            <a:avLst/>
          </a:prstGeom>
        </p:spPr>
        <p:txBody>
          <a:bodyPr wrap="square">
            <a:spAutoFit/>
          </a:bodyPr>
          <a:lstStyle/>
          <a:p>
            <a:pPr algn="ctr"/>
            <a:r>
              <a:rPr lang="es-CO" b="1" dirty="0"/>
              <a:t>ADMINISTRACIÓN DE RECURSOS</a:t>
            </a:r>
          </a:p>
        </p:txBody>
      </p:sp>
      <p:pic>
        <p:nvPicPr>
          <p:cNvPr id="9" name="Imagen 8"/>
          <p:cNvPicPr>
            <a:picLocks noChangeAspect="1"/>
          </p:cNvPicPr>
          <p:nvPr/>
        </p:nvPicPr>
        <p:blipFill rotWithShape="1">
          <a:blip r:embed="rId3"/>
          <a:srcRect l="30200" t="38228" r="34853" b="27868"/>
          <a:stretch/>
        </p:blipFill>
        <p:spPr>
          <a:xfrm>
            <a:off x="990674" y="2596864"/>
            <a:ext cx="3495485" cy="2480153"/>
          </a:xfrm>
          <a:prstGeom prst="rect">
            <a:avLst/>
          </a:prstGeom>
        </p:spPr>
      </p:pic>
      <p:pic>
        <p:nvPicPr>
          <p:cNvPr id="10" name="Imagen 9"/>
          <p:cNvPicPr>
            <a:picLocks noChangeAspect="1"/>
          </p:cNvPicPr>
          <p:nvPr/>
        </p:nvPicPr>
        <p:blipFill rotWithShape="1">
          <a:blip r:embed="rId4"/>
          <a:srcRect l="24973" t="36525" r="29299" b="27140"/>
          <a:stretch/>
        </p:blipFill>
        <p:spPr>
          <a:xfrm>
            <a:off x="4654701" y="2586966"/>
            <a:ext cx="3893060" cy="2480153"/>
          </a:xfrm>
          <a:prstGeom prst="rect">
            <a:avLst/>
          </a:prstGeom>
        </p:spPr>
      </p:pic>
      <p:pic>
        <p:nvPicPr>
          <p:cNvPr id="11" name="Imagen 10"/>
          <p:cNvPicPr>
            <a:picLocks noChangeAspect="1"/>
          </p:cNvPicPr>
          <p:nvPr/>
        </p:nvPicPr>
        <p:blipFill rotWithShape="1">
          <a:blip r:embed="rId5"/>
          <a:srcRect l="62643" t="37158" r="13000" b="17909"/>
          <a:stretch/>
        </p:blipFill>
        <p:spPr>
          <a:xfrm>
            <a:off x="8868709" y="2625853"/>
            <a:ext cx="2394428" cy="2483457"/>
          </a:xfrm>
          <a:prstGeom prst="rect">
            <a:avLst/>
          </a:prstGeom>
        </p:spPr>
      </p:pic>
    </p:spTree>
    <p:extLst>
      <p:ext uri="{BB962C8B-B14F-4D97-AF65-F5344CB8AC3E}">
        <p14:creationId xmlns:p14="http://schemas.microsoft.com/office/powerpoint/2010/main" val="2735491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chas-gracias | UGEL Islay">
            <a:extLst>
              <a:ext uri="{FF2B5EF4-FFF2-40B4-BE49-F238E27FC236}">
                <a16:creationId xmlns:a16="http://schemas.microsoft.com/office/drawing/2014/main" id="{240B4BB0-577D-5931-63D9-DEC8060ACA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7447" y="2200580"/>
            <a:ext cx="5697105" cy="37432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a:extLst>
              <a:ext uri="{FF2B5EF4-FFF2-40B4-BE49-F238E27FC236}">
                <a16:creationId xmlns:a16="http://schemas.microsoft.com/office/drawing/2014/main" id="{EFDA397C-14F7-375B-7624-A8AF7B0CA516}"/>
              </a:ext>
            </a:extLst>
          </p:cNvPr>
          <p:cNvGrpSpPr/>
          <p:nvPr/>
        </p:nvGrpSpPr>
        <p:grpSpPr>
          <a:xfrm>
            <a:off x="4640168" y="130770"/>
            <a:ext cx="2751231" cy="1948402"/>
            <a:chOff x="173187" y="90436"/>
            <a:chExt cx="2392014" cy="1487168"/>
          </a:xfrm>
        </p:grpSpPr>
        <p:pic>
          <p:nvPicPr>
            <p:cNvPr id="5" name="Picture 2" descr="I.E. MANUEL ANTONIO RUEDA JARA - Plataforma Webcolegios">
              <a:extLst>
                <a:ext uri="{FF2B5EF4-FFF2-40B4-BE49-F238E27FC236}">
                  <a16:creationId xmlns:a16="http://schemas.microsoft.com/office/drawing/2014/main" id="{AAFD094C-2F83-A539-07EB-2A1085C48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2" y="90436"/>
              <a:ext cx="1043414" cy="106511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DEDFB539-31C6-BC84-4379-FC6F52EC8F63}"/>
                </a:ext>
              </a:extLst>
            </p:cNvPr>
            <p:cNvSpPr txBox="1"/>
            <p:nvPr/>
          </p:nvSpPr>
          <p:spPr>
            <a:xfrm>
              <a:off x="173187" y="1156717"/>
              <a:ext cx="2392014" cy="420887"/>
            </a:xfrm>
            <a:prstGeom prst="rect">
              <a:avLst/>
            </a:prstGeom>
            <a:noFill/>
          </p:spPr>
          <p:txBody>
            <a:bodyPr wrap="square" rtlCol="0">
              <a:spAutoFit/>
            </a:bodyPr>
            <a:lstStyle/>
            <a:p>
              <a:pPr algn="ctr"/>
              <a:r>
                <a:rPr lang="es-CO" sz="1100" b="1" dirty="0"/>
                <a:t>INSTITUCIÓN EDUCATIVA</a:t>
              </a:r>
            </a:p>
            <a:p>
              <a:pPr algn="ctr"/>
              <a:r>
                <a:rPr lang="es-CO" sz="1100" b="1" u="sng" dirty="0">
                  <a:solidFill>
                    <a:srgbClr val="008000"/>
                  </a:solidFill>
                </a:rPr>
                <a:t>MANUEL ANTONIO RUEDA JARA</a:t>
              </a:r>
            </a:p>
          </p:txBody>
        </p:sp>
        <p:sp>
          <p:nvSpPr>
            <p:cNvPr id="7" name="CuadroTexto 6">
              <a:extLst>
                <a:ext uri="{FF2B5EF4-FFF2-40B4-BE49-F238E27FC236}">
                  <a16:creationId xmlns:a16="http://schemas.microsoft.com/office/drawing/2014/main" id="{BCA0BBD7-6C09-3FD5-88F9-54F4E1576538}"/>
                </a:ext>
              </a:extLst>
            </p:cNvPr>
            <p:cNvSpPr txBox="1"/>
            <p:nvPr/>
          </p:nvSpPr>
          <p:spPr>
            <a:xfrm>
              <a:off x="578751" y="1036464"/>
              <a:ext cx="1539241" cy="240507"/>
            </a:xfrm>
            <a:prstGeom prst="rect">
              <a:avLst/>
            </a:prstGeom>
            <a:noFill/>
          </p:spPr>
          <p:txBody>
            <a:bodyPr wrap="square" rtlCol="0">
              <a:spAutoFit/>
            </a:bodyPr>
            <a:lstStyle/>
            <a:p>
              <a:pPr algn="ctr"/>
              <a:r>
                <a:rPr lang="es-CO" sz="1000" b="1" dirty="0"/>
                <a:t>VILLA DEL ROSARIO</a:t>
              </a:r>
            </a:p>
          </p:txBody>
        </p:sp>
      </p:grpSp>
    </p:spTree>
    <p:extLst>
      <p:ext uri="{BB962C8B-B14F-4D97-AF65-F5344CB8AC3E}">
        <p14:creationId xmlns:p14="http://schemas.microsoft.com/office/powerpoint/2010/main" val="34201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99529" y="329990"/>
            <a:ext cx="9022911" cy="1143000"/>
          </a:xfrm>
        </p:spPr>
        <p:txBody>
          <a:bodyPr>
            <a:noAutofit/>
          </a:bodyPr>
          <a:lstStyle/>
          <a:p>
            <a:pPr algn="ctr"/>
            <a:r>
              <a:rPr lang="es-CO" sz="4000" b="1" dirty="0">
                <a:latin typeface="Arial Rounded MT Bold" panose="020F0704030504030204" pitchFamily="34" charset="77"/>
              </a:rPr>
              <a:t>GESTION DIRECTIVA</a:t>
            </a:r>
            <a:br>
              <a:rPr lang="es-CO" sz="4000" b="1" dirty="0">
                <a:latin typeface="Arial Rounded MT Bold" panose="020F0704030504030204" pitchFamily="34" charset="77"/>
              </a:rPr>
            </a:br>
            <a:r>
              <a:rPr lang="es-CO" sz="4000" b="1" dirty="0">
                <a:latin typeface="Arial Rounded MT Bold" panose="020F0704030504030204" pitchFamily="34" charset="77"/>
              </a:rPr>
              <a:t>ACTUALIZACIÓN 2022</a:t>
            </a:r>
          </a:p>
        </p:txBody>
      </p:sp>
      <p:sp>
        <p:nvSpPr>
          <p:cNvPr id="3" name="2 Marcador de contenido"/>
          <p:cNvSpPr>
            <a:spLocks noGrp="1"/>
          </p:cNvSpPr>
          <p:nvPr>
            <p:ph idx="1"/>
          </p:nvPr>
        </p:nvSpPr>
        <p:spPr>
          <a:xfrm>
            <a:off x="4418251" y="1701849"/>
            <a:ext cx="3723668" cy="4389120"/>
          </a:xfrm>
        </p:spPr>
        <p:txBody>
          <a:bodyPr>
            <a:noAutofit/>
          </a:bodyPr>
          <a:lstStyle/>
          <a:p>
            <a:pPr marL="0" lvl="0" indent="0" algn="just">
              <a:buNone/>
            </a:pPr>
            <a:r>
              <a:rPr lang="es-CO" sz="1600" dirty="0">
                <a:latin typeface="Arial" pitchFamily="34" charset="0"/>
                <a:cs typeface="Arial" pitchFamily="34" charset="0"/>
              </a:rPr>
              <a:t>4. METAS  INSTITUCIONALES</a:t>
            </a:r>
          </a:p>
          <a:p>
            <a:pPr marL="0" indent="0" algn="just">
              <a:buNone/>
            </a:pPr>
            <a:r>
              <a:rPr lang="es-CO" sz="1600" dirty="0">
                <a:latin typeface="Arial" pitchFamily="34" charset="0"/>
                <a:cs typeface="Arial" pitchFamily="34" charset="0"/>
              </a:rPr>
              <a:t>2. FUNDAMENTOS</a:t>
            </a:r>
          </a:p>
          <a:p>
            <a:pPr algn="just"/>
            <a:r>
              <a:rPr lang="es-CO" sz="1600" dirty="0">
                <a:latin typeface="Arial" pitchFamily="34" charset="0"/>
                <a:cs typeface="Arial" pitchFamily="34" charset="0"/>
              </a:rPr>
              <a:t>Teóricos</a:t>
            </a:r>
          </a:p>
          <a:p>
            <a:pPr algn="just"/>
            <a:r>
              <a:rPr lang="es-CO" sz="1600" dirty="0">
                <a:latin typeface="Arial" pitchFamily="34" charset="0"/>
                <a:cs typeface="Arial" pitchFamily="34" charset="0"/>
              </a:rPr>
              <a:t>Epistemológicos</a:t>
            </a:r>
          </a:p>
          <a:p>
            <a:pPr algn="just"/>
            <a:r>
              <a:rPr lang="es-CO" sz="1600" dirty="0">
                <a:latin typeface="Arial" pitchFamily="34" charset="0"/>
                <a:cs typeface="Arial" pitchFamily="34" charset="0"/>
              </a:rPr>
              <a:t>Filosóficos</a:t>
            </a:r>
          </a:p>
          <a:p>
            <a:pPr algn="just"/>
            <a:r>
              <a:rPr lang="es-CO" sz="1600" dirty="0">
                <a:latin typeface="Arial" pitchFamily="34" charset="0"/>
                <a:cs typeface="Arial" pitchFamily="34" charset="0"/>
              </a:rPr>
              <a:t>Axiológicos</a:t>
            </a:r>
          </a:p>
          <a:p>
            <a:pPr algn="just"/>
            <a:r>
              <a:rPr lang="es-CO" sz="1600" dirty="0">
                <a:latin typeface="Arial" pitchFamily="34" charset="0"/>
                <a:cs typeface="Arial" pitchFamily="34" charset="0"/>
              </a:rPr>
              <a:t>Sociológicos</a:t>
            </a:r>
          </a:p>
          <a:p>
            <a:pPr algn="just"/>
            <a:r>
              <a:rPr lang="es-CO" sz="1600" dirty="0">
                <a:latin typeface="Arial" pitchFamily="34" charset="0"/>
                <a:cs typeface="Arial" pitchFamily="34" charset="0"/>
              </a:rPr>
              <a:t>Pedagógicos</a:t>
            </a:r>
          </a:p>
          <a:p>
            <a:pPr algn="just"/>
            <a:r>
              <a:rPr lang="es-CO" sz="1600" dirty="0">
                <a:latin typeface="Arial" pitchFamily="34" charset="0"/>
                <a:cs typeface="Arial" pitchFamily="34" charset="0"/>
              </a:rPr>
              <a:t>Legales</a:t>
            </a:r>
          </a:p>
          <a:p>
            <a:pPr marL="0" indent="0" algn="just">
              <a:buNone/>
            </a:pPr>
            <a:r>
              <a:rPr lang="es-CO" sz="1600" dirty="0">
                <a:latin typeface="Arial" pitchFamily="34" charset="0"/>
                <a:cs typeface="Arial" pitchFamily="34" charset="0"/>
              </a:rPr>
              <a:t>3. OBJETIVOS</a:t>
            </a:r>
          </a:p>
          <a:p>
            <a:pPr algn="just"/>
            <a:r>
              <a:rPr lang="es-CO" sz="1600" dirty="0">
                <a:latin typeface="Arial" pitchFamily="34" charset="0"/>
                <a:cs typeface="Arial" pitchFamily="34" charset="0"/>
              </a:rPr>
              <a:t>General</a:t>
            </a:r>
          </a:p>
          <a:p>
            <a:pPr algn="just"/>
            <a:r>
              <a:rPr lang="es-CO" sz="1600" dirty="0">
                <a:latin typeface="Arial" pitchFamily="34" charset="0"/>
                <a:cs typeface="Arial" pitchFamily="34" charset="0"/>
              </a:rPr>
              <a:t>Específicos</a:t>
            </a:r>
          </a:p>
          <a:p>
            <a:pPr algn="just"/>
            <a:endParaRPr lang="es-CO" sz="1600" dirty="0">
              <a:latin typeface="Arial" pitchFamily="34" charset="0"/>
              <a:cs typeface="Arial" pitchFamily="34" charset="0"/>
            </a:endParaRPr>
          </a:p>
        </p:txBody>
      </p:sp>
      <p:sp>
        <p:nvSpPr>
          <p:cNvPr id="4" name="2 Marcador de contenido"/>
          <p:cNvSpPr txBox="1">
            <a:spLocks/>
          </p:cNvSpPr>
          <p:nvPr/>
        </p:nvSpPr>
        <p:spPr>
          <a:xfrm>
            <a:off x="461748" y="1360598"/>
            <a:ext cx="4099814" cy="43891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CO" sz="1600" b="1" dirty="0">
                <a:latin typeface="Arial" pitchFamily="34" charset="0"/>
                <a:cs typeface="Arial" pitchFamily="34" charset="0"/>
              </a:rPr>
              <a:t>CAPITULO 1</a:t>
            </a:r>
          </a:p>
          <a:p>
            <a:pPr marL="0" indent="0" algn="just">
              <a:buFont typeface="Wingdings 3" charset="2"/>
              <a:buNone/>
            </a:pPr>
            <a:r>
              <a:rPr lang="es-CO" sz="1600" dirty="0">
                <a:latin typeface="Arial" pitchFamily="34" charset="0"/>
                <a:cs typeface="Arial" pitchFamily="34" charset="0"/>
              </a:rPr>
              <a:t>1. HORIZONTE INSTITUCIONAL</a:t>
            </a:r>
          </a:p>
          <a:p>
            <a:pPr algn="just"/>
            <a:r>
              <a:rPr lang="es-CO" sz="1600" dirty="0">
                <a:latin typeface="Arial" pitchFamily="34" charset="0"/>
                <a:cs typeface="Arial" pitchFamily="34" charset="0"/>
              </a:rPr>
              <a:t>Misión</a:t>
            </a:r>
          </a:p>
          <a:p>
            <a:pPr algn="just"/>
            <a:r>
              <a:rPr lang="es-CO" sz="1600" dirty="0">
                <a:latin typeface="Arial" pitchFamily="34" charset="0"/>
                <a:cs typeface="Arial" pitchFamily="34" charset="0"/>
              </a:rPr>
              <a:t>Visión</a:t>
            </a:r>
          </a:p>
          <a:p>
            <a:pPr marL="0" indent="0" algn="just">
              <a:buFont typeface="Wingdings 3" charset="2"/>
              <a:buNone/>
            </a:pPr>
            <a:r>
              <a:rPr lang="es-CO" sz="1600" dirty="0">
                <a:latin typeface="Arial" pitchFamily="34" charset="0"/>
                <a:cs typeface="Arial" pitchFamily="34" charset="0"/>
              </a:rPr>
              <a:t>2. PRINCIPIOS INSTITUCIONALES</a:t>
            </a:r>
          </a:p>
          <a:p>
            <a:pPr algn="just"/>
            <a:r>
              <a:rPr lang="es-CO" sz="1600" dirty="0">
                <a:latin typeface="Arial" pitchFamily="34" charset="0"/>
                <a:cs typeface="Arial" pitchFamily="34" charset="0"/>
              </a:rPr>
              <a:t>Principios</a:t>
            </a:r>
          </a:p>
          <a:p>
            <a:pPr algn="just"/>
            <a:r>
              <a:rPr lang="es-CO" sz="1600" dirty="0">
                <a:latin typeface="Arial" pitchFamily="34" charset="0"/>
                <a:cs typeface="Arial" pitchFamily="34" charset="0"/>
              </a:rPr>
              <a:t>Creencias</a:t>
            </a:r>
          </a:p>
          <a:p>
            <a:pPr algn="just"/>
            <a:r>
              <a:rPr lang="es-CO" sz="1600" dirty="0">
                <a:latin typeface="Arial" pitchFamily="34" charset="0"/>
                <a:cs typeface="Arial" pitchFamily="34" charset="0"/>
              </a:rPr>
              <a:t>Valores</a:t>
            </a:r>
          </a:p>
          <a:p>
            <a:pPr algn="just"/>
            <a:r>
              <a:rPr lang="es-CO" sz="1600" dirty="0">
                <a:latin typeface="Arial" pitchFamily="34" charset="0"/>
                <a:cs typeface="Arial" pitchFamily="34" charset="0"/>
              </a:rPr>
              <a:t>Política de Calidad</a:t>
            </a:r>
          </a:p>
          <a:p>
            <a:pPr marL="0" indent="0" algn="just">
              <a:buNone/>
            </a:pPr>
            <a:r>
              <a:rPr lang="es-CO" sz="1600" dirty="0">
                <a:latin typeface="Arial" pitchFamily="34" charset="0"/>
                <a:cs typeface="Arial" pitchFamily="34" charset="0"/>
              </a:rPr>
              <a:t>3. OBJETIVOS</a:t>
            </a:r>
          </a:p>
          <a:p>
            <a:pPr algn="just"/>
            <a:r>
              <a:rPr lang="es-CO" sz="1600" dirty="0">
                <a:latin typeface="Arial" pitchFamily="34" charset="0"/>
                <a:cs typeface="Arial" pitchFamily="34" charset="0"/>
              </a:rPr>
              <a:t>General</a:t>
            </a:r>
          </a:p>
          <a:p>
            <a:pPr algn="just"/>
            <a:r>
              <a:rPr lang="es-CO" sz="1600" dirty="0">
                <a:latin typeface="Arial" pitchFamily="34" charset="0"/>
                <a:cs typeface="Arial" pitchFamily="34" charset="0"/>
              </a:rPr>
              <a:t>Específicos</a:t>
            </a:r>
          </a:p>
          <a:p>
            <a:pPr algn="just"/>
            <a:endParaRPr lang="es-CO" sz="1600" dirty="0">
              <a:latin typeface="Arial" pitchFamily="34" charset="0"/>
              <a:cs typeface="Arial" pitchFamily="34" charset="0"/>
            </a:endParaRPr>
          </a:p>
        </p:txBody>
      </p:sp>
      <p:sp>
        <p:nvSpPr>
          <p:cNvPr id="5" name="2 Marcador de contenido"/>
          <p:cNvSpPr txBox="1">
            <a:spLocks/>
          </p:cNvSpPr>
          <p:nvPr/>
        </p:nvSpPr>
        <p:spPr>
          <a:xfrm>
            <a:off x="8265828" y="1669010"/>
            <a:ext cx="3723668" cy="43891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CO" sz="1600" dirty="0">
                <a:latin typeface="Arial" pitchFamily="34" charset="0"/>
                <a:cs typeface="Arial" pitchFamily="34" charset="0"/>
              </a:rPr>
              <a:t>4. PERFILES</a:t>
            </a:r>
          </a:p>
          <a:p>
            <a:pPr algn="just"/>
            <a:r>
              <a:rPr lang="es-CO" sz="1600" dirty="0">
                <a:latin typeface="Arial" pitchFamily="34" charset="0"/>
                <a:cs typeface="Arial" pitchFamily="34" charset="0"/>
              </a:rPr>
              <a:t>Directivos</a:t>
            </a:r>
          </a:p>
          <a:p>
            <a:pPr algn="just"/>
            <a:r>
              <a:rPr lang="es-CO" sz="1600" dirty="0">
                <a:latin typeface="Arial" pitchFamily="34" charset="0"/>
                <a:cs typeface="Arial" pitchFamily="34" charset="0"/>
              </a:rPr>
              <a:t>Docentes</a:t>
            </a:r>
          </a:p>
          <a:p>
            <a:pPr algn="just"/>
            <a:r>
              <a:rPr lang="es-CO" sz="1600" dirty="0">
                <a:latin typeface="Arial" pitchFamily="34" charset="0"/>
                <a:cs typeface="Arial" pitchFamily="34" charset="0"/>
              </a:rPr>
              <a:t>Padres de Familia</a:t>
            </a:r>
          </a:p>
          <a:p>
            <a:pPr algn="just"/>
            <a:r>
              <a:rPr lang="es-CO" sz="1600" dirty="0">
                <a:latin typeface="Arial" pitchFamily="34" charset="0"/>
                <a:cs typeface="Arial" pitchFamily="34" charset="0"/>
              </a:rPr>
              <a:t>Estudiantes </a:t>
            </a:r>
          </a:p>
          <a:p>
            <a:pPr algn="just"/>
            <a:r>
              <a:rPr lang="es-CO" sz="1600" dirty="0">
                <a:latin typeface="Arial" pitchFamily="34" charset="0"/>
                <a:cs typeface="Arial" pitchFamily="34" charset="0"/>
              </a:rPr>
              <a:t>Administrativos</a:t>
            </a:r>
          </a:p>
          <a:p>
            <a:pPr algn="just"/>
            <a:r>
              <a:rPr lang="es-CO" sz="1600" dirty="0">
                <a:latin typeface="Arial" pitchFamily="34" charset="0"/>
                <a:cs typeface="Arial" pitchFamily="34" charset="0"/>
              </a:rPr>
              <a:t>Egresados</a:t>
            </a:r>
          </a:p>
          <a:p>
            <a:pPr marL="0" indent="0" algn="just">
              <a:buFont typeface="Wingdings 3" charset="2"/>
              <a:buNone/>
            </a:pPr>
            <a:r>
              <a:rPr lang="es-CO" sz="1600" dirty="0">
                <a:latin typeface="Arial" pitchFamily="34" charset="0"/>
                <a:cs typeface="Arial" pitchFamily="34" charset="0"/>
              </a:rPr>
              <a:t>5. IDENTIDAD INSTITUCIONAL</a:t>
            </a:r>
          </a:p>
          <a:p>
            <a:pPr algn="just"/>
            <a:r>
              <a:rPr lang="es-CO" sz="1600" dirty="0">
                <a:latin typeface="Arial" pitchFamily="34" charset="0"/>
                <a:cs typeface="Arial" pitchFamily="34" charset="0"/>
              </a:rPr>
              <a:t>Escudo</a:t>
            </a:r>
          </a:p>
          <a:p>
            <a:pPr algn="just"/>
            <a:r>
              <a:rPr lang="es-CO" sz="1600" dirty="0">
                <a:latin typeface="Arial" pitchFamily="34" charset="0"/>
                <a:cs typeface="Arial" pitchFamily="34" charset="0"/>
              </a:rPr>
              <a:t>Bandera</a:t>
            </a:r>
          </a:p>
          <a:p>
            <a:pPr algn="just"/>
            <a:r>
              <a:rPr lang="es-CO" sz="1600" dirty="0">
                <a:latin typeface="Arial" pitchFamily="34" charset="0"/>
                <a:cs typeface="Arial" pitchFamily="34" charset="0"/>
              </a:rPr>
              <a:t>Himno</a:t>
            </a:r>
          </a:p>
          <a:p>
            <a:pPr algn="just"/>
            <a:endParaRPr lang="es-CO" sz="1600" dirty="0">
              <a:latin typeface="Arial" pitchFamily="34" charset="0"/>
              <a:cs typeface="Arial" pitchFamily="34" charset="0"/>
            </a:endParaRPr>
          </a:p>
        </p:txBody>
      </p:sp>
    </p:spTree>
    <p:extLst>
      <p:ext uri="{BB962C8B-B14F-4D97-AF65-F5344CB8AC3E}">
        <p14:creationId xmlns:p14="http://schemas.microsoft.com/office/powerpoint/2010/main" val="201302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09348" y="279886"/>
            <a:ext cx="11627956" cy="69714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4000" b="1" dirty="0">
                <a:latin typeface="Arial Rounded MT Bold" panose="020F0704030504030204" pitchFamily="34" charset="77"/>
              </a:rPr>
              <a:t>GESTION DIRECTIVA ACTUALIZACIÓN 2022</a:t>
            </a:r>
          </a:p>
        </p:txBody>
      </p:sp>
      <p:sp>
        <p:nvSpPr>
          <p:cNvPr id="5" name="2 Marcador de contenido"/>
          <p:cNvSpPr txBox="1">
            <a:spLocks/>
          </p:cNvSpPr>
          <p:nvPr/>
        </p:nvSpPr>
        <p:spPr>
          <a:xfrm>
            <a:off x="508046" y="1894478"/>
            <a:ext cx="7245565" cy="43891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CO" sz="1200" dirty="0">
                <a:latin typeface="Arial" pitchFamily="34" charset="0"/>
                <a:cs typeface="Arial" pitchFamily="34" charset="0"/>
              </a:rPr>
              <a:t>6. CONOCIMIENTO Y APROPIACIÓN DEL </a:t>
            </a:r>
          </a:p>
          <a:p>
            <a:pPr marL="0" indent="0" algn="just">
              <a:buFont typeface="Wingdings 3" charset="2"/>
              <a:buNone/>
            </a:pPr>
            <a:r>
              <a:rPr lang="es-CO" sz="1200" dirty="0">
                <a:latin typeface="Arial" pitchFamily="34" charset="0"/>
                <a:cs typeface="Arial" pitchFamily="34" charset="0"/>
              </a:rPr>
              <a:t>    DIRECCIONAMIENTO</a:t>
            </a:r>
          </a:p>
          <a:p>
            <a:pPr marL="0" indent="0" algn="just">
              <a:buFont typeface="Wingdings 3" charset="2"/>
              <a:buNone/>
            </a:pPr>
            <a:r>
              <a:rPr lang="es-CO" sz="1200" dirty="0">
                <a:latin typeface="Arial" pitchFamily="34" charset="0"/>
                <a:cs typeface="Arial" pitchFamily="34" charset="0"/>
              </a:rPr>
              <a:t>7. POLITICAS DE INCLUSIÓN</a:t>
            </a:r>
          </a:p>
          <a:p>
            <a:pPr marL="0" indent="0" algn="just">
              <a:buNone/>
            </a:pPr>
            <a:r>
              <a:rPr lang="es-CO" sz="1200" dirty="0">
                <a:latin typeface="Arial" pitchFamily="34" charset="0"/>
                <a:cs typeface="Arial" pitchFamily="34" charset="0"/>
              </a:rPr>
              <a:t>8. GESTIÓN  ESTRATEGICA</a:t>
            </a:r>
          </a:p>
          <a:p>
            <a:pPr marL="0" indent="0" algn="just">
              <a:buNone/>
            </a:pPr>
            <a:r>
              <a:rPr lang="es-CO" sz="1200" dirty="0">
                <a:latin typeface="Arial" pitchFamily="34" charset="0"/>
                <a:cs typeface="Arial" pitchFamily="34" charset="0"/>
              </a:rPr>
              <a:t>    </a:t>
            </a:r>
            <a:r>
              <a:rPr lang="es-CO" sz="1200" b="1" dirty="0">
                <a:latin typeface="Arial" pitchFamily="34" charset="0"/>
                <a:cs typeface="Arial" pitchFamily="34" charset="0"/>
              </a:rPr>
              <a:t>CAPITULO 2</a:t>
            </a:r>
            <a:r>
              <a:rPr lang="es-CO" sz="1200" dirty="0">
                <a:latin typeface="Arial" pitchFamily="34" charset="0"/>
                <a:cs typeface="Arial" pitchFamily="34" charset="0"/>
              </a:rPr>
              <a:t>. </a:t>
            </a:r>
          </a:p>
          <a:p>
            <a:pPr marL="0" indent="0" algn="just">
              <a:buNone/>
            </a:pPr>
            <a:r>
              <a:rPr lang="es-CO" sz="1200" dirty="0">
                <a:latin typeface="Arial" pitchFamily="34" charset="0"/>
                <a:cs typeface="Arial" pitchFamily="34" charset="0"/>
              </a:rPr>
              <a:t>COMPONENTE ADMINISTRATIVO Y DE GESTIÓN</a:t>
            </a:r>
          </a:p>
          <a:p>
            <a:pPr marL="0" indent="0" algn="just">
              <a:buNone/>
            </a:pPr>
            <a:r>
              <a:rPr lang="es-CO" sz="1200" dirty="0">
                <a:latin typeface="Arial" pitchFamily="34" charset="0"/>
                <a:cs typeface="Arial" pitchFamily="34" charset="0"/>
              </a:rPr>
              <a:t>9. GOBIERNO ESCOLAR</a:t>
            </a:r>
          </a:p>
          <a:p>
            <a:pPr algn="just"/>
            <a:r>
              <a:rPr lang="es-CO" sz="1200" dirty="0">
                <a:latin typeface="Arial" pitchFamily="34" charset="0"/>
                <a:cs typeface="Arial" pitchFamily="34" charset="0"/>
              </a:rPr>
              <a:t>ORGANOS</a:t>
            </a:r>
          </a:p>
          <a:p>
            <a:pPr algn="just"/>
            <a:r>
              <a:rPr lang="es-CO" sz="1200" dirty="0">
                <a:latin typeface="Arial" pitchFamily="34" charset="0"/>
                <a:cs typeface="Arial" pitchFamily="34" charset="0"/>
              </a:rPr>
              <a:t>Consejo Directivo</a:t>
            </a:r>
          </a:p>
          <a:p>
            <a:pPr algn="just"/>
            <a:r>
              <a:rPr lang="es-CO" sz="1200" dirty="0">
                <a:latin typeface="Arial" pitchFamily="34" charset="0"/>
                <a:cs typeface="Arial" pitchFamily="34" charset="0"/>
              </a:rPr>
              <a:t>Consejo Académico</a:t>
            </a:r>
          </a:p>
          <a:p>
            <a:pPr algn="just"/>
            <a:r>
              <a:rPr lang="es-CO" sz="1200" dirty="0">
                <a:latin typeface="Arial" pitchFamily="34" charset="0"/>
                <a:cs typeface="Arial" pitchFamily="34" charset="0"/>
              </a:rPr>
              <a:t>Consejo Estudiantil</a:t>
            </a:r>
          </a:p>
          <a:p>
            <a:pPr algn="just"/>
            <a:r>
              <a:rPr lang="es-CO" sz="1200" dirty="0">
                <a:latin typeface="Arial" pitchFamily="34" charset="0"/>
                <a:cs typeface="Arial" pitchFamily="34" charset="0"/>
              </a:rPr>
              <a:t>Consejo de Padres de Familia</a:t>
            </a:r>
          </a:p>
          <a:p>
            <a:pPr algn="just"/>
            <a:r>
              <a:rPr lang="es-CO" sz="1200" dirty="0">
                <a:latin typeface="Arial" pitchFamily="34" charset="0"/>
                <a:cs typeface="Arial" pitchFamily="34" charset="0"/>
              </a:rPr>
              <a:t>Asociación Exalumnos</a:t>
            </a:r>
          </a:p>
          <a:p>
            <a:pPr algn="just"/>
            <a:r>
              <a:rPr lang="es-CO" sz="1200" dirty="0">
                <a:latin typeface="Arial" pitchFamily="34" charset="0"/>
                <a:cs typeface="Arial" pitchFamily="34" charset="0"/>
              </a:rPr>
              <a:t>Sector Productivo</a:t>
            </a:r>
          </a:p>
          <a:p>
            <a:pPr algn="just"/>
            <a:endParaRPr lang="es-CO" sz="1200" dirty="0">
              <a:latin typeface="Arial" pitchFamily="34" charset="0"/>
              <a:cs typeface="Arial" pitchFamily="34" charset="0"/>
            </a:endParaRPr>
          </a:p>
        </p:txBody>
      </p:sp>
      <p:sp>
        <p:nvSpPr>
          <p:cNvPr id="6" name="2 Marcador de contenido"/>
          <p:cNvSpPr>
            <a:spLocks noGrp="1"/>
          </p:cNvSpPr>
          <p:nvPr>
            <p:ph idx="1"/>
          </p:nvPr>
        </p:nvSpPr>
        <p:spPr>
          <a:xfrm>
            <a:off x="6647883" y="1894478"/>
            <a:ext cx="4362495" cy="4180646"/>
          </a:xfrm>
        </p:spPr>
        <p:txBody>
          <a:bodyPr>
            <a:noAutofit/>
          </a:bodyPr>
          <a:lstStyle/>
          <a:p>
            <a:pPr algn="just"/>
            <a:r>
              <a:rPr lang="es-CO" sz="1400" dirty="0">
                <a:latin typeface="Arial" pitchFamily="34" charset="0"/>
                <a:cs typeface="Arial" pitchFamily="34" charset="0"/>
              </a:rPr>
              <a:t>Asociación de Padres de Familia</a:t>
            </a:r>
          </a:p>
          <a:p>
            <a:pPr algn="just"/>
            <a:r>
              <a:rPr lang="es-CO" sz="1400" dirty="0">
                <a:latin typeface="Arial" pitchFamily="34" charset="0"/>
                <a:cs typeface="Arial" pitchFamily="34" charset="0"/>
              </a:rPr>
              <a:t>Personero Estudiantil</a:t>
            </a:r>
          </a:p>
          <a:p>
            <a:pPr algn="just"/>
            <a:r>
              <a:rPr lang="es-CO" sz="1400" dirty="0">
                <a:latin typeface="Arial" pitchFamily="34" charset="0"/>
                <a:cs typeface="Arial" pitchFamily="34" charset="0"/>
              </a:rPr>
              <a:t>Comité de Convencía</a:t>
            </a:r>
          </a:p>
          <a:p>
            <a:pPr algn="just"/>
            <a:r>
              <a:rPr lang="es-CO" sz="1400" dirty="0">
                <a:latin typeface="Arial" pitchFamily="34" charset="0"/>
                <a:cs typeface="Arial" pitchFamily="34" charset="0"/>
              </a:rPr>
              <a:t>Comité de Calidad</a:t>
            </a:r>
          </a:p>
          <a:p>
            <a:pPr marL="0" indent="0">
              <a:buNone/>
            </a:pPr>
            <a:r>
              <a:rPr lang="es-CO" sz="1400" dirty="0">
                <a:latin typeface="Arial" pitchFamily="34" charset="0"/>
                <a:cs typeface="Arial" pitchFamily="34" charset="0"/>
              </a:rPr>
              <a:t>10.MANUAL DE PROCEDIMIENTOS</a:t>
            </a:r>
          </a:p>
          <a:p>
            <a:pPr marL="0" indent="0" algn="just">
              <a:buNone/>
            </a:pPr>
            <a:r>
              <a:rPr lang="es-CO" sz="1400" dirty="0">
                <a:latin typeface="Arial" pitchFamily="34" charset="0"/>
                <a:cs typeface="Arial" pitchFamily="34" charset="0"/>
              </a:rPr>
              <a:t>11. MANUAL DE FUNCIONES</a:t>
            </a:r>
          </a:p>
          <a:p>
            <a:pPr marL="0" indent="0" algn="just">
              <a:buNone/>
            </a:pPr>
            <a:r>
              <a:rPr lang="es-CO" sz="1400" dirty="0">
                <a:latin typeface="Arial" pitchFamily="34" charset="0"/>
                <a:cs typeface="Arial" pitchFamily="34" charset="0"/>
              </a:rPr>
              <a:t>12. MANUAL DE CONVIVENCIA</a:t>
            </a:r>
          </a:p>
          <a:p>
            <a:pPr marL="0" indent="0" algn="just">
              <a:buNone/>
            </a:pPr>
            <a:r>
              <a:rPr lang="es-CO" sz="1400" dirty="0">
                <a:latin typeface="Arial" pitchFamily="34" charset="0"/>
                <a:cs typeface="Arial" pitchFamily="34" charset="0"/>
              </a:rPr>
              <a:t>13. ORGANIGRAMA</a:t>
            </a:r>
          </a:p>
          <a:p>
            <a:pPr marL="0" indent="0" algn="just">
              <a:buNone/>
            </a:pPr>
            <a:r>
              <a:rPr lang="es-CO" sz="1400" dirty="0">
                <a:latin typeface="Arial" pitchFamily="34" charset="0"/>
                <a:cs typeface="Arial" pitchFamily="34" charset="0"/>
              </a:rPr>
              <a:t>14. CULTURA INSTITUCIONAL</a:t>
            </a:r>
          </a:p>
          <a:p>
            <a:pPr marL="0" indent="0" algn="just">
              <a:buNone/>
            </a:pPr>
            <a:r>
              <a:rPr lang="es-CO" sz="1400" dirty="0">
                <a:latin typeface="Arial" pitchFamily="34" charset="0"/>
                <a:cs typeface="Arial" pitchFamily="34" charset="0"/>
              </a:rPr>
              <a:t>15. CLIMA ESCOLAR</a:t>
            </a:r>
          </a:p>
          <a:p>
            <a:pPr marL="0" indent="0" algn="just">
              <a:buNone/>
            </a:pPr>
            <a:r>
              <a:rPr lang="es-CO" sz="1400" dirty="0">
                <a:latin typeface="Arial" pitchFamily="34" charset="0"/>
                <a:cs typeface="Arial" pitchFamily="34" charset="0"/>
              </a:rPr>
              <a:t>16. RELACIONES CON EL ENTORNO</a:t>
            </a:r>
          </a:p>
          <a:p>
            <a:pPr marL="0" indent="0" algn="just">
              <a:buNone/>
            </a:pPr>
            <a:endParaRPr lang="es-CO" sz="1400" dirty="0">
              <a:latin typeface="Arial" pitchFamily="34" charset="0"/>
              <a:cs typeface="Arial" pitchFamily="34" charset="0"/>
            </a:endParaRPr>
          </a:p>
          <a:p>
            <a:pPr marL="0" indent="0" algn="just">
              <a:buNone/>
            </a:pPr>
            <a:endParaRPr lang="es-CO" sz="1400" dirty="0">
              <a:latin typeface="Arial" pitchFamily="34" charset="0"/>
              <a:cs typeface="Arial" pitchFamily="34" charset="0"/>
            </a:endParaRPr>
          </a:p>
          <a:p>
            <a:pPr marL="0" indent="0" algn="just">
              <a:buNone/>
            </a:pPr>
            <a:endParaRPr lang="es-CO" sz="1400" dirty="0">
              <a:latin typeface="Arial" pitchFamily="34" charset="0"/>
              <a:cs typeface="Arial" pitchFamily="34" charset="0"/>
            </a:endParaRPr>
          </a:p>
        </p:txBody>
      </p:sp>
    </p:spTree>
    <p:extLst>
      <p:ext uri="{BB962C8B-B14F-4D97-AF65-F5344CB8AC3E}">
        <p14:creationId xmlns:p14="http://schemas.microsoft.com/office/powerpoint/2010/main" val="177654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246189"/>
            <a:ext cx="9017812" cy="4440627"/>
          </a:xfrm>
        </p:spPr>
        <p:txBody>
          <a:bodyPr>
            <a:normAutofit/>
          </a:bodyPr>
          <a:lstStyle/>
          <a:p>
            <a:pPr marL="0" indent="0" algn="just">
              <a:buNone/>
            </a:pPr>
            <a:r>
              <a:rPr lang="es-CO" sz="2400" b="1" dirty="0">
                <a:latin typeface="Arial" pitchFamily="34" charset="0"/>
                <a:cs typeface="Arial" pitchFamily="34" charset="0"/>
              </a:rPr>
              <a:t>CAPITULO 1</a:t>
            </a:r>
          </a:p>
          <a:p>
            <a:pPr marL="0" indent="0" algn="just">
              <a:buNone/>
            </a:pPr>
            <a:r>
              <a:rPr lang="es-CO" sz="2400" dirty="0">
                <a:latin typeface="Arial" pitchFamily="34" charset="0"/>
                <a:cs typeface="Arial" pitchFamily="34" charset="0"/>
              </a:rPr>
              <a:t>1. HORIZONTE INSTITUCIONAL</a:t>
            </a:r>
          </a:p>
          <a:p>
            <a:pPr algn="just"/>
            <a:r>
              <a:rPr lang="es-CO" sz="2400" dirty="0">
                <a:latin typeface="Arial" pitchFamily="34" charset="0"/>
                <a:cs typeface="Arial" pitchFamily="34" charset="0"/>
              </a:rPr>
              <a:t>Misión</a:t>
            </a:r>
          </a:p>
          <a:p>
            <a:pPr algn="just"/>
            <a:r>
              <a:rPr lang="es-CO" sz="2400" dirty="0"/>
              <a:t>La  Institución  Educativa  MANUEL ANTONIO RUEDA JARA, de carácter oficial,  del  municipio de Villa  del Rosario, Norte  de Santander, ofrece a  sus  estudiantes una formación integral, fundamentada en el COMPROMISO, la DISCIPLINA y la EXIGENCIA; en los tres Niveles Educativos: Preescolar, Básica, Media  Técnica en  Asistencia  Administrativa  y  Sistemas  convenio SENA-Colegio y Ciclos Lectivos Especiales Integrales(CLEIN), </a:t>
            </a:r>
            <a:endParaRPr lang="es-CO" sz="2400" dirty="0">
              <a:latin typeface="Arial" pitchFamily="34" charset="0"/>
              <a:cs typeface="Arial" pitchFamily="34" charset="0"/>
            </a:endParaRPr>
          </a:p>
        </p:txBody>
      </p:sp>
      <p:sp>
        <p:nvSpPr>
          <p:cNvPr id="4" name="1 Título"/>
          <p:cNvSpPr txBox="1">
            <a:spLocks/>
          </p:cNvSpPr>
          <p:nvPr/>
        </p:nvSpPr>
        <p:spPr>
          <a:xfrm>
            <a:off x="309348" y="279886"/>
            <a:ext cx="11627956" cy="69714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4000" b="1" dirty="0">
                <a:latin typeface="Arial Rounded MT Bold" panose="020F0704030504030204" pitchFamily="34" charset="77"/>
              </a:rPr>
              <a:t>GESTION DIRECTIVA ACTUALIZACIÓN 2022</a:t>
            </a:r>
          </a:p>
        </p:txBody>
      </p:sp>
      <p:pic>
        <p:nvPicPr>
          <p:cNvPr id="5" name="4 Imagen">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146" y="977030"/>
            <a:ext cx="2264033" cy="2264033"/>
          </a:xfrm>
          <a:prstGeom prst="rect">
            <a:avLst/>
          </a:prstGeom>
        </p:spPr>
      </p:pic>
    </p:spTree>
    <p:extLst>
      <p:ext uri="{BB962C8B-B14F-4D97-AF65-F5344CB8AC3E}">
        <p14:creationId xmlns:p14="http://schemas.microsoft.com/office/powerpoint/2010/main" val="6165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latin typeface="Arial Rounded MT Bold" panose="020F0704030504030204" pitchFamily="34" charset="77"/>
              </a:rPr>
              <a:t>HORIZONTE INSTITUCIONAL</a:t>
            </a:r>
            <a:endParaRPr lang="es-CO" dirty="0"/>
          </a:p>
        </p:txBody>
      </p:sp>
      <p:sp>
        <p:nvSpPr>
          <p:cNvPr id="3" name="Marcador de contenido 2"/>
          <p:cNvSpPr>
            <a:spLocks noGrp="1"/>
          </p:cNvSpPr>
          <p:nvPr>
            <p:ph idx="1"/>
          </p:nvPr>
        </p:nvSpPr>
        <p:spPr>
          <a:xfrm>
            <a:off x="877750" y="1916783"/>
            <a:ext cx="8596668" cy="3880773"/>
          </a:xfrm>
        </p:spPr>
        <p:txBody>
          <a:bodyPr>
            <a:noAutofit/>
          </a:bodyPr>
          <a:lstStyle/>
          <a:p>
            <a:pPr algn="just"/>
            <a:r>
              <a:rPr lang="es-CO" sz="2800" b="1" dirty="0">
                <a:latin typeface="Arial" pitchFamily="34" charset="0"/>
                <a:cs typeface="Arial" pitchFamily="34" charset="0"/>
              </a:rPr>
              <a:t>Visión</a:t>
            </a:r>
          </a:p>
          <a:p>
            <a:pPr algn="just"/>
            <a:r>
              <a:rPr lang="es-CO" sz="2800" dirty="0"/>
              <a:t>La  Institución Educativa Manuel Antonio Rueda Jara, será reconocida para el año 2027  por su calidad académica, técnica, formativa  que   transforme a la comunidad; donde los protagonistas sean los  estudiantes,  capaces de promover  el cambio mediante el fortalecimiento de  los valores y las competencias, consolidando a  la  I.E. como eje  de desarrollo para un trabajo productivo, competitivo y tecnificado; con base en  las políticas  educativas existentes.</a:t>
            </a:r>
          </a:p>
          <a:p>
            <a:pPr algn="just"/>
            <a:endParaRPr lang="es-CO" sz="2800" dirty="0">
              <a:latin typeface="Arial" pitchFamily="34" charset="0"/>
              <a:cs typeface="Arial" pitchFamily="34" charset="0"/>
            </a:endParaRPr>
          </a:p>
          <a:p>
            <a:pPr algn="just"/>
            <a:endParaRPr lang="es-CO" sz="2800" dirty="0"/>
          </a:p>
        </p:txBody>
      </p:sp>
      <p:pic>
        <p:nvPicPr>
          <p:cNvPr id="4" name="4 Imagen">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9679" y="408985"/>
            <a:ext cx="2264033" cy="2264033"/>
          </a:xfrm>
          <a:prstGeom prst="rect">
            <a:avLst/>
          </a:prstGeom>
        </p:spPr>
      </p:pic>
    </p:spTree>
    <p:extLst>
      <p:ext uri="{BB962C8B-B14F-4D97-AF65-F5344CB8AC3E}">
        <p14:creationId xmlns:p14="http://schemas.microsoft.com/office/powerpoint/2010/main" val="193002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5737"/>
          </a:xfrm>
        </p:spPr>
        <p:txBody>
          <a:bodyPr/>
          <a:lstStyle/>
          <a:p>
            <a:r>
              <a:rPr lang="es-CO" b="1" dirty="0"/>
              <a:t>PRINCIPIOS INSTITUCIONALES</a:t>
            </a:r>
          </a:p>
        </p:txBody>
      </p:sp>
      <p:sp>
        <p:nvSpPr>
          <p:cNvPr id="3" name="Marcador de contenido 2"/>
          <p:cNvSpPr>
            <a:spLocks noGrp="1"/>
          </p:cNvSpPr>
          <p:nvPr>
            <p:ph idx="1"/>
          </p:nvPr>
        </p:nvSpPr>
        <p:spPr>
          <a:xfrm>
            <a:off x="540557" y="1784959"/>
            <a:ext cx="9805942" cy="4972833"/>
          </a:xfrm>
        </p:spPr>
        <p:txBody>
          <a:bodyPr>
            <a:normAutofit/>
          </a:bodyPr>
          <a:lstStyle/>
          <a:p>
            <a:pPr lvl="0"/>
            <a:r>
              <a:rPr lang="es-CO" sz="2400" dirty="0"/>
              <a:t>Promover el </a:t>
            </a:r>
            <a:r>
              <a:rPr lang="es-CO" sz="2400" b="1" dirty="0"/>
              <a:t>COMPROMISO, EXIGENCIA Y DISCIPLINA </a:t>
            </a:r>
            <a:r>
              <a:rPr lang="es-CO" sz="2400" dirty="0"/>
              <a:t>como principios garantes de calidad educativa.</a:t>
            </a:r>
          </a:p>
          <a:p>
            <a:pPr lvl="0"/>
            <a:r>
              <a:rPr lang="es-CO" sz="2400" dirty="0"/>
              <a:t>Formación  académica y desarrollo de competencias TIC.</a:t>
            </a:r>
          </a:p>
          <a:p>
            <a:pPr lvl="0"/>
            <a:r>
              <a:rPr lang="es-CO" sz="2400" dirty="0"/>
              <a:t>Formación en principios y  valores que conlleven al desarrollo Integral  del estudiante.                                                    </a:t>
            </a:r>
          </a:p>
          <a:p>
            <a:pPr lvl="0"/>
            <a:r>
              <a:rPr lang="es-CO" sz="2400" dirty="0"/>
              <a:t>Integración de la comunidad educativa.</a:t>
            </a:r>
          </a:p>
          <a:p>
            <a:pPr lvl="0"/>
            <a:r>
              <a:rPr lang="es-CO" sz="2400" dirty="0"/>
              <a:t>Articulación con diferentes entidades comprometidas en el desarrollo educativo y cultural de la población.</a:t>
            </a:r>
          </a:p>
          <a:p>
            <a:pPr lvl="0"/>
            <a:r>
              <a:rPr lang="es-CO" sz="2400" dirty="0"/>
              <a:t>El egresado puede contribuir al desarrollo del sector productivo.</a:t>
            </a:r>
          </a:p>
          <a:p>
            <a:pPr lvl="0"/>
            <a:r>
              <a:rPr lang="es-CO" sz="2400" dirty="0"/>
              <a:t>Fomentar la sana Convivencia Escolar; las buenas relaciones humanas y la comunicación asertiva.</a:t>
            </a:r>
            <a:endParaRPr lang="es-CO" sz="2400" dirty="0">
              <a:latin typeface="Arial" pitchFamily="34" charset="0"/>
              <a:cs typeface="Arial" pitchFamily="34" charset="0"/>
            </a:endParaRPr>
          </a:p>
          <a:p>
            <a:endParaRPr lang="es-CO" sz="2400" dirty="0"/>
          </a:p>
        </p:txBody>
      </p:sp>
      <p:pic>
        <p:nvPicPr>
          <p:cNvPr id="4" name="4 Imagen">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1592" y="233320"/>
            <a:ext cx="2264033" cy="2264033"/>
          </a:xfrm>
          <a:prstGeom prst="rect">
            <a:avLst/>
          </a:prstGeom>
        </p:spPr>
      </p:pic>
    </p:spTree>
    <p:extLst>
      <p:ext uri="{BB962C8B-B14F-4D97-AF65-F5344CB8AC3E}">
        <p14:creationId xmlns:p14="http://schemas.microsoft.com/office/powerpoint/2010/main" val="394063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0067" y="2054269"/>
            <a:ext cx="10871665" cy="3407080"/>
          </a:xfrm>
        </p:spPr>
        <p:txBody>
          <a:bodyPr>
            <a:noAutofit/>
          </a:bodyPr>
          <a:lstStyle/>
          <a:p>
            <a:pPr algn="just"/>
            <a:r>
              <a:rPr lang="es-CO" b="1" dirty="0">
                <a:latin typeface="Arial" pitchFamily="34" charset="0"/>
                <a:cs typeface="Arial" pitchFamily="34" charset="0"/>
              </a:rPr>
              <a:t>Valores</a:t>
            </a:r>
          </a:p>
          <a:p>
            <a:pPr lvl="0" algn="just"/>
            <a:r>
              <a:rPr lang="es-MX" sz="1400" b="1" dirty="0"/>
              <a:t>RESPETO</a:t>
            </a:r>
            <a:r>
              <a:rPr lang="es-MX" sz="1400" dirty="0"/>
              <a:t>: La Institución plantea el respeto entre los miembros que integran la comunidad Educativa, como seres humanos desde la dignidad, diferencias y capacidades individuales.</a:t>
            </a:r>
            <a:endParaRPr lang="es-CO" sz="1400" dirty="0"/>
          </a:p>
          <a:p>
            <a:pPr lvl="0" algn="just"/>
            <a:r>
              <a:rPr lang="es-CO" sz="1400" b="1" dirty="0"/>
              <a:t>RESPONSABILIDAD</a:t>
            </a:r>
            <a:r>
              <a:rPr lang="es-CO" sz="1400" dirty="0"/>
              <a:t>: Cada miembro de la comunidad educativa asume el rol que le corresponde dentro de la Institución, con sentido de pertenecía. </a:t>
            </a:r>
          </a:p>
          <a:p>
            <a:pPr lvl="0" algn="just"/>
            <a:r>
              <a:rPr lang="es-CO" sz="1400" b="1" dirty="0"/>
              <a:t>TOLERANCIA</a:t>
            </a:r>
            <a:r>
              <a:rPr lang="es-CO" sz="1400" dirty="0"/>
              <a:t>: La comunidad educativa respeta, la diversidad cultural, étnica, religiosa, de género y pensamiento entre los integrantes de la colectividad. </a:t>
            </a:r>
          </a:p>
          <a:p>
            <a:pPr lvl="0" algn="just"/>
            <a:r>
              <a:rPr lang="es-CO" sz="1400" b="1" dirty="0"/>
              <a:t>AMOR</a:t>
            </a:r>
            <a:r>
              <a:rPr lang="es-CO" sz="1400" dirty="0"/>
              <a:t>: Crear lazos de afectividad entre los miembros de la comunidad educativa, nos ayuda actuar bien a través del respeto y la libertad que cada quien posee, demostrando amor por el quehacer, por el aprender, por el ser en el proceso personal y educativo.</a:t>
            </a:r>
          </a:p>
          <a:p>
            <a:pPr lvl="0" algn="just"/>
            <a:r>
              <a:rPr lang="es-CO" sz="1400" b="1" dirty="0"/>
              <a:t>HONESTIDAD</a:t>
            </a:r>
            <a:r>
              <a:rPr lang="es-CO" sz="1400" dirty="0"/>
              <a:t>: Permite diferenciar entre lo que está bien y está mal para actuar con base en valores, inclinados al bien común. </a:t>
            </a:r>
          </a:p>
          <a:p>
            <a:pPr lvl="0" algn="just"/>
            <a:r>
              <a:rPr lang="es-MX" sz="1400" b="1" dirty="0"/>
              <a:t>EMPATIA</a:t>
            </a:r>
            <a:r>
              <a:rPr lang="es-MX" sz="1400" dirty="0"/>
              <a:t>: Permite entender y compartir los sentimientos, experiencias del otro desde sus diferencias.</a:t>
            </a:r>
            <a:endParaRPr lang="es-CO" sz="1400" dirty="0"/>
          </a:p>
          <a:p>
            <a:pPr algn="just"/>
            <a:endParaRPr lang="es-CO" sz="1400" dirty="0">
              <a:latin typeface="Arial" pitchFamily="34" charset="0"/>
              <a:cs typeface="Arial" pitchFamily="34" charset="0"/>
            </a:endParaRPr>
          </a:p>
          <a:p>
            <a:pPr algn="just"/>
            <a:endParaRPr lang="es-CO" sz="1400" dirty="0"/>
          </a:p>
        </p:txBody>
      </p:sp>
      <p:sp>
        <p:nvSpPr>
          <p:cNvPr id="4" name="Título 1"/>
          <p:cNvSpPr>
            <a:spLocks noGrp="1"/>
          </p:cNvSpPr>
          <p:nvPr>
            <p:ph type="title"/>
          </p:nvPr>
        </p:nvSpPr>
        <p:spPr>
          <a:xfrm>
            <a:off x="677333" y="446762"/>
            <a:ext cx="8596668" cy="743211"/>
          </a:xfrm>
        </p:spPr>
        <p:txBody>
          <a:bodyPr/>
          <a:lstStyle/>
          <a:p>
            <a:r>
              <a:rPr lang="es-CO" b="1" dirty="0"/>
              <a:t>PRINCIPIOS INSTITUCIONALES</a:t>
            </a:r>
            <a:endParaRPr lang="es-CO" dirty="0"/>
          </a:p>
        </p:txBody>
      </p:sp>
      <p:pic>
        <p:nvPicPr>
          <p:cNvPr id="5" name="4 Imagen">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354" y="75156"/>
            <a:ext cx="1645584" cy="1645584"/>
          </a:xfrm>
          <a:prstGeom prst="rect">
            <a:avLst/>
          </a:prstGeom>
        </p:spPr>
      </p:pic>
    </p:spTree>
    <p:extLst>
      <p:ext uri="{BB962C8B-B14F-4D97-AF65-F5344CB8AC3E}">
        <p14:creationId xmlns:p14="http://schemas.microsoft.com/office/powerpoint/2010/main" val="96379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63671"/>
            <a:ext cx="8596668" cy="672230"/>
          </a:xfrm>
        </p:spPr>
        <p:txBody>
          <a:bodyPr>
            <a:normAutofit fontScale="90000"/>
          </a:bodyPr>
          <a:lstStyle/>
          <a:p>
            <a:r>
              <a:rPr lang="es-CO" b="1" dirty="0"/>
              <a:t>POLITICA DE CALIDAD</a:t>
            </a:r>
          </a:p>
        </p:txBody>
      </p:sp>
      <p:sp>
        <p:nvSpPr>
          <p:cNvPr id="4" name="Rectángulo 3"/>
          <p:cNvSpPr/>
          <p:nvPr/>
        </p:nvSpPr>
        <p:spPr>
          <a:xfrm>
            <a:off x="677334" y="2067292"/>
            <a:ext cx="10859137" cy="5139869"/>
          </a:xfrm>
          <a:prstGeom prst="rect">
            <a:avLst/>
          </a:prstGeom>
        </p:spPr>
        <p:txBody>
          <a:bodyPr wrap="square">
            <a:spAutoFit/>
          </a:bodyPr>
          <a:lstStyle/>
          <a:p>
            <a:pPr algn="just"/>
            <a:r>
              <a:rPr lang="es-CO" sz="2800" dirty="0"/>
              <a:t>La Institución Educativa MANUEL ANTONIO RUEDA JARA  de acuerdo con su misión y visión plantea asegurar el cumplimiento de los requisitos legales, reglamentarios, normativos, académicos, mediante el desarrollo de los planes de estudio, procesos articulados y competentes que optimicen lo académico y técnico, para el desarrollo de una cultura de calidad, coherente al modelo pedagógico establecido en el PEI, fortalecido mediante el convenio con Instituciones Externas, para optimizar el perfil estudiantil asumiendo retos altamente competitivos, previa satisfacción de sus necesidades y expectativas, con un sentido social.</a:t>
            </a:r>
          </a:p>
          <a:p>
            <a:pPr algn="just"/>
            <a:endParaRPr lang="es-CO" sz="2400" dirty="0">
              <a:latin typeface="Arial" pitchFamily="34" charset="0"/>
              <a:cs typeface="Arial" pitchFamily="34" charset="0"/>
            </a:endParaRPr>
          </a:p>
          <a:p>
            <a:pPr algn="just"/>
            <a:endParaRPr lang="es-CO" sz="2400" dirty="0">
              <a:latin typeface="Arial" pitchFamily="34" charset="0"/>
              <a:cs typeface="Arial" pitchFamily="34" charset="0"/>
            </a:endParaRPr>
          </a:p>
        </p:txBody>
      </p:sp>
      <p:pic>
        <p:nvPicPr>
          <p:cNvPr id="5" name="4 Imagen">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353" y="103884"/>
            <a:ext cx="2264033" cy="2264033"/>
          </a:xfrm>
          <a:prstGeom prst="rect">
            <a:avLst/>
          </a:prstGeom>
        </p:spPr>
      </p:pic>
    </p:spTree>
    <p:extLst>
      <p:ext uri="{BB962C8B-B14F-4D97-AF65-F5344CB8AC3E}">
        <p14:creationId xmlns:p14="http://schemas.microsoft.com/office/powerpoint/2010/main" val="9799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5">
            <a:extLst>
              <a:ext uri="{FF2B5EF4-FFF2-40B4-BE49-F238E27FC236}">
                <a16:creationId xmlns:a16="http://schemas.microsoft.com/office/drawing/2014/main" id="{6776783A-E302-463B-8BBF-252EB34C1D8B}"/>
              </a:ext>
            </a:extLst>
          </p:cNvPr>
          <p:cNvSpPr txBox="1">
            <a:spLocks/>
          </p:cNvSpPr>
          <p:nvPr/>
        </p:nvSpPr>
        <p:spPr>
          <a:xfrm>
            <a:off x="1177444" y="928073"/>
            <a:ext cx="9933141" cy="5121997"/>
          </a:xfrm>
          <a:prstGeom prst="rect">
            <a:avLst/>
          </a:prstGeom>
        </p:spPr>
        <p:txBody>
          <a:bodyPr vert="horz" lIns="0" tIns="45720" rIns="0" bIns="45720" rtlCol="0">
            <a:normAutofit fontScale="4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8700" b="1" dirty="0">
                <a:solidFill>
                  <a:schemeClr val="tx1">
                    <a:lumMod val="50000"/>
                    <a:lumOff val="50000"/>
                  </a:schemeClr>
                </a:solidFill>
              </a:rPr>
              <a:t>LOGROS</a:t>
            </a:r>
          </a:p>
          <a:p>
            <a:pPr algn="just"/>
            <a:endParaRPr lang="es-ES" b="1" dirty="0">
              <a:solidFill>
                <a:srgbClr val="FF0000"/>
              </a:solidFill>
            </a:endParaRPr>
          </a:p>
          <a:p>
            <a:pPr algn="just"/>
            <a:r>
              <a:rPr lang="es-CO" sz="5100" dirty="0">
                <a:latin typeface="Arial Narrow" panose="020B0606020202030204" pitchFamily="34" charset="0"/>
              </a:rPr>
              <a:t>Planeación, organización, ejecución, acompañamiento, evaluación y actualización  de todos los componentes de gestión.</a:t>
            </a:r>
          </a:p>
          <a:p>
            <a:pPr algn="just"/>
            <a:r>
              <a:rPr lang="es-CO" sz="5100" dirty="0">
                <a:latin typeface="Arial Narrow" panose="020B0606020202030204" pitchFamily="34" charset="0"/>
              </a:rPr>
              <a:t>Actualización de la información acorde a las normativas vigentes y orientaciones de M.E.N. , S.E.D. , S.E.M. </a:t>
            </a:r>
          </a:p>
          <a:p>
            <a:pPr algn="just"/>
            <a:r>
              <a:rPr lang="es-CO" sz="5100" dirty="0">
                <a:latin typeface="Arial Narrow" panose="020B0606020202030204" pitchFamily="34" charset="0"/>
              </a:rPr>
              <a:t>Reporte de información a S.E.D. en plataforma ENJAMBRE y diferentes medios virtuales establecidos.</a:t>
            </a:r>
          </a:p>
          <a:p>
            <a:pPr algn="just"/>
            <a:r>
              <a:rPr lang="es-ES" sz="5100" dirty="0">
                <a:solidFill>
                  <a:schemeClr val="tx1"/>
                </a:solidFill>
                <a:latin typeface="Arial Narrow" panose="020B0606020202030204" pitchFamily="34" charset="0"/>
              </a:rPr>
              <a:t>Gestión y articulación con entidades estatales y no gubernamentales para el mejoramiento institucional.</a:t>
            </a:r>
          </a:p>
          <a:p>
            <a:pPr algn="just"/>
            <a:r>
              <a:rPr lang="es-ES" sz="5100" dirty="0">
                <a:solidFill>
                  <a:schemeClr val="tx1"/>
                </a:solidFill>
                <a:latin typeface="Arial Narrow" panose="020B0606020202030204" pitchFamily="34" charset="0"/>
              </a:rPr>
              <a:t>Compromiso, exigencia y disciplina en todos los procesos por componente de gestión.</a:t>
            </a:r>
          </a:p>
          <a:p>
            <a:pPr algn="just"/>
            <a:r>
              <a:rPr lang="es-ES" sz="5100" dirty="0">
                <a:solidFill>
                  <a:schemeClr val="tx1"/>
                </a:solidFill>
                <a:latin typeface="Arial Narrow" panose="020B0606020202030204" pitchFamily="34" charset="0"/>
              </a:rPr>
              <a:t>Empoderamiento de los líderes y miembros de la comunidad educativa.</a:t>
            </a:r>
          </a:p>
          <a:p>
            <a:pPr algn="just"/>
            <a:r>
              <a:rPr lang="es-ES" sz="5100" dirty="0">
                <a:solidFill>
                  <a:schemeClr val="tx1"/>
                </a:solidFill>
                <a:latin typeface="Arial Narrow" panose="020B0606020202030204" pitchFamily="34" charset="0"/>
              </a:rPr>
              <a:t>Mejoramiento en todos los componentes de gestión del PEI.</a:t>
            </a:r>
          </a:p>
          <a:p>
            <a:pPr algn="just"/>
            <a:endParaRPr lang="es-CO" sz="2300" dirty="0">
              <a:latin typeface="Arial Narrow" panose="020B0606020202030204" pitchFamily="34" charset="0"/>
            </a:endParaRPr>
          </a:p>
          <a:p>
            <a:pPr algn="ctr"/>
            <a:endParaRPr lang="es-ES" b="1" dirty="0">
              <a:solidFill>
                <a:srgbClr val="FF0000"/>
              </a:solidFill>
            </a:endParaRPr>
          </a:p>
          <a:p>
            <a:pPr algn="just"/>
            <a:endParaRPr lang="es-CO" sz="2600" b="1" dirty="0">
              <a:latin typeface="Arial Narrow" panose="020B0606020202030204" pitchFamily="34" charset="0"/>
            </a:endParaRPr>
          </a:p>
          <a:p>
            <a:pPr algn="just"/>
            <a:endParaRPr lang="es-CO" dirty="0"/>
          </a:p>
        </p:txBody>
      </p:sp>
    </p:spTree>
    <p:extLst>
      <p:ext uri="{BB962C8B-B14F-4D97-AF65-F5344CB8AC3E}">
        <p14:creationId xmlns:p14="http://schemas.microsoft.com/office/powerpoint/2010/main" val="4256697874"/>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2733</TotalTime>
  <Words>848</Words>
  <Application>Microsoft Office PowerPoint</Application>
  <PresentationFormat>Panorámica</PresentationFormat>
  <Paragraphs>116</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Arial Narrow</vt:lpstr>
      <vt:lpstr>Arial Rounded MT Bold</vt:lpstr>
      <vt:lpstr>Calibri</vt:lpstr>
      <vt:lpstr>Calibri Light</vt:lpstr>
      <vt:lpstr>Open Sans Semibold</vt:lpstr>
      <vt:lpstr>Wingdings 3</vt:lpstr>
      <vt:lpstr>Retrospección</vt:lpstr>
      <vt:lpstr>Presentación de PowerPoint</vt:lpstr>
      <vt:lpstr>GESTION DIRECTIVA ACTUALIZACIÓN 2022</vt:lpstr>
      <vt:lpstr>Presentación de PowerPoint</vt:lpstr>
      <vt:lpstr>Presentación de PowerPoint</vt:lpstr>
      <vt:lpstr>HORIZONTE INSTITUCIONAL</vt:lpstr>
      <vt:lpstr>PRINCIPIOS INSTITUCIONALES</vt:lpstr>
      <vt:lpstr>PRINCIPIOS INSTITUCIONALES</vt:lpstr>
      <vt:lpstr>POLITICA DE CALIDAD</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Aula Virtual</dc:creator>
  <cp:lastModifiedBy>PC</cp:lastModifiedBy>
  <cp:revision>90</cp:revision>
  <dcterms:created xsi:type="dcterms:W3CDTF">2020-02-16T15:31:53Z</dcterms:created>
  <dcterms:modified xsi:type="dcterms:W3CDTF">2023-02-16T15:20:03Z</dcterms:modified>
</cp:coreProperties>
</file>