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notesMasterIdLst>
    <p:notesMasterId r:id="rId18"/>
  </p:notesMasterIdLst>
  <p:sldIdLst>
    <p:sldId id="311" r:id="rId2"/>
    <p:sldId id="343" r:id="rId3"/>
    <p:sldId id="344" r:id="rId4"/>
    <p:sldId id="349" r:id="rId5"/>
    <p:sldId id="350" r:id="rId6"/>
    <p:sldId id="353" r:id="rId7"/>
    <p:sldId id="352" r:id="rId8"/>
    <p:sldId id="351" r:id="rId9"/>
    <p:sldId id="354" r:id="rId10"/>
    <p:sldId id="357" r:id="rId11"/>
    <p:sldId id="356" r:id="rId12"/>
    <p:sldId id="355" r:id="rId13"/>
    <p:sldId id="394" r:id="rId14"/>
    <p:sldId id="358" r:id="rId15"/>
    <p:sldId id="359" r:id="rId16"/>
    <p:sldId id="3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6C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E81BA-E748-42F5-A08E-54F8D372B486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B6F5-7440-441A-8821-20893AC98D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0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8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2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5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5;p17">
            <a:extLst>
              <a:ext uri="{FF2B5EF4-FFF2-40B4-BE49-F238E27FC236}">
                <a16:creationId xmlns:a16="http://schemas.microsoft.com/office/drawing/2014/main" id="{7EC469E3-5984-5DE6-C5FE-368513E9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29" y="1329819"/>
            <a:ext cx="7685313" cy="36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4D1DA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64D1DA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FINANCIERA Y CONTABLE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A0178D5-97CB-61D0-0949-3FD5E719DC04}"/>
              </a:ext>
            </a:extLst>
          </p:cNvPr>
          <p:cNvGrpSpPr/>
          <p:nvPr/>
        </p:nvGrpSpPr>
        <p:grpSpPr>
          <a:xfrm>
            <a:off x="9985674" y="654120"/>
            <a:ext cx="1043237" cy="1008591"/>
            <a:chOff x="6103452" y="1742179"/>
            <a:chExt cx="1121649" cy="1102430"/>
          </a:xfrm>
        </p:grpSpPr>
        <p:sp>
          <p:nvSpPr>
            <p:cNvPr id="7" name="Google Shape;191;p17">
              <a:extLst>
                <a:ext uri="{FF2B5EF4-FFF2-40B4-BE49-F238E27FC236}">
                  <a16:creationId xmlns:a16="http://schemas.microsoft.com/office/drawing/2014/main" id="{638C517D-2C70-C3CB-8B09-9F870A43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1742179"/>
              <a:ext cx="1121649" cy="110243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843260A9-77FD-6B2E-969A-245E091A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510" y="2054916"/>
              <a:ext cx="498511" cy="410544"/>
            </a:xfrm>
            <a:custGeom>
              <a:avLst/>
              <a:gdLst>
                <a:gd name="T0" fmla="*/ 2147483646 w 164"/>
                <a:gd name="T1" fmla="*/ 2147483646 h 138"/>
                <a:gd name="T2" fmla="*/ 2147483646 w 164"/>
                <a:gd name="T3" fmla="*/ 2147483646 h 138"/>
                <a:gd name="T4" fmla="*/ 2147483646 w 164"/>
                <a:gd name="T5" fmla="*/ 2147483646 h 138"/>
                <a:gd name="T6" fmla="*/ 2147483646 w 164"/>
                <a:gd name="T7" fmla="*/ 2147483646 h 138"/>
                <a:gd name="T8" fmla="*/ 2147483646 w 164"/>
                <a:gd name="T9" fmla="*/ 2147483646 h 138"/>
                <a:gd name="T10" fmla="*/ 2147483646 w 164"/>
                <a:gd name="T11" fmla="*/ 2147483646 h 138"/>
                <a:gd name="T12" fmla="*/ 2147483646 w 164"/>
                <a:gd name="T13" fmla="*/ 2147483646 h 138"/>
                <a:gd name="T14" fmla="*/ 2147483646 w 164"/>
                <a:gd name="T15" fmla="*/ 2147483646 h 138"/>
                <a:gd name="T16" fmla="*/ 2147483646 w 164"/>
                <a:gd name="T17" fmla="*/ 2147483646 h 138"/>
                <a:gd name="T18" fmla="*/ 2147483646 w 164"/>
                <a:gd name="T19" fmla="*/ 2147483646 h 138"/>
                <a:gd name="T20" fmla="*/ 2147483646 w 164"/>
                <a:gd name="T21" fmla="*/ 2147483646 h 138"/>
                <a:gd name="T22" fmla="*/ 2147483646 w 164"/>
                <a:gd name="T23" fmla="*/ 2147483646 h 138"/>
                <a:gd name="T24" fmla="*/ 2147483646 w 164"/>
                <a:gd name="T25" fmla="*/ 2147483646 h 138"/>
                <a:gd name="T26" fmla="*/ 2147483646 w 164"/>
                <a:gd name="T27" fmla="*/ 2147483646 h 138"/>
                <a:gd name="T28" fmla="*/ 2147483646 w 164"/>
                <a:gd name="T29" fmla="*/ 2147483646 h 138"/>
                <a:gd name="T30" fmla="*/ 2147483646 w 164"/>
                <a:gd name="T31" fmla="*/ 2147483646 h 138"/>
                <a:gd name="T32" fmla="*/ 2147483646 w 164"/>
                <a:gd name="T33" fmla="*/ 2147483646 h 138"/>
                <a:gd name="T34" fmla="*/ 2147483646 w 164"/>
                <a:gd name="T35" fmla="*/ 2147483646 h 138"/>
                <a:gd name="T36" fmla="*/ 2147483646 w 164"/>
                <a:gd name="T37" fmla="*/ 2147483646 h 138"/>
                <a:gd name="T38" fmla="*/ 2147483646 w 164"/>
                <a:gd name="T39" fmla="*/ 2147483646 h 138"/>
                <a:gd name="T40" fmla="*/ 2147483646 w 164"/>
                <a:gd name="T41" fmla="*/ 2147483646 h 138"/>
                <a:gd name="T42" fmla="*/ 2147483646 w 164"/>
                <a:gd name="T43" fmla="*/ 2147483646 h 138"/>
                <a:gd name="T44" fmla="*/ 2147483646 w 164"/>
                <a:gd name="T45" fmla="*/ 2147483646 h 138"/>
                <a:gd name="T46" fmla="*/ 2147483646 w 164"/>
                <a:gd name="T47" fmla="*/ 2147483646 h 138"/>
                <a:gd name="T48" fmla="*/ 2147483646 w 164"/>
                <a:gd name="T49" fmla="*/ 2147483646 h 138"/>
                <a:gd name="T50" fmla="*/ 2147483646 w 164"/>
                <a:gd name="T51" fmla="*/ 2147483646 h 138"/>
                <a:gd name="T52" fmla="*/ 2147483646 w 164"/>
                <a:gd name="T53" fmla="*/ 2147483646 h 138"/>
                <a:gd name="T54" fmla="*/ 2147483646 w 164"/>
                <a:gd name="T55" fmla="*/ 2147483646 h 138"/>
                <a:gd name="T56" fmla="*/ 2147483646 w 164"/>
                <a:gd name="T57" fmla="*/ 2147483646 h 138"/>
                <a:gd name="T58" fmla="*/ 2147483646 w 164"/>
                <a:gd name="T59" fmla="*/ 2147483646 h 138"/>
                <a:gd name="T60" fmla="*/ 2147483646 w 164"/>
                <a:gd name="T61" fmla="*/ 2147483646 h 138"/>
                <a:gd name="T62" fmla="*/ 2147483646 w 164"/>
                <a:gd name="T63" fmla="*/ 2147483646 h 138"/>
                <a:gd name="T64" fmla="*/ 2147483646 w 164"/>
                <a:gd name="T65" fmla="*/ 2147483646 h 138"/>
                <a:gd name="T66" fmla="*/ 2147483646 w 164"/>
                <a:gd name="T67" fmla="*/ 2147483646 h 138"/>
                <a:gd name="T68" fmla="*/ 2147483646 w 164"/>
                <a:gd name="T69" fmla="*/ 2147483646 h 138"/>
                <a:gd name="T70" fmla="*/ 2147483646 w 164"/>
                <a:gd name="T71" fmla="*/ 2147483646 h 138"/>
                <a:gd name="T72" fmla="*/ 2147483646 w 164"/>
                <a:gd name="T73" fmla="*/ 2147483646 h 138"/>
                <a:gd name="T74" fmla="*/ 2147483646 w 164"/>
                <a:gd name="T75" fmla="*/ 2147483646 h 138"/>
                <a:gd name="T76" fmla="*/ 2147483646 w 164"/>
                <a:gd name="T77" fmla="*/ 2147483646 h 138"/>
                <a:gd name="T78" fmla="*/ 2147483646 w 164"/>
                <a:gd name="T79" fmla="*/ 2147483646 h 138"/>
                <a:gd name="T80" fmla="*/ 2147483646 w 164"/>
                <a:gd name="T81" fmla="*/ 2147483646 h 138"/>
                <a:gd name="T82" fmla="*/ 2147483646 w 164"/>
                <a:gd name="T83" fmla="*/ 2147483646 h 138"/>
                <a:gd name="T84" fmla="*/ 2147483646 w 164"/>
                <a:gd name="T85" fmla="*/ 2147483646 h 138"/>
                <a:gd name="T86" fmla="*/ 2147483646 w 164"/>
                <a:gd name="T87" fmla="*/ 2147483646 h 138"/>
                <a:gd name="T88" fmla="*/ 2147483646 w 164"/>
                <a:gd name="T89" fmla="*/ 2147483646 h 138"/>
                <a:gd name="T90" fmla="*/ 2147483646 w 164"/>
                <a:gd name="T91" fmla="*/ 2147483646 h 138"/>
                <a:gd name="T92" fmla="*/ 2147483646 w 164"/>
                <a:gd name="T93" fmla="*/ 2147483646 h 138"/>
                <a:gd name="T94" fmla="*/ 2147483646 w 164"/>
                <a:gd name="T95" fmla="*/ 2147483646 h 138"/>
                <a:gd name="T96" fmla="*/ 2147483646 w 164"/>
                <a:gd name="T97" fmla="*/ 2147483646 h 138"/>
                <a:gd name="T98" fmla="*/ 2147483646 w 164"/>
                <a:gd name="T99" fmla="*/ 2147483646 h 138"/>
                <a:gd name="T100" fmla="*/ 2147483646 w 164"/>
                <a:gd name="T101" fmla="*/ 0 h 138"/>
                <a:gd name="T102" fmla="*/ 0 w 164"/>
                <a:gd name="T103" fmla="*/ 2147483646 h 138"/>
                <a:gd name="T104" fmla="*/ 2147483646 w 164"/>
                <a:gd name="T105" fmla="*/ 2147483646 h 138"/>
                <a:gd name="T106" fmla="*/ 2147483646 w 164"/>
                <a:gd name="T107" fmla="*/ 2147483646 h 138"/>
                <a:gd name="T108" fmla="*/ 2147483646 w 164"/>
                <a:gd name="T109" fmla="*/ 2147483646 h 138"/>
                <a:gd name="T110" fmla="*/ 2147483646 w 164"/>
                <a:gd name="T111" fmla="*/ 2147483646 h 138"/>
                <a:gd name="T112" fmla="*/ 2147483646 w 164"/>
                <a:gd name="T113" fmla="*/ 2147483646 h 138"/>
                <a:gd name="T114" fmla="*/ 2147483646 w 164"/>
                <a:gd name="T115" fmla="*/ 2147483646 h 138"/>
                <a:gd name="T116" fmla="*/ 2147483646 w 164"/>
                <a:gd name="T117" fmla="*/ 2147483646 h 1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4" h="138" extrusionOk="0">
                  <a:moveTo>
                    <a:pt x="22" y="113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2"/>
                    <a:pt x="24" y="70"/>
                    <a:pt x="27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70"/>
                    <a:pt x="42" y="72"/>
                    <a:pt x="42" y="75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6"/>
                    <a:pt x="39" y="118"/>
                    <a:pt x="36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4" y="118"/>
                    <a:pt x="22" y="116"/>
                    <a:pt x="22" y="113"/>
                  </a:cubicBezTo>
                  <a:close/>
                  <a:moveTo>
                    <a:pt x="60" y="57"/>
                  </a:moveTo>
                  <a:cubicBezTo>
                    <a:pt x="57" y="57"/>
                    <a:pt x="55" y="59"/>
                    <a:pt x="55" y="6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5" y="116"/>
                    <a:pt x="57" y="118"/>
                    <a:pt x="60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8"/>
                    <a:pt x="75" y="116"/>
                    <a:pt x="75" y="11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59"/>
                    <a:pt x="72" y="57"/>
                    <a:pt x="69" y="57"/>
                  </a:cubicBezTo>
                  <a:lnTo>
                    <a:pt x="60" y="57"/>
                  </a:lnTo>
                  <a:close/>
                  <a:moveTo>
                    <a:pt x="93" y="45"/>
                  </a:moveTo>
                  <a:cubicBezTo>
                    <a:pt x="90" y="45"/>
                    <a:pt x="88" y="48"/>
                    <a:pt x="88" y="5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6"/>
                    <a:pt x="90" y="118"/>
                    <a:pt x="9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5" y="118"/>
                    <a:pt x="108" y="116"/>
                    <a:pt x="108" y="113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48"/>
                    <a:pt x="105" y="45"/>
                    <a:pt x="102" y="45"/>
                  </a:cubicBezTo>
                  <a:lnTo>
                    <a:pt x="93" y="45"/>
                  </a:lnTo>
                  <a:close/>
                  <a:moveTo>
                    <a:pt x="126" y="34"/>
                  </a:moveTo>
                  <a:cubicBezTo>
                    <a:pt x="123" y="34"/>
                    <a:pt x="121" y="36"/>
                    <a:pt x="121" y="39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6"/>
                    <a:pt x="123" y="118"/>
                    <a:pt x="126" y="118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8" y="118"/>
                    <a:pt x="141" y="116"/>
                    <a:pt x="141" y="113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6"/>
                    <a:pt x="138" y="34"/>
                    <a:pt x="135" y="34"/>
                  </a:cubicBezTo>
                  <a:lnTo>
                    <a:pt x="126" y="34"/>
                  </a:lnTo>
                  <a:close/>
                  <a:moveTo>
                    <a:pt x="24" y="56"/>
                  </a:moveTo>
                  <a:cubicBezTo>
                    <a:pt x="59" y="49"/>
                    <a:pt x="92" y="36"/>
                    <a:pt x="122" y="19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90" y="30"/>
                    <a:pt x="57" y="42"/>
                    <a:pt x="23" y="48"/>
                  </a:cubicBezTo>
                  <a:lnTo>
                    <a:pt x="24" y="56"/>
                  </a:lnTo>
                  <a:close/>
                  <a:moveTo>
                    <a:pt x="164" y="128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38"/>
                    <a:pt x="148" y="138"/>
                    <a:pt x="148" y="138"/>
                  </a:cubicBezTo>
                  <a:lnTo>
                    <a:pt x="16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0A1742-9E69-5D22-03AC-A96058AE60AF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095" t="15454" r="20027" b="11944"/>
          <a:stretch/>
        </p:blipFill>
        <p:spPr>
          <a:xfrm>
            <a:off x="513567" y="1785820"/>
            <a:ext cx="11198269" cy="44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0" t="17315" r="44936" b="21344"/>
          <a:stretch/>
        </p:blipFill>
        <p:spPr>
          <a:xfrm>
            <a:off x="1089764" y="601249"/>
            <a:ext cx="10171135" cy="55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0" t="17003" r="35658" b="11067"/>
          <a:stretch/>
        </p:blipFill>
        <p:spPr>
          <a:xfrm>
            <a:off x="814191" y="450935"/>
            <a:ext cx="10684702" cy="55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70" t="23232" r="35834" b="16673"/>
          <a:stretch/>
        </p:blipFill>
        <p:spPr>
          <a:xfrm>
            <a:off x="1102290" y="513567"/>
            <a:ext cx="10484285" cy="55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4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8CC13-4FC8-2B47-47C9-3A86CD2F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1" y="2590800"/>
            <a:ext cx="9089572" cy="3278294"/>
          </a:xfrm>
        </p:spPr>
        <p:txBody>
          <a:bodyPr>
            <a:normAutofit/>
          </a:bodyPr>
          <a:lstStyle/>
          <a:p>
            <a:r>
              <a:rPr lang="es-ES" sz="4000" b="1" dirty="0"/>
              <a:t>SEDE CENTRAL 47,66 %</a:t>
            </a:r>
          </a:p>
          <a:p>
            <a:r>
              <a:rPr lang="es-ES" sz="4000" b="1" dirty="0"/>
              <a:t>SECCIÓN PRIMARIA GRAMALOTE 14,75%</a:t>
            </a:r>
          </a:p>
          <a:p>
            <a:r>
              <a:rPr lang="es-ES" sz="4000" b="1" dirty="0"/>
              <a:t>SEDE ANTONIO NARIÑO 24,54 %</a:t>
            </a:r>
          </a:p>
          <a:p>
            <a:r>
              <a:rPr lang="es-ES" sz="4000" b="1" dirty="0"/>
              <a:t>SEDE 20 DE JULIO 13,05 %</a:t>
            </a:r>
            <a:endParaRPr lang="es-CO" sz="4000" b="1" dirty="0"/>
          </a:p>
        </p:txBody>
      </p:sp>
      <p:sp>
        <p:nvSpPr>
          <p:cNvPr id="4" name="Google Shape;205;p17">
            <a:extLst>
              <a:ext uri="{FF2B5EF4-FFF2-40B4-BE49-F238E27FC236}">
                <a16:creationId xmlns:a16="http://schemas.microsoft.com/office/drawing/2014/main" id="{F205558A-36E8-3E6B-15CB-2B2C3CA031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2546" y="770285"/>
            <a:ext cx="10058400" cy="9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4D1DA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64D1DA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FINANCIERA Y CONTABLE</a:t>
            </a:r>
            <a:br>
              <a:rPr lang="en-US" altLang="en-US" sz="2800" b="1" dirty="0">
                <a:solidFill>
                  <a:srgbClr val="64D1DA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</a:br>
            <a:r>
              <a:rPr lang="en-US" altLang="en-US" sz="2800" b="1" dirty="0">
                <a:solidFill>
                  <a:srgbClr val="64D1DA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INVESIÓN POR SEDE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2A8DF6A-3C85-E422-AEA6-F800434A70BE}"/>
              </a:ext>
            </a:extLst>
          </p:cNvPr>
          <p:cNvGrpSpPr/>
          <p:nvPr/>
        </p:nvGrpSpPr>
        <p:grpSpPr>
          <a:xfrm>
            <a:off x="841054" y="227657"/>
            <a:ext cx="2334274" cy="1522498"/>
            <a:chOff x="173187" y="90436"/>
            <a:chExt cx="2392014" cy="1487168"/>
          </a:xfrm>
        </p:grpSpPr>
        <p:pic>
          <p:nvPicPr>
            <p:cNvPr id="7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C285B68E-0841-E107-5A61-4AD96561E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72229FD-88D3-7850-DF09-A446B5AD9690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E957FC8-04A7-4323-E9BF-662026675727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16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5" t="15446" r="46337" b="10134"/>
          <a:stretch/>
        </p:blipFill>
        <p:spPr>
          <a:xfrm>
            <a:off x="977028" y="200416"/>
            <a:ext cx="10246291" cy="60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0" t="30392" r="31631" b="41771"/>
          <a:stretch/>
        </p:blipFill>
        <p:spPr>
          <a:xfrm>
            <a:off x="1052186" y="1152395"/>
            <a:ext cx="10396603" cy="37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chas-gracias | UGEL Islay">
            <a:extLst>
              <a:ext uri="{FF2B5EF4-FFF2-40B4-BE49-F238E27FC236}">
                <a16:creationId xmlns:a16="http://schemas.microsoft.com/office/drawing/2014/main" id="{240B4BB0-577D-5931-63D9-DEC8060AC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47" y="2200580"/>
            <a:ext cx="5697105" cy="37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FDA397C-14F7-375B-7624-A8AF7B0CA516}"/>
              </a:ext>
            </a:extLst>
          </p:cNvPr>
          <p:cNvGrpSpPr/>
          <p:nvPr/>
        </p:nvGrpSpPr>
        <p:grpSpPr>
          <a:xfrm>
            <a:off x="4640168" y="130770"/>
            <a:ext cx="2751231" cy="1948402"/>
            <a:chOff x="173187" y="90436"/>
            <a:chExt cx="2392014" cy="1487168"/>
          </a:xfrm>
        </p:grpSpPr>
        <p:pic>
          <p:nvPicPr>
            <p:cNvPr id="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AAFD094C-2F83-A539-07EB-2A1085C48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EDFB539-31C6-BC84-4379-FC6F52EC8F63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A0BBD7-6C09-3FD5-88F9-54F4E1576538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1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5" t="15851" r="14474" b="11067"/>
          <a:stretch/>
        </p:blipFill>
        <p:spPr>
          <a:xfrm>
            <a:off x="640087" y="739036"/>
            <a:ext cx="10996592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5" t="18560" r="24803" b="10133"/>
          <a:stretch/>
        </p:blipFill>
        <p:spPr>
          <a:xfrm>
            <a:off x="889347" y="701456"/>
            <a:ext cx="10521864" cy="55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68" t="15135" r="43013" b="11067"/>
          <a:stretch/>
        </p:blipFill>
        <p:spPr>
          <a:xfrm>
            <a:off x="1052187" y="338203"/>
            <a:ext cx="10108504" cy="59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4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5" t="20118" r="42836" b="10444"/>
          <a:stretch/>
        </p:blipFill>
        <p:spPr>
          <a:xfrm>
            <a:off x="826717" y="563672"/>
            <a:ext cx="10797436" cy="5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2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5" t="14512" r="30581" b="10756"/>
          <a:stretch/>
        </p:blipFill>
        <p:spPr>
          <a:xfrm>
            <a:off x="977029" y="438410"/>
            <a:ext cx="10922697" cy="57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4" t="14824" r="42836" b="11067"/>
          <a:stretch/>
        </p:blipFill>
        <p:spPr>
          <a:xfrm>
            <a:off x="939451" y="475989"/>
            <a:ext cx="10709753" cy="57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69" t="17004" r="42661" b="22588"/>
          <a:stretch/>
        </p:blipFill>
        <p:spPr>
          <a:xfrm>
            <a:off x="1002081" y="651354"/>
            <a:ext cx="10609545" cy="54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5" t="17314" r="44761" b="9822"/>
          <a:stretch/>
        </p:blipFill>
        <p:spPr>
          <a:xfrm>
            <a:off x="939451" y="551145"/>
            <a:ext cx="10622071" cy="5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43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2732</TotalTime>
  <Words>85</Words>
  <Application>Microsoft Office PowerPoint</Application>
  <PresentationFormat>Panorámica</PresentationFormat>
  <Paragraphs>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 Semibold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FINANCIERA Y CONTABLE INVESIÓN POR SEDE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 Virtual</dc:creator>
  <cp:lastModifiedBy>PC</cp:lastModifiedBy>
  <cp:revision>90</cp:revision>
  <dcterms:created xsi:type="dcterms:W3CDTF">2020-02-16T15:31:53Z</dcterms:created>
  <dcterms:modified xsi:type="dcterms:W3CDTF">2023-02-16T15:20:55Z</dcterms:modified>
</cp:coreProperties>
</file>