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
  </p:notesMasterIdLst>
  <p:handoutMasterIdLst>
    <p:handoutMasterId r:id="rId12"/>
  </p:handoutMasterIdLst>
  <p:sldIdLst>
    <p:sldId id="256" r:id="rId2"/>
    <p:sldId id="264" r:id="rId3"/>
    <p:sldId id="258" r:id="rId4"/>
    <p:sldId id="259" r:id="rId5"/>
    <p:sldId id="260" r:id="rId6"/>
    <p:sldId id="261" r:id="rId7"/>
    <p:sldId id="262"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CC"/>
    <a:srgbClr val="F99FF3"/>
    <a:srgbClr val="D1F7FB"/>
    <a:srgbClr val="15DEF3"/>
    <a:srgbClr val="E2B1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02" d="100"/>
          <a:sy n="102" d="100"/>
        </p:scale>
        <p:origin x="13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07B201B-0B69-42FC-AE3C-F1A6202D2D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45FBC67D-C029-4AA4-89B7-3194DEA518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DF13BA-C605-4E9F-8E95-F1A2EFBA1ECD}" type="datetimeFigureOut">
              <a:rPr lang="es-CO" smtClean="0"/>
              <a:t>9/02/2023</a:t>
            </a:fld>
            <a:endParaRPr lang="es-CO"/>
          </a:p>
        </p:txBody>
      </p:sp>
      <p:sp>
        <p:nvSpPr>
          <p:cNvPr id="4" name="Marcador de pie de página 3">
            <a:extLst>
              <a:ext uri="{FF2B5EF4-FFF2-40B4-BE49-F238E27FC236}">
                <a16:creationId xmlns:a16="http://schemas.microsoft.com/office/drawing/2014/main" id="{F4B6686C-AE8B-44CC-85DD-86334B4474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1A8765C1-01E9-4CB7-85BF-55BA726821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49C0EB-494D-4537-A867-FB4AFB42A22F}" type="slidenum">
              <a:rPr lang="es-CO" smtClean="0"/>
              <a:t>‹Nº›</a:t>
            </a:fld>
            <a:endParaRPr lang="es-CO"/>
          </a:p>
        </p:txBody>
      </p:sp>
    </p:spTree>
    <p:extLst>
      <p:ext uri="{BB962C8B-B14F-4D97-AF65-F5344CB8AC3E}">
        <p14:creationId xmlns:p14="http://schemas.microsoft.com/office/powerpoint/2010/main" val="786013947"/>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23E59-407D-49D1-8CE2-F735D0E32E54}" type="datetimeFigureOut">
              <a:rPr lang="es-CO" smtClean="0"/>
              <a:t>9/02/2023</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15640-903C-4065-93D1-C3A7E909AEB5}" type="slidenum">
              <a:rPr lang="es-CO" smtClean="0"/>
              <a:t>‹Nº›</a:t>
            </a:fld>
            <a:endParaRPr lang="es-CO"/>
          </a:p>
        </p:txBody>
      </p:sp>
    </p:spTree>
    <p:extLst>
      <p:ext uri="{BB962C8B-B14F-4D97-AF65-F5344CB8AC3E}">
        <p14:creationId xmlns:p14="http://schemas.microsoft.com/office/powerpoint/2010/main" val="332027805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7CA0832-9E19-446A-AD8D-B22F059EF15A}" type="datetime1">
              <a:rPr lang="es-CO" smtClean="0"/>
              <a:t>9/02/2023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01F999A-4FC5-4D84-927F-F1451EA142AD}" type="slidenum">
              <a:rPr lang="es-CO" smtClean="0"/>
              <a:t>‹Nº›</a:t>
            </a:fld>
            <a:endParaRPr lang="es-CO"/>
          </a:p>
        </p:txBody>
      </p:sp>
    </p:spTree>
    <p:extLst>
      <p:ext uri="{BB962C8B-B14F-4D97-AF65-F5344CB8AC3E}">
        <p14:creationId xmlns:p14="http://schemas.microsoft.com/office/powerpoint/2010/main" val="246285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496651C-C188-494B-BD58-C4AF12283A31}" type="datetime1">
              <a:rPr lang="es-CO" smtClean="0"/>
              <a:t>9/02/2023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01F999A-4FC5-4D84-927F-F1451EA142AD}" type="slidenum">
              <a:rPr lang="es-CO" smtClean="0"/>
              <a:t>‹Nº›</a:t>
            </a:fld>
            <a:endParaRPr lang="es-CO"/>
          </a:p>
        </p:txBody>
      </p:sp>
    </p:spTree>
    <p:extLst>
      <p:ext uri="{BB962C8B-B14F-4D97-AF65-F5344CB8AC3E}">
        <p14:creationId xmlns:p14="http://schemas.microsoft.com/office/powerpoint/2010/main" val="219590292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496651C-C188-494B-BD58-C4AF12283A31}" type="datetime1">
              <a:rPr lang="es-CO" smtClean="0"/>
              <a:t>9/02/2023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01F999A-4FC5-4D84-927F-F1451EA142AD}" type="slidenum">
              <a:rPr lang="es-CO" smtClean="0"/>
              <a:t>‹Nº›</a:t>
            </a:fld>
            <a:endParaRPr lang="es-C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503403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496651C-C188-494B-BD58-C4AF12283A31}" type="datetime1">
              <a:rPr lang="es-CO" smtClean="0"/>
              <a:t>9/02/2023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01F999A-4FC5-4D84-927F-F1451EA142AD}" type="slidenum">
              <a:rPr lang="es-CO" smtClean="0"/>
              <a:t>‹Nº›</a:t>
            </a:fld>
            <a:endParaRPr lang="es-CO"/>
          </a:p>
        </p:txBody>
      </p:sp>
    </p:spTree>
    <p:extLst>
      <p:ext uri="{BB962C8B-B14F-4D97-AF65-F5344CB8AC3E}">
        <p14:creationId xmlns:p14="http://schemas.microsoft.com/office/powerpoint/2010/main" val="22312127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496651C-C188-494B-BD58-C4AF12283A31}" type="datetime1">
              <a:rPr lang="es-CO" smtClean="0"/>
              <a:t>9/02/2023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01F999A-4FC5-4D84-927F-F1451EA142AD}"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128079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496651C-C188-494B-BD58-C4AF12283A31}" type="datetime1">
              <a:rPr lang="es-CO" smtClean="0"/>
              <a:t>9/02/2023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01F999A-4FC5-4D84-927F-F1451EA142AD}" type="slidenum">
              <a:rPr lang="es-CO" smtClean="0"/>
              <a:t>‹Nº›</a:t>
            </a:fld>
            <a:endParaRPr lang="es-CO"/>
          </a:p>
        </p:txBody>
      </p:sp>
    </p:spTree>
    <p:extLst>
      <p:ext uri="{BB962C8B-B14F-4D97-AF65-F5344CB8AC3E}">
        <p14:creationId xmlns:p14="http://schemas.microsoft.com/office/powerpoint/2010/main" val="4737132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10A37DB-B4E2-42B0-B2E9-71290BD709B3}" type="datetime1">
              <a:rPr lang="es-CO" smtClean="0"/>
              <a:t>9/02/2023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01F999A-4FC5-4D84-927F-F1451EA142AD}" type="slidenum">
              <a:rPr lang="es-CO" smtClean="0"/>
              <a:t>‹Nº›</a:t>
            </a:fld>
            <a:endParaRPr lang="es-CO"/>
          </a:p>
        </p:txBody>
      </p:sp>
    </p:spTree>
    <p:extLst>
      <p:ext uri="{BB962C8B-B14F-4D97-AF65-F5344CB8AC3E}">
        <p14:creationId xmlns:p14="http://schemas.microsoft.com/office/powerpoint/2010/main" val="131943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544A2A-8B83-42A6-9CAE-357AF0E82303}" type="datetime1">
              <a:rPr lang="es-CO" smtClean="0"/>
              <a:t>9/02/2023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01F999A-4FC5-4D84-927F-F1451EA142AD}" type="slidenum">
              <a:rPr lang="es-CO" smtClean="0"/>
              <a:t>‹Nº›</a:t>
            </a:fld>
            <a:endParaRPr lang="es-CO"/>
          </a:p>
        </p:txBody>
      </p:sp>
    </p:spTree>
    <p:extLst>
      <p:ext uri="{BB962C8B-B14F-4D97-AF65-F5344CB8AC3E}">
        <p14:creationId xmlns:p14="http://schemas.microsoft.com/office/powerpoint/2010/main" val="419685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BBF71E-A6DE-40FA-B96A-79F0417BF9C1}" type="datetime1">
              <a:rPr lang="es-CO" smtClean="0"/>
              <a:t>9/02/2023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01F999A-4FC5-4D84-927F-F1451EA142AD}" type="slidenum">
              <a:rPr lang="es-CO" smtClean="0"/>
              <a:t>‹Nº›</a:t>
            </a:fld>
            <a:endParaRPr lang="es-CO"/>
          </a:p>
        </p:txBody>
      </p:sp>
    </p:spTree>
    <p:extLst>
      <p:ext uri="{BB962C8B-B14F-4D97-AF65-F5344CB8AC3E}">
        <p14:creationId xmlns:p14="http://schemas.microsoft.com/office/powerpoint/2010/main" val="142396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5CD8FB8-78CD-4D59-83E1-4539D451AE15}" type="datetime1">
              <a:rPr lang="es-CO" smtClean="0"/>
              <a:t>9/02/2023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901F999A-4FC5-4D84-927F-F1451EA142AD}" type="slidenum">
              <a:rPr lang="es-CO" smtClean="0"/>
              <a:t>‹Nº›</a:t>
            </a:fld>
            <a:endParaRPr lang="es-CO"/>
          </a:p>
        </p:txBody>
      </p:sp>
    </p:spTree>
    <p:extLst>
      <p:ext uri="{BB962C8B-B14F-4D97-AF65-F5344CB8AC3E}">
        <p14:creationId xmlns:p14="http://schemas.microsoft.com/office/powerpoint/2010/main" val="19964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ED19A4-749D-4C27-9F7A-58AA3D891379}" type="datetime1">
              <a:rPr lang="es-CO" smtClean="0"/>
              <a:t>9/02/2023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01F999A-4FC5-4D84-927F-F1451EA142AD}" type="slidenum">
              <a:rPr lang="es-CO" smtClean="0"/>
              <a:t>‹Nº›</a:t>
            </a:fld>
            <a:endParaRPr lang="es-CO"/>
          </a:p>
        </p:txBody>
      </p:sp>
    </p:spTree>
    <p:extLst>
      <p:ext uri="{BB962C8B-B14F-4D97-AF65-F5344CB8AC3E}">
        <p14:creationId xmlns:p14="http://schemas.microsoft.com/office/powerpoint/2010/main" val="323821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2212663-0968-4FEA-89D6-AB65B816F0C6}" type="datetime1">
              <a:rPr lang="es-CO" smtClean="0"/>
              <a:t>9/02/2023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901F999A-4FC5-4D84-927F-F1451EA142AD}" type="slidenum">
              <a:rPr lang="es-CO" smtClean="0"/>
              <a:t>‹Nº›</a:t>
            </a:fld>
            <a:endParaRPr lang="es-CO"/>
          </a:p>
        </p:txBody>
      </p:sp>
    </p:spTree>
    <p:extLst>
      <p:ext uri="{BB962C8B-B14F-4D97-AF65-F5344CB8AC3E}">
        <p14:creationId xmlns:p14="http://schemas.microsoft.com/office/powerpoint/2010/main" val="382029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702EDAD-6F94-46B1-99BA-23327F3F3FA9}" type="datetime1">
              <a:rPr lang="es-CO" smtClean="0"/>
              <a:t>9/02/2023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901F999A-4FC5-4D84-927F-F1451EA142AD}" type="slidenum">
              <a:rPr lang="es-CO" smtClean="0"/>
              <a:t>‹Nº›</a:t>
            </a:fld>
            <a:endParaRPr lang="es-CO"/>
          </a:p>
        </p:txBody>
      </p:sp>
    </p:spTree>
    <p:extLst>
      <p:ext uri="{BB962C8B-B14F-4D97-AF65-F5344CB8AC3E}">
        <p14:creationId xmlns:p14="http://schemas.microsoft.com/office/powerpoint/2010/main" val="105634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30CAA6-DF89-4B84-BFF7-8F53635FC3B6}" type="datetime1">
              <a:rPr lang="es-CO" smtClean="0"/>
              <a:t>9/02/2023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901F999A-4FC5-4D84-927F-F1451EA142AD}" type="slidenum">
              <a:rPr lang="es-CO" smtClean="0"/>
              <a:t>‹Nº›</a:t>
            </a:fld>
            <a:endParaRPr lang="es-CO"/>
          </a:p>
        </p:txBody>
      </p:sp>
    </p:spTree>
    <p:extLst>
      <p:ext uri="{BB962C8B-B14F-4D97-AF65-F5344CB8AC3E}">
        <p14:creationId xmlns:p14="http://schemas.microsoft.com/office/powerpoint/2010/main" val="189151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02E5B70-5714-4AE7-BD9A-D83EBE0DAACB}" type="datetime1">
              <a:rPr lang="es-CO" smtClean="0"/>
              <a:t>9/02/2023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01F999A-4FC5-4D84-927F-F1451EA142AD}" type="slidenum">
              <a:rPr lang="es-CO" smtClean="0"/>
              <a:t>‹Nº›</a:t>
            </a:fld>
            <a:endParaRPr lang="es-CO"/>
          </a:p>
        </p:txBody>
      </p:sp>
    </p:spTree>
    <p:extLst>
      <p:ext uri="{BB962C8B-B14F-4D97-AF65-F5344CB8AC3E}">
        <p14:creationId xmlns:p14="http://schemas.microsoft.com/office/powerpoint/2010/main" val="355726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0A6517A-96AD-4F04-8AC3-3CB0BB1E088F}" type="datetime1">
              <a:rPr lang="es-CO" smtClean="0"/>
              <a:t>9/02/2023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901F999A-4FC5-4D84-927F-F1451EA142AD}" type="slidenum">
              <a:rPr lang="es-CO" smtClean="0"/>
              <a:t>‹Nº›</a:t>
            </a:fld>
            <a:endParaRPr lang="es-CO"/>
          </a:p>
        </p:txBody>
      </p:sp>
    </p:spTree>
    <p:extLst>
      <p:ext uri="{BB962C8B-B14F-4D97-AF65-F5344CB8AC3E}">
        <p14:creationId xmlns:p14="http://schemas.microsoft.com/office/powerpoint/2010/main" val="304982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96651C-C188-494B-BD58-C4AF12283A31}" type="datetime1">
              <a:rPr lang="es-CO" smtClean="0"/>
              <a:t>9/02/2023</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01F999A-4FC5-4D84-927F-F1451EA142AD}" type="slidenum">
              <a:rPr lang="es-CO" smtClean="0"/>
              <a:t>‹Nº›</a:t>
            </a:fld>
            <a:endParaRPr lang="es-CO"/>
          </a:p>
        </p:txBody>
      </p:sp>
    </p:spTree>
    <p:extLst>
      <p:ext uri="{BB962C8B-B14F-4D97-AF65-F5344CB8AC3E}">
        <p14:creationId xmlns:p14="http://schemas.microsoft.com/office/powerpoint/2010/main" val="236875389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600B05A-8BA9-4673-93CA-8CEBF0FF766D}"/>
              </a:ext>
            </a:extLst>
          </p:cNvPr>
          <p:cNvPicPr>
            <a:picLocks noChangeAspect="1"/>
          </p:cNvPicPr>
          <p:nvPr/>
        </p:nvPicPr>
        <p:blipFill>
          <a:blip r:embed="rId2"/>
          <a:stretch>
            <a:fillRect/>
          </a:stretch>
        </p:blipFill>
        <p:spPr>
          <a:xfrm>
            <a:off x="2849860" y="1350202"/>
            <a:ext cx="6574055" cy="3777979"/>
          </a:xfrm>
          <a:prstGeom prst="rect">
            <a:avLst/>
          </a:prstGeom>
        </p:spPr>
      </p:pic>
      <p:sp>
        <p:nvSpPr>
          <p:cNvPr id="2" name="Rectángulo: esquinas redondeadas 1">
            <a:extLst>
              <a:ext uri="{FF2B5EF4-FFF2-40B4-BE49-F238E27FC236}">
                <a16:creationId xmlns:a16="http://schemas.microsoft.com/office/drawing/2014/main" id="{37F45BC9-DB8D-4C3D-BA49-2E0BFFF8774E}"/>
              </a:ext>
            </a:extLst>
          </p:cNvPr>
          <p:cNvSpPr/>
          <p:nvPr/>
        </p:nvSpPr>
        <p:spPr>
          <a:xfrm>
            <a:off x="2491530" y="385894"/>
            <a:ext cx="7239699" cy="872455"/>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s-CO"/>
          </a:p>
        </p:txBody>
      </p:sp>
      <p:sp>
        <p:nvSpPr>
          <p:cNvPr id="3" name="CuadroTexto 2">
            <a:extLst>
              <a:ext uri="{FF2B5EF4-FFF2-40B4-BE49-F238E27FC236}">
                <a16:creationId xmlns:a16="http://schemas.microsoft.com/office/drawing/2014/main" id="{37325BDC-E8F5-47D8-A928-1D0B7F9DF038}"/>
              </a:ext>
            </a:extLst>
          </p:cNvPr>
          <p:cNvSpPr txBox="1"/>
          <p:nvPr/>
        </p:nvSpPr>
        <p:spPr>
          <a:xfrm>
            <a:off x="109980" y="143200"/>
            <a:ext cx="2870964" cy="2554545"/>
          </a:xfrm>
          <a:prstGeom prst="rect">
            <a:avLst/>
          </a:prstGeom>
          <a:noFill/>
        </p:spPr>
        <p:txBody>
          <a:bodyPr wrap="square" rtlCol="0">
            <a:spAutoFit/>
          </a:bodyPr>
          <a:lstStyle/>
          <a:p>
            <a:pPr algn="ctr"/>
            <a:r>
              <a:rPr lang="es-ES" sz="1600" dirty="0">
                <a:latin typeface="Cooper Black" panose="0208090404030B020404" pitchFamily="18" charset="0"/>
              </a:rPr>
              <a:t>INSTITUCIÒN  EDUCATIVA  MANUEL ANTONIO RUEDA JARA</a:t>
            </a:r>
          </a:p>
          <a:p>
            <a:pPr algn="ctr"/>
            <a:endParaRPr lang="es-ES" sz="1600" dirty="0">
              <a:latin typeface="Cooper Black" panose="0208090404030B020404" pitchFamily="18" charset="0"/>
            </a:endParaRPr>
          </a:p>
          <a:p>
            <a:pPr algn="ctr"/>
            <a:endParaRPr lang="es-ES" sz="1600" dirty="0">
              <a:latin typeface="Cooper Black" panose="0208090404030B020404" pitchFamily="18" charset="0"/>
            </a:endParaRPr>
          </a:p>
          <a:p>
            <a:pPr algn="ctr"/>
            <a:endParaRPr lang="es-ES" sz="1600" dirty="0">
              <a:latin typeface="Cooper Black" panose="0208090404030B020404" pitchFamily="18" charset="0"/>
            </a:endParaRPr>
          </a:p>
          <a:p>
            <a:pPr algn="ctr"/>
            <a:endParaRPr lang="es-ES" sz="1600" dirty="0">
              <a:latin typeface="Cooper Black" panose="0208090404030B020404" pitchFamily="18" charset="0"/>
            </a:endParaRPr>
          </a:p>
          <a:p>
            <a:pPr algn="ctr"/>
            <a:endParaRPr lang="es-ES" sz="1600" dirty="0"/>
          </a:p>
          <a:p>
            <a:pPr algn="ctr"/>
            <a:r>
              <a:rPr lang="es-ES" sz="1600" b="1" dirty="0">
                <a:latin typeface="Bahnschrift Light" panose="020B0502040204020203" pitchFamily="34" charset="0"/>
              </a:rPr>
              <a:t>RENDICIÒN DE CUENTAS VIGENCIA  2022 </a:t>
            </a:r>
            <a:endParaRPr lang="es-CO" sz="1600" b="1" dirty="0">
              <a:latin typeface="Bahnschrift Light" panose="020B0502040204020203" pitchFamily="34" charset="0"/>
            </a:endParaRPr>
          </a:p>
        </p:txBody>
      </p:sp>
      <p:pic>
        <p:nvPicPr>
          <p:cNvPr id="8" name="Imagen 7">
            <a:extLst>
              <a:ext uri="{FF2B5EF4-FFF2-40B4-BE49-F238E27FC236}">
                <a16:creationId xmlns:a16="http://schemas.microsoft.com/office/drawing/2014/main" id="{72ADA4FA-4826-405D-AE6C-89E091E3784D}"/>
              </a:ext>
            </a:extLst>
          </p:cNvPr>
          <p:cNvPicPr>
            <a:picLocks noChangeAspect="1"/>
          </p:cNvPicPr>
          <p:nvPr/>
        </p:nvPicPr>
        <p:blipFill>
          <a:blip r:embed="rId3"/>
          <a:stretch>
            <a:fillRect/>
          </a:stretch>
        </p:blipFill>
        <p:spPr>
          <a:xfrm>
            <a:off x="1028700" y="1040263"/>
            <a:ext cx="957518" cy="921560"/>
          </a:xfrm>
          <a:prstGeom prst="rect">
            <a:avLst/>
          </a:prstGeom>
        </p:spPr>
      </p:pic>
    </p:spTree>
    <p:extLst>
      <p:ext uri="{BB962C8B-B14F-4D97-AF65-F5344CB8AC3E}">
        <p14:creationId xmlns:p14="http://schemas.microsoft.com/office/powerpoint/2010/main" val="158471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246EC9-26B9-4149-8B8D-283AA080A8CC}"/>
              </a:ext>
            </a:extLst>
          </p:cNvPr>
          <p:cNvSpPr>
            <a:spLocks noGrp="1"/>
          </p:cNvSpPr>
          <p:nvPr>
            <p:ph type="title"/>
          </p:nvPr>
        </p:nvSpPr>
        <p:spPr>
          <a:xfrm>
            <a:off x="1979628" y="317369"/>
            <a:ext cx="6523350" cy="920576"/>
          </a:xfrm>
          <a:solidFill>
            <a:schemeClr val="accent1"/>
          </a:solidFill>
          <a:ln w="19050">
            <a:solidFill>
              <a:schemeClr val="tx1"/>
            </a:solidFill>
          </a:ln>
        </p:spPr>
        <p:txBody>
          <a:bodyPr/>
          <a:lstStyle/>
          <a:p>
            <a:pPr algn="ctr"/>
            <a:r>
              <a:rPr lang="es-CO" sz="4400" b="1" i="0" u="none" strike="noStrike" baseline="0" dirty="0">
                <a:solidFill>
                  <a:srgbClr val="000000"/>
                </a:solidFill>
                <a:latin typeface="Tahoma" panose="020B0604030504040204" pitchFamily="34" charset="0"/>
              </a:rPr>
              <a:t>Gestión Académica</a:t>
            </a:r>
            <a:endParaRPr lang="es-CO" dirty="0"/>
          </a:p>
        </p:txBody>
      </p:sp>
      <p:sp>
        <p:nvSpPr>
          <p:cNvPr id="3" name="Marcador de contenido 2">
            <a:extLst>
              <a:ext uri="{FF2B5EF4-FFF2-40B4-BE49-F238E27FC236}">
                <a16:creationId xmlns:a16="http://schemas.microsoft.com/office/drawing/2014/main" id="{306E8443-04FD-40A6-85B9-A99BD931B444}"/>
              </a:ext>
            </a:extLst>
          </p:cNvPr>
          <p:cNvSpPr>
            <a:spLocks noGrp="1"/>
          </p:cNvSpPr>
          <p:nvPr>
            <p:ph idx="1"/>
          </p:nvPr>
        </p:nvSpPr>
        <p:spPr>
          <a:xfrm>
            <a:off x="713645" y="1632688"/>
            <a:ext cx="8596668" cy="3880773"/>
          </a:xfrm>
        </p:spPr>
        <p:txBody>
          <a:bodyPr/>
          <a:lstStyle/>
          <a:p>
            <a:pPr marL="0" indent="0" algn="l">
              <a:buNone/>
            </a:pPr>
            <a:endParaRPr lang="es-CO" sz="1800" b="0" i="0" u="none" strike="noStrike" baseline="0" dirty="0">
              <a:solidFill>
                <a:srgbClr val="000000"/>
              </a:solidFill>
              <a:latin typeface="Arial" panose="020B0604020202020204" pitchFamily="34" charset="0"/>
            </a:endParaRPr>
          </a:p>
          <a:p>
            <a:r>
              <a:rPr lang="es-CO" sz="2000" b="1" i="0" u="none" strike="noStrike" baseline="0" dirty="0">
                <a:latin typeface="Arial" panose="020B0604020202020204" pitchFamily="34" charset="0"/>
              </a:rPr>
              <a:t>Estudiantes Atendidos 2022</a:t>
            </a:r>
          </a:p>
          <a:p>
            <a:endParaRPr lang="es-CO" sz="1800" b="1" dirty="0">
              <a:latin typeface="Arial" panose="020B0604020202020204" pitchFamily="34" charset="0"/>
            </a:endParaRPr>
          </a:p>
          <a:p>
            <a:endParaRPr lang="es-CO" sz="1800" b="1" dirty="0">
              <a:latin typeface="Arial" panose="020B0604020202020204" pitchFamily="34" charset="0"/>
            </a:endParaRPr>
          </a:p>
          <a:p>
            <a:endParaRPr lang="es-CO" dirty="0"/>
          </a:p>
        </p:txBody>
      </p:sp>
      <p:pic>
        <p:nvPicPr>
          <p:cNvPr id="5" name="Imagen 4">
            <a:extLst>
              <a:ext uri="{FF2B5EF4-FFF2-40B4-BE49-F238E27FC236}">
                <a16:creationId xmlns:a16="http://schemas.microsoft.com/office/drawing/2014/main" id="{121FAAB1-6613-4E7D-A41C-7DD1DFC5CDC2}"/>
              </a:ext>
            </a:extLst>
          </p:cNvPr>
          <p:cNvPicPr>
            <a:picLocks noChangeAspect="1"/>
          </p:cNvPicPr>
          <p:nvPr/>
        </p:nvPicPr>
        <p:blipFill>
          <a:blip r:embed="rId2"/>
          <a:stretch>
            <a:fillRect/>
          </a:stretch>
        </p:blipFill>
        <p:spPr>
          <a:xfrm>
            <a:off x="350326" y="2608340"/>
            <a:ext cx="9500685" cy="1832776"/>
          </a:xfrm>
          <a:prstGeom prst="rect">
            <a:avLst/>
          </a:prstGeom>
        </p:spPr>
      </p:pic>
      <p:pic>
        <p:nvPicPr>
          <p:cNvPr id="7" name="Imagen 6">
            <a:extLst>
              <a:ext uri="{FF2B5EF4-FFF2-40B4-BE49-F238E27FC236}">
                <a16:creationId xmlns:a16="http://schemas.microsoft.com/office/drawing/2014/main" id="{D593E04E-8D3E-4418-BAE0-ADDD27992C6D}"/>
              </a:ext>
            </a:extLst>
          </p:cNvPr>
          <p:cNvPicPr>
            <a:picLocks noChangeAspect="1"/>
          </p:cNvPicPr>
          <p:nvPr/>
        </p:nvPicPr>
        <p:blipFill>
          <a:blip r:embed="rId3"/>
          <a:stretch>
            <a:fillRect/>
          </a:stretch>
        </p:blipFill>
        <p:spPr>
          <a:xfrm>
            <a:off x="423253" y="224286"/>
            <a:ext cx="957155" cy="920576"/>
          </a:xfrm>
          <a:prstGeom prst="rect">
            <a:avLst/>
          </a:prstGeom>
        </p:spPr>
      </p:pic>
    </p:spTree>
    <p:extLst>
      <p:ext uri="{BB962C8B-B14F-4D97-AF65-F5344CB8AC3E}">
        <p14:creationId xmlns:p14="http://schemas.microsoft.com/office/powerpoint/2010/main" val="302670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E884D-1E90-4EB4-8644-3D41C5AB9D30}"/>
              </a:ext>
            </a:extLst>
          </p:cNvPr>
          <p:cNvSpPr>
            <a:spLocks noGrp="1"/>
          </p:cNvSpPr>
          <p:nvPr>
            <p:ph type="title"/>
          </p:nvPr>
        </p:nvSpPr>
        <p:spPr>
          <a:xfrm>
            <a:off x="630200" y="185394"/>
            <a:ext cx="8596668" cy="1530284"/>
          </a:xfrm>
          <a:solidFill>
            <a:srgbClr val="92D050"/>
          </a:solidFill>
        </p:spPr>
        <p:txBody>
          <a:bodyPr>
            <a:normAutofit fontScale="90000"/>
          </a:bodyPr>
          <a:lstStyle/>
          <a:p>
            <a:pPr algn="ctr"/>
            <a:br>
              <a:rPr lang="es-CO" sz="3200" b="1" i="0" u="none" strike="noStrike" baseline="0" dirty="0">
                <a:solidFill>
                  <a:srgbClr val="000000"/>
                </a:solidFill>
                <a:latin typeface="Tahoma" panose="020B0604030504040204" pitchFamily="34" charset="0"/>
              </a:rPr>
            </a:br>
            <a:r>
              <a:rPr lang="es-CO" sz="3200" b="1" i="0" u="none" strike="noStrike" baseline="0" dirty="0">
                <a:solidFill>
                  <a:srgbClr val="000000"/>
                </a:solidFill>
                <a:latin typeface="Tahoma" panose="020B0604030504040204" pitchFamily="34" charset="0"/>
              </a:rPr>
              <a:t>Gestión Académica</a:t>
            </a:r>
            <a:br>
              <a:rPr lang="es-CO" sz="3100" b="1" i="0" u="none" strike="noStrike" baseline="0" dirty="0">
                <a:solidFill>
                  <a:srgbClr val="000000"/>
                </a:solidFill>
                <a:latin typeface="Bahnschrift SemiBold" panose="020B0502040204020203" pitchFamily="34" charset="0"/>
              </a:rPr>
            </a:br>
            <a:r>
              <a:rPr lang="es-CO" sz="3100" b="1" i="0" u="none" strike="noStrike" baseline="0" dirty="0">
                <a:solidFill>
                  <a:srgbClr val="000000"/>
                </a:solidFill>
                <a:latin typeface="Bahnschrift SemiBold" panose="020B0502040204020203" pitchFamily="34" charset="0"/>
              </a:rPr>
              <a:t>Resultados ICFES 2021--2022 </a:t>
            </a:r>
            <a:br>
              <a:rPr lang="es-CO" sz="1800" b="0" i="0" u="none" strike="noStrike" baseline="0" dirty="0">
                <a:solidFill>
                  <a:srgbClr val="000000"/>
                </a:solidFill>
                <a:latin typeface="Calibri" panose="020F0502020204030204" pitchFamily="34" charset="0"/>
              </a:rPr>
            </a:br>
            <a:br>
              <a:rPr lang="es-CO" sz="1800" b="0" i="0" u="none" strike="noStrike" baseline="0" dirty="0">
                <a:solidFill>
                  <a:srgbClr val="000000"/>
                </a:solidFill>
                <a:latin typeface="Calibri" panose="020F0502020204030204" pitchFamily="34" charset="0"/>
              </a:rPr>
            </a:br>
            <a:endParaRPr lang="es-CO" dirty="0"/>
          </a:p>
        </p:txBody>
      </p:sp>
      <p:pic>
        <p:nvPicPr>
          <p:cNvPr id="3" name="Imagen 2">
            <a:extLst>
              <a:ext uri="{FF2B5EF4-FFF2-40B4-BE49-F238E27FC236}">
                <a16:creationId xmlns:a16="http://schemas.microsoft.com/office/drawing/2014/main" id="{A5284080-1C41-4B44-8E16-5721DE4E0D2B}"/>
              </a:ext>
            </a:extLst>
          </p:cNvPr>
          <p:cNvPicPr>
            <a:picLocks noChangeAspect="1"/>
          </p:cNvPicPr>
          <p:nvPr/>
        </p:nvPicPr>
        <p:blipFill>
          <a:blip r:embed="rId2"/>
          <a:stretch>
            <a:fillRect/>
          </a:stretch>
        </p:blipFill>
        <p:spPr>
          <a:xfrm>
            <a:off x="1091152" y="1885460"/>
            <a:ext cx="7568967" cy="4549432"/>
          </a:xfrm>
          <a:prstGeom prst="rect">
            <a:avLst/>
          </a:prstGeom>
          <a:ln w="28575">
            <a:solidFill>
              <a:schemeClr val="tx1"/>
            </a:solidFill>
          </a:ln>
        </p:spPr>
      </p:pic>
      <p:pic>
        <p:nvPicPr>
          <p:cNvPr id="4" name="Imagen 3">
            <a:extLst>
              <a:ext uri="{FF2B5EF4-FFF2-40B4-BE49-F238E27FC236}">
                <a16:creationId xmlns:a16="http://schemas.microsoft.com/office/drawing/2014/main" id="{B638C674-224D-4A6E-91DA-DC2BCBD18796}"/>
              </a:ext>
            </a:extLst>
          </p:cNvPr>
          <p:cNvPicPr>
            <a:picLocks noChangeAspect="1"/>
          </p:cNvPicPr>
          <p:nvPr/>
        </p:nvPicPr>
        <p:blipFill>
          <a:blip r:embed="rId3"/>
          <a:stretch>
            <a:fillRect/>
          </a:stretch>
        </p:blipFill>
        <p:spPr>
          <a:xfrm>
            <a:off x="1091152" y="419705"/>
            <a:ext cx="957155" cy="920576"/>
          </a:xfrm>
          <a:prstGeom prst="rect">
            <a:avLst/>
          </a:prstGeom>
        </p:spPr>
      </p:pic>
    </p:spTree>
    <p:extLst>
      <p:ext uri="{BB962C8B-B14F-4D97-AF65-F5344CB8AC3E}">
        <p14:creationId xmlns:p14="http://schemas.microsoft.com/office/powerpoint/2010/main" val="1463492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7415B7-7BBA-481E-96D5-DD6CE76396B9}"/>
              </a:ext>
            </a:extLst>
          </p:cNvPr>
          <p:cNvSpPr>
            <a:spLocks noGrp="1"/>
          </p:cNvSpPr>
          <p:nvPr>
            <p:ph type="title"/>
          </p:nvPr>
        </p:nvSpPr>
        <p:spPr>
          <a:xfrm>
            <a:off x="1453803" y="109097"/>
            <a:ext cx="7388539" cy="1106961"/>
          </a:xfrm>
          <a:solidFill>
            <a:schemeClr val="accent1"/>
          </a:solidFill>
          <a:ln w="19050">
            <a:solidFill>
              <a:schemeClr val="accent1"/>
            </a:solidFill>
          </a:ln>
        </p:spPr>
        <p:txBody>
          <a:bodyPr>
            <a:normAutofit fontScale="90000"/>
          </a:bodyPr>
          <a:lstStyle/>
          <a:p>
            <a:pPr algn="ctr"/>
            <a:r>
              <a:rPr lang="es-CO" sz="2800" b="1" i="0" u="none" strike="noStrike" baseline="0" dirty="0">
                <a:solidFill>
                  <a:srgbClr val="000000"/>
                </a:solidFill>
                <a:latin typeface="Tahoma" panose="020B0604030504040204" pitchFamily="34" charset="0"/>
              </a:rPr>
              <a:t>Gestión Académica</a:t>
            </a:r>
            <a:br>
              <a:rPr lang="es-CO" sz="2800" b="0" i="0" u="none" strike="noStrike" baseline="0" dirty="0">
                <a:solidFill>
                  <a:srgbClr val="000000"/>
                </a:solidFill>
                <a:latin typeface="Tahoma" panose="020B0604030504040204" pitchFamily="34" charset="0"/>
              </a:rPr>
            </a:br>
            <a:r>
              <a:rPr lang="es-ES" sz="2800" b="1" i="0" u="none" strike="noStrike" baseline="0" dirty="0">
                <a:solidFill>
                  <a:srgbClr val="000000"/>
                </a:solidFill>
                <a:latin typeface="Calibri" panose="020F0502020204030204" pitchFamily="34" charset="0"/>
              </a:rPr>
              <a:t>ESTUDIANTES CON LOS MEJORES PUNTAJES 2022</a:t>
            </a:r>
            <a:endParaRPr lang="es-CO" sz="6000" dirty="0"/>
          </a:p>
        </p:txBody>
      </p:sp>
      <p:pic>
        <p:nvPicPr>
          <p:cNvPr id="3" name="Imagen 2">
            <a:extLst>
              <a:ext uri="{FF2B5EF4-FFF2-40B4-BE49-F238E27FC236}">
                <a16:creationId xmlns:a16="http://schemas.microsoft.com/office/drawing/2014/main" id="{09AC285C-B07C-4AB7-809E-78BC6000259C}"/>
              </a:ext>
            </a:extLst>
          </p:cNvPr>
          <p:cNvPicPr>
            <a:picLocks noChangeAspect="1"/>
          </p:cNvPicPr>
          <p:nvPr/>
        </p:nvPicPr>
        <p:blipFill>
          <a:blip r:embed="rId2"/>
          <a:stretch>
            <a:fillRect/>
          </a:stretch>
        </p:blipFill>
        <p:spPr>
          <a:xfrm>
            <a:off x="1453802" y="1542959"/>
            <a:ext cx="6974525" cy="5043838"/>
          </a:xfrm>
          <a:prstGeom prst="rect">
            <a:avLst/>
          </a:prstGeom>
          <a:ln w="38100">
            <a:solidFill>
              <a:schemeClr val="tx1"/>
            </a:solidFill>
          </a:ln>
        </p:spPr>
      </p:pic>
      <p:pic>
        <p:nvPicPr>
          <p:cNvPr id="4" name="Imagen 3">
            <a:extLst>
              <a:ext uri="{FF2B5EF4-FFF2-40B4-BE49-F238E27FC236}">
                <a16:creationId xmlns:a16="http://schemas.microsoft.com/office/drawing/2014/main" id="{BB6E74BA-827E-4529-9611-D578559FB3E9}"/>
              </a:ext>
            </a:extLst>
          </p:cNvPr>
          <p:cNvPicPr>
            <a:picLocks noChangeAspect="1"/>
          </p:cNvPicPr>
          <p:nvPr/>
        </p:nvPicPr>
        <p:blipFill>
          <a:blip r:embed="rId3"/>
          <a:stretch>
            <a:fillRect/>
          </a:stretch>
        </p:blipFill>
        <p:spPr>
          <a:xfrm>
            <a:off x="141401" y="109097"/>
            <a:ext cx="957155" cy="920576"/>
          </a:xfrm>
          <a:prstGeom prst="rect">
            <a:avLst/>
          </a:prstGeom>
        </p:spPr>
      </p:pic>
    </p:spTree>
    <p:extLst>
      <p:ext uri="{BB962C8B-B14F-4D97-AF65-F5344CB8AC3E}">
        <p14:creationId xmlns:p14="http://schemas.microsoft.com/office/powerpoint/2010/main" val="284098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B753C-F146-46A2-B702-B8031DE4C62E}"/>
              </a:ext>
            </a:extLst>
          </p:cNvPr>
          <p:cNvSpPr>
            <a:spLocks noGrp="1"/>
          </p:cNvSpPr>
          <p:nvPr>
            <p:ph type="title"/>
          </p:nvPr>
        </p:nvSpPr>
        <p:spPr>
          <a:xfrm>
            <a:off x="838200" y="234892"/>
            <a:ext cx="6567042" cy="1056579"/>
          </a:xfrm>
          <a:solidFill>
            <a:srgbClr val="92D050"/>
          </a:solidFill>
          <a:ln w="12700">
            <a:solidFill>
              <a:schemeClr val="tx1"/>
            </a:solidFill>
          </a:ln>
        </p:spPr>
        <p:txBody>
          <a:bodyPr>
            <a:normAutofit fontScale="90000"/>
          </a:bodyPr>
          <a:lstStyle/>
          <a:p>
            <a:pPr algn="ctr"/>
            <a:r>
              <a:rPr lang="es-CO" sz="2400" b="1" i="0" u="none" strike="noStrike" baseline="0" dirty="0">
                <a:solidFill>
                  <a:srgbClr val="000000"/>
                </a:solidFill>
                <a:latin typeface="Tahoma" panose="020B0604030504040204" pitchFamily="34" charset="0"/>
              </a:rPr>
              <a:t>Gestión Académica</a:t>
            </a:r>
            <a:br>
              <a:rPr lang="es-CO" sz="2400" b="1" i="0" u="none" strike="noStrike" baseline="0" dirty="0">
                <a:solidFill>
                  <a:srgbClr val="000000"/>
                </a:solidFill>
                <a:latin typeface="Tahoma" panose="020B0604030504040204" pitchFamily="34" charset="0"/>
              </a:rPr>
            </a:br>
            <a:br>
              <a:rPr lang="es-CO" sz="2400" b="1" i="0" u="none" strike="noStrike" baseline="0" dirty="0">
                <a:solidFill>
                  <a:srgbClr val="000000"/>
                </a:solidFill>
                <a:latin typeface="Tahoma" panose="020B0604030504040204" pitchFamily="34" charset="0"/>
              </a:rPr>
            </a:br>
            <a:r>
              <a:rPr lang="es-CO" sz="2400" b="1" i="0" u="none" strike="noStrike" baseline="0" dirty="0">
                <a:solidFill>
                  <a:srgbClr val="000000"/>
                </a:solidFill>
                <a:latin typeface="Tahoma" panose="020B0604030504040204" pitchFamily="34" charset="0"/>
              </a:rPr>
              <a:t> Diseño Pedagógico</a:t>
            </a:r>
            <a:br>
              <a:rPr lang="es-CO" sz="2400" b="1" i="0" u="none" strike="noStrike" baseline="0" dirty="0">
                <a:solidFill>
                  <a:srgbClr val="000000"/>
                </a:solidFill>
                <a:latin typeface="Tahoma" panose="020B0604030504040204" pitchFamily="34" charset="0"/>
              </a:rPr>
            </a:br>
            <a:br>
              <a:rPr lang="es-CO" sz="2400" b="1" i="0" u="none" strike="noStrike" baseline="0" dirty="0">
                <a:solidFill>
                  <a:srgbClr val="000000"/>
                </a:solidFill>
                <a:latin typeface="Tahoma" panose="020B0604030504040204" pitchFamily="34" charset="0"/>
              </a:rPr>
            </a:br>
            <a:r>
              <a:rPr lang="es-CO" sz="2400" b="1" i="0" u="none" strike="noStrike" baseline="0" dirty="0">
                <a:solidFill>
                  <a:srgbClr val="000000"/>
                </a:solidFill>
                <a:latin typeface="Tahoma" panose="020B0604030504040204" pitchFamily="34" charset="0"/>
              </a:rPr>
              <a:t>PLAN DE ESTUDIOS</a:t>
            </a:r>
            <a:endParaRPr lang="es-CO" sz="5400" dirty="0"/>
          </a:p>
        </p:txBody>
      </p:sp>
      <p:sp>
        <p:nvSpPr>
          <p:cNvPr id="3" name="Rectángulo: esquinas redondeadas 2">
            <a:extLst>
              <a:ext uri="{FF2B5EF4-FFF2-40B4-BE49-F238E27FC236}">
                <a16:creationId xmlns:a16="http://schemas.microsoft.com/office/drawing/2014/main" id="{A2DFC546-6588-4ABC-9FFD-B3A4C6726262}"/>
              </a:ext>
            </a:extLst>
          </p:cNvPr>
          <p:cNvSpPr/>
          <p:nvPr/>
        </p:nvSpPr>
        <p:spPr>
          <a:xfrm>
            <a:off x="919585" y="1985697"/>
            <a:ext cx="6567042" cy="6392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1800" b="1" i="0" u="none" strike="noStrike" baseline="0" dirty="0">
                <a:solidFill>
                  <a:srgbClr val="000000"/>
                </a:solidFill>
                <a:latin typeface="Calibri" panose="020F0502020204030204" pitchFamily="34" charset="0"/>
              </a:rPr>
              <a:t>Organización  de  las  reuniones  de   padres  de  familia.</a:t>
            </a:r>
            <a:endParaRPr lang="es-CO" dirty="0"/>
          </a:p>
        </p:txBody>
      </p:sp>
      <p:sp>
        <p:nvSpPr>
          <p:cNvPr id="5" name="Rectángulo: esquinas redondeadas 4">
            <a:extLst>
              <a:ext uri="{FF2B5EF4-FFF2-40B4-BE49-F238E27FC236}">
                <a16:creationId xmlns:a16="http://schemas.microsoft.com/office/drawing/2014/main" id="{E37DE1AB-658B-44BB-833E-668CB8770B3A}"/>
              </a:ext>
            </a:extLst>
          </p:cNvPr>
          <p:cNvSpPr/>
          <p:nvPr/>
        </p:nvSpPr>
        <p:spPr>
          <a:xfrm>
            <a:off x="838200" y="2820704"/>
            <a:ext cx="6638796" cy="443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i="0" u="none" strike="noStrike" baseline="0" dirty="0">
                <a:solidFill>
                  <a:srgbClr val="000000"/>
                </a:solidFill>
                <a:latin typeface="Calibri" panose="020F0502020204030204" pitchFamily="34" charset="0"/>
              </a:rPr>
              <a:t>Comunicación   por    internet,  correo  y  WhatsApp.</a:t>
            </a:r>
            <a:endParaRPr lang="es-CO" dirty="0"/>
          </a:p>
        </p:txBody>
      </p:sp>
      <p:sp>
        <p:nvSpPr>
          <p:cNvPr id="6" name="Rectángulo: esquinas redondeadas 5" descr="FormulaciónFormulaciónFormulaciónFormulación Formulación Formulación Formulación de los planesplanes planesplanesplanesde mejoramiento mejoramiento mejoramiento mejoramientomejoramientomejoramientopor porparte partepartepartede cadacada cadauna de las áreas ycomisióncomisión comisión de evaluaciónevaluaciónevaluaciónevaluación evaluaciónevaluación evaluación ysocialización socialización socialización socializaciónsocialización socialización de los mismos mismos .">
            <a:extLst>
              <a:ext uri="{FF2B5EF4-FFF2-40B4-BE49-F238E27FC236}">
                <a16:creationId xmlns:a16="http://schemas.microsoft.com/office/drawing/2014/main" id="{A415AE43-1F80-427D-8264-D63571957A06}"/>
              </a:ext>
            </a:extLst>
          </p:cNvPr>
          <p:cNvSpPr/>
          <p:nvPr/>
        </p:nvSpPr>
        <p:spPr>
          <a:xfrm>
            <a:off x="919585" y="3528231"/>
            <a:ext cx="6602220" cy="7498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800" b="1" i="0" u="none" strike="noStrike" baseline="0" dirty="0">
                <a:solidFill>
                  <a:srgbClr val="000000"/>
                </a:solidFill>
                <a:latin typeface="Calibri" panose="020F0502020204030204" pitchFamily="34" charset="0"/>
              </a:rPr>
              <a:t>Formulación   de los planes de mejoramiento por parte de cada una de las áreas  para subir las pruebas saber 11. </a:t>
            </a:r>
            <a:endParaRPr lang="es-CO" dirty="0"/>
          </a:p>
        </p:txBody>
      </p:sp>
      <p:sp>
        <p:nvSpPr>
          <p:cNvPr id="9" name="Rectángulo: esquinas redondeadas 8" descr="Apoyo ApoyoApoyode diferentes diferentesdiferentesdiferentes diferentesdiferentesdiferentesentidades entidades entidadesentidades entidadespara parala realizaciónrealización realizaciónrealización realización de capacitacióncapacitación capacitación capacitacióncapacitación capacitación alos losestudiantes estudiantesestudiantes estudiantes estudiantesestudiantesestudiantesen temastemas específicos específicos específicos específicosespecíficos para paraparala formaciónformación formación formación integral integralintegral integral .">
            <a:extLst>
              <a:ext uri="{FF2B5EF4-FFF2-40B4-BE49-F238E27FC236}">
                <a16:creationId xmlns:a16="http://schemas.microsoft.com/office/drawing/2014/main" id="{37392AF1-8425-4AD0-B23E-ED2DF79BC3AB}"/>
              </a:ext>
            </a:extLst>
          </p:cNvPr>
          <p:cNvSpPr/>
          <p:nvPr/>
        </p:nvSpPr>
        <p:spPr>
          <a:xfrm>
            <a:off x="919585" y="4478893"/>
            <a:ext cx="6602220" cy="90608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sz="1800" b="1" i="0" u="none" strike="noStrike" baseline="0" dirty="0">
                <a:solidFill>
                  <a:srgbClr val="000000"/>
                </a:solidFill>
                <a:latin typeface="Calibri" panose="020F0502020204030204" pitchFamily="34" charset="0"/>
              </a:rPr>
              <a:t>Apoyo de diferentes entidades para la realización de capacitación a los estudiantes en  temas específicos para la formación integral.</a:t>
            </a:r>
            <a:endParaRPr lang="es-CO" dirty="0"/>
          </a:p>
        </p:txBody>
      </p:sp>
      <p:sp>
        <p:nvSpPr>
          <p:cNvPr id="10" name="Rectángulo: esquinas redondeadas 9">
            <a:extLst>
              <a:ext uri="{FF2B5EF4-FFF2-40B4-BE49-F238E27FC236}">
                <a16:creationId xmlns:a16="http://schemas.microsoft.com/office/drawing/2014/main" id="{F539C206-BFB6-4FD6-A8F0-83BC4B3C6FD2}"/>
              </a:ext>
            </a:extLst>
          </p:cNvPr>
          <p:cNvSpPr/>
          <p:nvPr/>
        </p:nvSpPr>
        <p:spPr>
          <a:xfrm>
            <a:off x="838200" y="5585828"/>
            <a:ext cx="6638796" cy="603504"/>
          </a:xfrm>
          <a:prstGeom prst="roundRect">
            <a:avLst/>
          </a:prstGeom>
          <a:solidFill>
            <a:srgbClr val="15DE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b="1" i="0" u="none" strike="noStrike" baseline="0" dirty="0">
                <a:solidFill>
                  <a:srgbClr val="000000"/>
                </a:solidFill>
                <a:latin typeface="Calibri" panose="020F0502020204030204" pitchFamily="34" charset="0"/>
              </a:rPr>
              <a:t>Participación  día “E”   y  día “E” de la   familia</a:t>
            </a:r>
            <a:endParaRPr lang="es-CO" dirty="0"/>
          </a:p>
        </p:txBody>
      </p:sp>
      <p:pic>
        <p:nvPicPr>
          <p:cNvPr id="4" name="Imagen 3">
            <a:extLst>
              <a:ext uri="{FF2B5EF4-FFF2-40B4-BE49-F238E27FC236}">
                <a16:creationId xmlns:a16="http://schemas.microsoft.com/office/drawing/2014/main" id="{BEABE5C3-E1F6-4828-8F48-35BE482204A1}"/>
              </a:ext>
            </a:extLst>
          </p:cNvPr>
          <p:cNvPicPr>
            <a:picLocks noChangeAspect="1"/>
          </p:cNvPicPr>
          <p:nvPr/>
        </p:nvPicPr>
        <p:blipFill>
          <a:blip r:embed="rId2"/>
          <a:stretch>
            <a:fillRect/>
          </a:stretch>
        </p:blipFill>
        <p:spPr>
          <a:xfrm>
            <a:off x="1026569" y="278866"/>
            <a:ext cx="957155" cy="920576"/>
          </a:xfrm>
          <a:prstGeom prst="rect">
            <a:avLst/>
          </a:prstGeom>
        </p:spPr>
      </p:pic>
    </p:spTree>
    <p:extLst>
      <p:ext uri="{BB962C8B-B14F-4D97-AF65-F5344CB8AC3E}">
        <p14:creationId xmlns:p14="http://schemas.microsoft.com/office/powerpoint/2010/main" val="174350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584A66-413C-4012-81A4-374FEFBC559C}"/>
              </a:ext>
            </a:extLst>
          </p:cNvPr>
          <p:cNvSpPr>
            <a:spLocks noGrp="1"/>
          </p:cNvSpPr>
          <p:nvPr>
            <p:ph type="title"/>
          </p:nvPr>
        </p:nvSpPr>
        <p:spPr>
          <a:xfrm>
            <a:off x="1800520" y="365126"/>
            <a:ext cx="6136849" cy="917702"/>
          </a:xfrm>
          <a:solidFill>
            <a:srgbClr val="92D050"/>
          </a:solidFill>
          <a:ln w="19050">
            <a:solidFill>
              <a:schemeClr val="tx1"/>
            </a:solidFill>
          </a:ln>
        </p:spPr>
        <p:txBody>
          <a:bodyPr>
            <a:noAutofit/>
          </a:bodyPr>
          <a:lstStyle/>
          <a:p>
            <a:pPr algn="ctr"/>
            <a:r>
              <a:rPr lang="es-CO" sz="3200" b="1" i="0" u="none" strike="noStrike" baseline="0" dirty="0">
                <a:solidFill>
                  <a:srgbClr val="000000"/>
                </a:solidFill>
                <a:latin typeface="Tahoma" panose="020B0604030504040204" pitchFamily="34" charset="0"/>
              </a:rPr>
              <a:t>Gestión Académica</a:t>
            </a:r>
            <a:br>
              <a:rPr lang="es-CO" sz="3200" b="0" i="0" u="none" strike="noStrike" baseline="0" dirty="0">
                <a:solidFill>
                  <a:srgbClr val="000000"/>
                </a:solidFill>
                <a:latin typeface="Tahoma" panose="020B0604030504040204" pitchFamily="34" charset="0"/>
              </a:rPr>
            </a:br>
            <a:br>
              <a:rPr lang="es-CO" sz="3200" b="0" i="0" u="none" strike="noStrike" baseline="0" dirty="0">
                <a:solidFill>
                  <a:srgbClr val="000000"/>
                </a:solidFill>
                <a:latin typeface="Tahoma" panose="020B0604030504040204" pitchFamily="34" charset="0"/>
              </a:rPr>
            </a:br>
            <a:endParaRPr lang="es-CO" sz="6600" dirty="0"/>
          </a:p>
        </p:txBody>
      </p:sp>
      <p:pic>
        <p:nvPicPr>
          <p:cNvPr id="3" name="Imagen 2">
            <a:extLst>
              <a:ext uri="{FF2B5EF4-FFF2-40B4-BE49-F238E27FC236}">
                <a16:creationId xmlns:a16="http://schemas.microsoft.com/office/drawing/2014/main" id="{8BE28D27-F9F3-40E9-90A8-0BB8139FF1E5}"/>
              </a:ext>
            </a:extLst>
          </p:cNvPr>
          <p:cNvPicPr>
            <a:picLocks noChangeAspect="1"/>
          </p:cNvPicPr>
          <p:nvPr/>
        </p:nvPicPr>
        <p:blipFill>
          <a:blip r:embed="rId2"/>
          <a:stretch>
            <a:fillRect/>
          </a:stretch>
        </p:blipFill>
        <p:spPr>
          <a:xfrm>
            <a:off x="838200" y="1789557"/>
            <a:ext cx="1962150" cy="1962150"/>
          </a:xfrm>
          <a:prstGeom prst="rect">
            <a:avLst/>
          </a:prstGeom>
        </p:spPr>
      </p:pic>
      <p:sp>
        <p:nvSpPr>
          <p:cNvPr id="5" name="CuadroTexto 4">
            <a:extLst>
              <a:ext uri="{FF2B5EF4-FFF2-40B4-BE49-F238E27FC236}">
                <a16:creationId xmlns:a16="http://schemas.microsoft.com/office/drawing/2014/main" id="{F683475A-0157-4ACE-8441-D86996A3D2C4}"/>
              </a:ext>
            </a:extLst>
          </p:cNvPr>
          <p:cNvSpPr txBox="1"/>
          <p:nvPr/>
        </p:nvSpPr>
        <p:spPr>
          <a:xfrm>
            <a:off x="2724935" y="2250746"/>
            <a:ext cx="2237994" cy="1754326"/>
          </a:xfrm>
          <a:prstGeom prst="rect">
            <a:avLst/>
          </a:prstGeom>
          <a:noFill/>
        </p:spPr>
        <p:txBody>
          <a:bodyPr wrap="square">
            <a:spAutoFit/>
          </a:bodyPr>
          <a:lstStyle/>
          <a:p>
            <a:pPr algn="ctr"/>
            <a:r>
              <a:rPr lang="es-CO" sz="1800" b="1" i="0" u="none" strike="noStrike" baseline="0" dirty="0">
                <a:solidFill>
                  <a:srgbClr val="000000"/>
                </a:solidFill>
                <a:latin typeface="Calibri" panose="020F0502020204030204" pitchFamily="34" charset="0"/>
              </a:rPr>
              <a:t>Trabajo en equipo, compromiso institucional, colaboración y sentido de pertenencia.</a:t>
            </a:r>
            <a:endParaRPr lang="es-CO" dirty="0"/>
          </a:p>
        </p:txBody>
      </p:sp>
      <p:sp>
        <p:nvSpPr>
          <p:cNvPr id="7" name="CuadroTexto 6">
            <a:extLst>
              <a:ext uri="{FF2B5EF4-FFF2-40B4-BE49-F238E27FC236}">
                <a16:creationId xmlns:a16="http://schemas.microsoft.com/office/drawing/2014/main" id="{44F44B1C-F37E-4FE0-B8C8-C8B73AF61667}"/>
              </a:ext>
            </a:extLst>
          </p:cNvPr>
          <p:cNvSpPr txBox="1"/>
          <p:nvPr/>
        </p:nvSpPr>
        <p:spPr>
          <a:xfrm>
            <a:off x="7555230" y="1904565"/>
            <a:ext cx="2513838" cy="923330"/>
          </a:xfrm>
          <a:prstGeom prst="rect">
            <a:avLst/>
          </a:prstGeom>
          <a:noFill/>
        </p:spPr>
        <p:txBody>
          <a:bodyPr wrap="square">
            <a:spAutoFit/>
          </a:bodyPr>
          <a:lstStyle/>
          <a:p>
            <a:pPr algn="ctr"/>
            <a:r>
              <a:rPr lang="es-CO" sz="1800" b="1" i="0" u="none" strike="noStrike" baseline="0" dirty="0">
                <a:solidFill>
                  <a:srgbClr val="000000"/>
                </a:solidFill>
                <a:latin typeface="Calibri" panose="020F0502020204030204" pitchFamily="34" charset="0"/>
              </a:rPr>
              <a:t>El área de educación física, organizó las Inter clases. </a:t>
            </a:r>
            <a:endParaRPr lang="es-CO" dirty="0"/>
          </a:p>
        </p:txBody>
      </p:sp>
      <p:pic>
        <p:nvPicPr>
          <p:cNvPr id="8" name="Imagen 7">
            <a:extLst>
              <a:ext uri="{FF2B5EF4-FFF2-40B4-BE49-F238E27FC236}">
                <a16:creationId xmlns:a16="http://schemas.microsoft.com/office/drawing/2014/main" id="{13F4914C-3224-4D1D-A7F5-283C51C199EE}"/>
              </a:ext>
            </a:extLst>
          </p:cNvPr>
          <p:cNvPicPr>
            <a:picLocks noChangeAspect="1"/>
          </p:cNvPicPr>
          <p:nvPr/>
        </p:nvPicPr>
        <p:blipFill>
          <a:blip r:embed="rId3"/>
          <a:stretch>
            <a:fillRect/>
          </a:stretch>
        </p:blipFill>
        <p:spPr>
          <a:xfrm>
            <a:off x="5401126" y="1789557"/>
            <a:ext cx="1962150" cy="1962150"/>
          </a:xfrm>
          <a:prstGeom prst="rect">
            <a:avLst/>
          </a:prstGeom>
        </p:spPr>
      </p:pic>
      <p:sp>
        <p:nvSpPr>
          <p:cNvPr id="10" name="CuadroTexto 9">
            <a:extLst>
              <a:ext uri="{FF2B5EF4-FFF2-40B4-BE49-F238E27FC236}">
                <a16:creationId xmlns:a16="http://schemas.microsoft.com/office/drawing/2014/main" id="{178315CE-F813-4CB0-810C-E5975DAB10FB}"/>
              </a:ext>
            </a:extLst>
          </p:cNvPr>
          <p:cNvSpPr txBox="1"/>
          <p:nvPr/>
        </p:nvSpPr>
        <p:spPr>
          <a:xfrm>
            <a:off x="872109" y="4750415"/>
            <a:ext cx="2730627" cy="1477328"/>
          </a:xfrm>
          <a:prstGeom prst="rect">
            <a:avLst/>
          </a:prstGeom>
          <a:noFill/>
        </p:spPr>
        <p:txBody>
          <a:bodyPr wrap="square">
            <a:spAutoFit/>
          </a:bodyPr>
          <a:lstStyle/>
          <a:p>
            <a:pPr algn="ctr"/>
            <a:r>
              <a:rPr lang="es-CO" sz="1800" b="1" i="0" u="none" strike="noStrike" baseline="0" dirty="0">
                <a:solidFill>
                  <a:srgbClr val="000000"/>
                </a:solidFill>
                <a:latin typeface="Calibri" panose="020F0502020204030204" pitchFamily="34" charset="0"/>
              </a:rPr>
              <a:t>IZADAS DE  BANDERA 2022</a:t>
            </a:r>
            <a:endParaRPr lang="es-CO" sz="1800" b="0" i="0" u="none" strike="noStrike" baseline="0" dirty="0">
              <a:solidFill>
                <a:srgbClr val="000000"/>
              </a:solidFill>
              <a:latin typeface="Calibri" panose="020F0502020204030204" pitchFamily="34" charset="0"/>
            </a:endParaRPr>
          </a:p>
          <a:p>
            <a:pPr algn="ctr"/>
            <a:r>
              <a:rPr lang="es-CO" sz="1800" b="1" i="0" u="none" strike="noStrike" baseline="0" dirty="0">
                <a:solidFill>
                  <a:srgbClr val="000000"/>
                </a:solidFill>
                <a:latin typeface="Calibri" panose="020F0502020204030204" pitchFamily="34" charset="0"/>
              </a:rPr>
              <a:t>Cumplimiento a la programación establecida en el calendario escolar.</a:t>
            </a:r>
            <a:endParaRPr lang="es-CO" dirty="0"/>
          </a:p>
        </p:txBody>
      </p:sp>
      <p:sp>
        <p:nvSpPr>
          <p:cNvPr id="13" name="CuadroTexto 12">
            <a:extLst>
              <a:ext uri="{FF2B5EF4-FFF2-40B4-BE49-F238E27FC236}">
                <a16:creationId xmlns:a16="http://schemas.microsoft.com/office/drawing/2014/main" id="{9217A59C-BDBA-4FFC-B866-85660C9156D7}"/>
              </a:ext>
            </a:extLst>
          </p:cNvPr>
          <p:cNvSpPr txBox="1"/>
          <p:nvPr/>
        </p:nvSpPr>
        <p:spPr>
          <a:xfrm>
            <a:off x="6857761" y="4258436"/>
            <a:ext cx="2513838" cy="1477328"/>
          </a:xfrm>
          <a:prstGeom prst="rect">
            <a:avLst/>
          </a:prstGeom>
          <a:solidFill>
            <a:schemeClr val="accent3">
              <a:lumMod val="75000"/>
            </a:schemeClr>
          </a:solidFill>
        </p:spPr>
        <p:txBody>
          <a:bodyPr wrap="square">
            <a:spAutoFit/>
          </a:bodyPr>
          <a:lstStyle/>
          <a:p>
            <a:pPr algn="ctr"/>
            <a:r>
              <a:rPr lang="es-CO" sz="1800" b="1" i="0" u="none" strike="noStrike" baseline="0" dirty="0">
                <a:solidFill>
                  <a:srgbClr val="000000"/>
                </a:solidFill>
                <a:latin typeface="Calibri" panose="020F0502020204030204" pitchFamily="34" charset="0"/>
              </a:rPr>
              <a:t>Atención personalizada a padres de familia en horario de atención establecido por cada Docente.</a:t>
            </a:r>
            <a:endParaRPr lang="es-CO" dirty="0"/>
          </a:p>
        </p:txBody>
      </p:sp>
      <p:pic>
        <p:nvPicPr>
          <p:cNvPr id="14" name="Imagen 13">
            <a:extLst>
              <a:ext uri="{FF2B5EF4-FFF2-40B4-BE49-F238E27FC236}">
                <a16:creationId xmlns:a16="http://schemas.microsoft.com/office/drawing/2014/main" id="{BD10B2EA-8424-4EB2-A57B-708F36FECC6A}"/>
              </a:ext>
            </a:extLst>
          </p:cNvPr>
          <p:cNvPicPr>
            <a:picLocks noChangeAspect="1"/>
          </p:cNvPicPr>
          <p:nvPr/>
        </p:nvPicPr>
        <p:blipFill>
          <a:blip r:embed="rId4"/>
          <a:stretch>
            <a:fillRect/>
          </a:stretch>
        </p:blipFill>
        <p:spPr>
          <a:xfrm>
            <a:off x="3668966" y="4258436"/>
            <a:ext cx="1962150" cy="1962150"/>
          </a:xfrm>
          <a:prstGeom prst="rect">
            <a:avLst/>
          </a:prstGeom>
        </p:spPr>
      </p:pic>
      <p:pic>
        <p:nvPicPr>
          <p:cNvPr id="4" name="Imagen 3">
            <a:extLst>
              <a:ext uri="{FF2B5EF4-FFF2-40B4-BE49-F238E27FC236}">
                <a16:creationId xmlns:a16="http://schemas.microsoft.com/office/drawing/2014/main" id="{70C345A5-6A16-4666-A6CF-6B5D4D75ACE7}"/>
              </a:ext>
            </a:extLst>
          </p:cNvPr>
          <p:cNvPicPr>
            <a:picLocks noChangeAspect="1"/>
          </p:cNvPicPr>
          <p:nvPr/>
        </p:nvPicPr>
        <p:blipFill>
          <a:blip r:embed="rId5"/>
          <a:stretch>
            <a:fillRect/>
          </a:stretch>
        </p:blipFill>
        <p:spPr>
          <a:xfrm>
            <a:off x="197084" y="155329"/>
            <a:ext cx="957155" cy="920576"/>
          </a:xfrm>
          <a:prstGeom prst="rect">
            <a:avLst/>
          </a:prstGeom>
        </p:spPr>
      </p:pic>
    </p:spTree>
    <p:extLst>
      <p:ext uri="{BB962C8B-B14F-4D97-AF65-F5344CB8AC3E}">
        <p14:creationId xmlns:p14="http://schemas.microsoft.com/office/powerpoint/2010/main" val="1249517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A91B4-01CC-4E60-8C74-FFA13961AF1C}"/>
              </a:ext>
            </a:extLst>
          </p:cNvPr>
          <p:cNvSpPr>
            <a:spLocks noGrp="1"/>
          </p:cNvSpPr>
          <p:nvPr>
            <p:ph type="title"/>
          </p:nvPr>
        </p:nvSpPr>
        <p:spPr>
          <a:xfrm>
            <a:off x="1772463" y="361407"/>
            <a:ext cx="6739941" cy="1216787"/>
          </a:xfrm>
          <a:solidFill>
            <a:srgbClr val="92D050"/>
          </a:solidFill>
          <a:ln w="19050">
            <a:solidFill>
              <a:schemeClr val="tx1"/>
            </a:solidFill>
          </a:ln>
        </p:spPr>
        <p:txBody>
          <a:bodyPr>
            <a:normAutofit/>
          </a:bodyPr>
          <a:lstStyle/>
          <a:p>
            <a:pPr algn="ctr"/>
            <a:r>
              <a:rPr lang="es-CO" sz="2400" b="1" i="0" u="none" strike="noStrike" baseline="0" dirty="0">
                <a:solidFill>
                  <a:srgbClr val="000000"/>
                </a:solidFill>
                <a:latin typeface="Tahoma" panose="020B0604030504040204" pitchFamily="34" charset="0"/>
              </a:rPr>
              <a:t>Gestión Académica</a:t>
            </a:r>
            <a:br>
              <a:rPr lang="es-CO" sz="2400" b="1" i="0" u="none" strike="noStrike" baseline="0" dirty="0">
                <a:solidFill>
                  <a:srgbClr val="000000"/>
                </a:solidFill>
                <a:latin typeface="Tahoma" panose="020B0604030504040204" pitchFamily="34" charset="0"/>
              </a:rPr>
            </a:br>
            <a:r>
              <a:rPr lang="es-CO" sz="2400" b="1" i="0" u="none" strike="noStrike" baseline="0" dirty="0">
                <a:solidFill>
                  <a:srgbClr val="000000"/>
                </a:solidFill>
                <a:latin typeface="Calibri" panose="020F0502020204030204" pitchFamily="34" charset="0"/>
              </a:rPr>
              <a:t>Prácticas Pedagógicas</a:t>
            </a:r>
            <a:endParaRPr lang="es-CO" sz="5400" dirty="0"/>
          </a:p>
        </p:txBody>
      </p:sp>
      <p:sp>
        <p:nvSpPr>
          <p:cNvPr id="3" name="Rectángulo: esquinas redondeadas 2">
            <a:extLst>
              <a:ext uri="{FF2B5EF4-FFF2-40B4-BE49-F238E27FC236}">
                <a16:creationId xmlns:a16="http://schemas.microsoft.com/office/drawing/2014/main" id="{C270604F-9958-4AC8-9F2A-21AD3078CC7D}"/>
              </a:ext>
            </a:extLst>
          </p:cNvPr>
          <p:cNvSpPr/>
          <p:nvPr/>
        </p:nvSpPr>
        <p:spPr>
          <a:xfrm>
            <a:off x="4220318" y="1920314"/>
            <a:ext cx="2709644" cy="1117206"/>
          </a:xfrm>
          <a:prstGeom prst="roundRect">
            <a:avLst/>
          </a:prstGeom>
          <a:solidFill>
            <a:srgbClr val="F99F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i="0" u="none" strike="noStrike" baseline="0" dirty="0">
                <a:solidFill>
                  <a:srgbClr val="000000"/>
                </a:solidFill>
                <a:latin typeface="Calibri" panose="020F0502020204030204" pitchFamily="34" charset="0"/>
              </a:rPr>
              <a:t>Evaluación de los estudiantes</a:t>
            </a:r>
            <a:endParaRPr lang="es-CO" dirty="0"/>
          </a:p>
        </p:txBody>
      </p:sp>
      <p:sp>
        <p:nvSpPr>
          <p:cNvPr id="5" name="Rectángulo: esquinas redondeadas 4">
            <a:extLst>
              <a:ext uri="{FF2B5EF4-FFF2-40B4-BE49-F238E27FC236}">
                <a16:creationId xmlns:a16="http://schemas.microsoft.com/office/drawing/2014/main" id="{D4C1877F-46FF-4761-AEB0-9F5FE2032B41}"/>
              </a:ext>
            </a:extLst>
          </p:cNvPr>
          <p:cNvSpPr/>
          <p:nvPr/>
        </p:nvSpPr>
        <p:spPr>
          <a:xfrm>
            <a:off x="989815" y="1920314"/>
            <a:ext cx="2709644" cy="1117206"/>
          </a:xfrm>
          <a:prstGeom prst="roundRect">
            <a:avLst/>
          </a:prstGeom>
          <a:solidFill>
            <a:srgbClr val="D1F7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CO" sz="1800" b="0" i="0" u="none" strike="noStrike" baseline="0" dirty="0">
              <a:solidFill>
                <a:srgbClr val="000000"/>
              </a:solidFill>
              <a:latin typeface="Symbol" panose="05050102010706020507" pitchFamily="18" charset="2"/>
            </a:endParaRPr>
          </a:p>
          <a:p>
            <a:pPr algn="l"/>
            <a:endParaRPr lang="es-CO" dirty="0">
              <a:solidFill>
                <a:srgbClr val="000000"/>
              </a:solidFill>
              <a:latin typeface="Symbol" panose="05050102010706020507" pitchFamily="18" charset="2"/>
            </a:endParaRPr>
          </a:p>
          <a:p>
            <a:pPr algn="l"/>
            <a:endParaRPr lang="es-CO" sz="1800" b="0" i="0" u="none" strike="noStrike" baseline="0" dirty="0">
              <a:solidFill>
                <a:srgbClr val="000000"/>
              </a:solidFill>
              <a:latin typeface="Symbol" panose="05050102010706020507" pitchFamily="18" charset="2"/>
            </a:endParaRPr>
          </a:p>
          <a:p>
            <a:pPr algn="ctr"/>
            <a:r>
              <a:rPr lang="es-CO" sz="1800" b="0" i="0" u="none" strike="noStrike" baseline="0" dirty="0">
                <a:solidFill>
                  <a:srgbClr val="000000"/>
                </a:solidFill>
                <a:latin typeface="Symbol" panose="05050102010706020507" pitchFamily="18" charset="2"/>
              </a:rPr>
              <a:t></a:t>
            </a:r>
            <a:r>
              <a:rPr lang="es-CO" sz="1800" b="1" i="0" u="none" strike="noStrike" baseline="0" dirty="0">
                <a:solidFill>
                  <a:srgbClr val="000000"/>
                </a:solidFill>
                <a:latin typeface="Calibri" panose="020F0502020204030204" pitchFamily="34" charset="0"/>
              </a:rPr>
              <a:t>Trabajo constante de docentes encaminado a apoyar el proceso de enseñanza-aprendizaje.</a:t>
            </a:r>
            <a:endParaRPr lang="es-CO" sz="1800" b="0" i="0" u="none" strike="noStrike" baseline="0" dirty="0">
              <a:solidFill>
                <a:srgbClr val="000000"/>
              </a:solidFill>
              <a:latin typeface="Calibri" panose="020F0502020204030204" pitchFamily="34" charset="0"/>
            </a:endParaRPr>
          </a:p>
          <a:p>
            <a:endParaRPr lang="es-CO" sz="1800" b="0" i="0" u="none" strike="noStrike" baseline="0" dirty="0">
              <a:solidFill>
                <a:srgbClr val="000000"/>
              </a:solidFill>
              <a:latin typeface="Calibri" panose="020F0502020204030204" pitchFamily="34" charset="0"/>
            </a:endParaRPr>
          </a:p>
          <a:p>
            <a:endParaRPr lang="es-CO" sz="1800" b="0" i="0" u="none" strike="noStrike" baseline="0" dirty="0">
              <a:solidFill>
                <a:srgbClr val="000000"/>
              </a:solidFill>
              <a:latin typeface="Calibri" panose="020F0502020204030204" pitchFamily="34" charset="0"/>
            </a:endParaRPr>
          </a:p>
          <a:p>
            <a:pPr algn="ctr"/>
            <a:endParaRPr lang="es-CO" dirty="0"/>
          </a:p>
        </p:txBody>
      </p:sp>
      <p:sp>
        <p:nvSpPr>
          <p:cNvPr id="7" name="Rectángulo: esquinas redondeadas 6">
            <a:extLst>
              <a:ext uri="{FF2B5EF4-FFF2-40B4-BE49-F238E27FC236}">
                <a16:creationId xmlns:a16="http://schemas.microsoft.com/office/drawing/2014/main" id="{EAE65D9C-F46D-4CBD-8FA4-29FB4C6F712A}"/>
              </a:ext>
            </a:extLst>
          </p:cNvPr>
          <p:cNvSpPr/>
          <p:nvPr/>
        </p:nvSpPr>
        <p:spPr>
          <a:xfrm>
            <a:off x="7379616" y="1920314"/>
            <a:ext cx="2622223" cy="1451728"/>
          </a:xfrm>
          <a:prstGeom prst="roundRect">
            <a:avLst/>
          </a:prstGeom>
          <a:solidFill>
            <a:srgbClr val="E2B1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i="0" u="none" strike="noStrike" baseline="0" dirty="0">
                <a:solidFill>
                  <a:srgbClr val="000000"/>
                </a:solidFill>
                <a:latin typeface="Calibri" panose="020F0502020204030204" pitchFamily="34" charset="0"/>
              </a:rPr>
              <a:t>Uso de recursos tecnológicos, laboratorios y ayudas educativas para el aprendizaje.</a:t>
            </a:r>
            <a:endParaRPr lang="es-CO" dirty="0"/>
          </a:p>
        </p:txBody>
      </p:sp>
      <p:sp>
        <p:nvSpPr>
          <p:cNvPr id="8" name="Rectángulo: esquinas redondeadas 7">
            <a:extLst>
              <a:ext uri="{FF2B5EF4-FFF2-40B4-BE49-F238E27FC236}">
                <a16:creationId xmlns:a16="http://schemas.microsoft.com/office/drawing/2014/main" id="{702D62BA-6AFC-4EF6-A5C3-AC522AE733AD}"/>
              </a:ext>
            </a:extLst>
          </p:cNvPr>
          <p:cNvSpPr/>
          <p:nvPr/>
        </p:nvSpPr>
        <p:spPr>
          <a:xfrm>
            <a:off x="838200" y="3653423"/>
            <a:ext cx="2592371" cy="148943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CO" sz="1800" b="0" i="0" u="none" strike="noStrike" baseline="0" dirty="0">
              <a:solidFill>
                <a:srgbClr val="000000"/>
              </a:solidFill>
              <a:latin typeface="Symbol" panose="05050102010706020507" pitchFamily="18" charset="2"/>
            </a:endParaRPr>
          </a:p>
          <a:p>
            <a:pPr algn="ctr"/>
            <a:r>
              <a:rPr lang="es-CO" sz="1800" b="0" i="0" u="none" strike="noStrike" baseline="0" dirty="0">
                <a:solidFill>
                  <a:srgbClr val="000000"/>
                </a:solidFill>
                <a:latin typeface="Symbol" panose="05050102010706020507" pitchFamily="18" charset="2"/>
              </a:rPr>
              <a:t></a:t>
            </a:r>
            <a:r>
              <a:rPr lang="es-CO" sz="1800" b="1" i="0" u="none" strike="noStrike" baseline="0" dirty="0">
                <a:solidFill>
                  <a:srgbClr val="000000"/>
                </a:solidFill>
                <a:latin typeface="Calibri" panose="020F0502020204030204" pitchFamily="34" charset="0"/>
              </a:rPr>
              <a:t>Realización del día del Idioma</a:t>
            </a:r>
            <a:endParaRPr lang="es-CO" sz="1800" b="0" i="0" u="none" strike="noStrike" baseline="0" dirty="0">
              <a:solidFill>
                <a:srgbClr val="000000"/>
              </a:solidFill>
              <a:latin typeface="Calibri" panose="020F0502020204030204" pitchFamily="34" charset="0"/>
            </a:endParaRPr>
          </a:p>
          <a:p>
            <a:endParaRPr lang="es-CO" sz="1800" b="0" i="0" u="none" strike="noStrike" baseline="0" dirty="0">
              <a:solidFill>
                <a:srgbClr val="000000"/>
              </a:solidFill>
              <a:latin typeface="Calibri" panose="020F0502020204030204" pitchFamily="34" charset="0"/>
            </a:endParaRPr>
          </a:p>
          <a:p>
            <a:endParaRPr lang="es-CO" sz="1800" b="0" i="0" u="none" strike="noStrike" baseline="0" dirty="0">
              <a:solidFill>
                <a:srgbClr val="000000"/>
              </a:solidFill>
              <a:latin typeface="Calibri" panose="020F0502020204030204" pitchFamily="34" charset="0"/>
            </a:endParaRPr>
          </a:p>
          <a:p>
            <a:pPr algn="ctr"/>
            <a:endParaRPr lang="es-CO" dirty="0"/>
          </a:p>
        </p:txBody>
      </p:sp>
      <p:sp>
        <p:nvSpPr>
          <p:cNvPr id="9" name="Rectángulo: esquinas redondeadas 8">
            <a:extLst>
              <a:ext uri="{FF2B5EF4-FFF2-40B4-BE49-F238E27FC236}">
                <a16:creationId xmlns:a16="http://schemas.microsoft.com/office/drawing/2014/main" id="{8626CC69-2D81-489C-8E8B-592F02595F2F}"/>
              </a:ext>
            </a:extLst>
          </p:cNvPr>
          <p:cNvSpPr/>
          <p:nvPr/>
        </p:nvSpPr>
        <p:spPr>
          <a:xfrm>
            <a:off x="4222704" y="3714162"/>
            <a:ext cx="2709644" cy="14894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s-CO" sz="1800" b="0" i="0" u="none" strike="noStrike" baseline="0" dirty="0">
              <a:solidFill>
                <a:srgbClr val="000000"/>
              </a:solidFill>
              <a:latin typeface="Symbol" panose="05050102010706020507" pitchFamily="18" charset="2"/>
            </a:endParaRPr>
          </a:p>
          <a:p>
            <a:pPr algn="ctr"/>
            <a:r>
              <a:rPr lang="es-CO" sz="1800" b="0" i="0" u="none" strike="noStrike" baseline="0" dirty="0">
                <a:solidFill>
                  <a:srgbClr val="000000"/>
                </a:solidFill>
                <a:latin typeface="Symbol" panose="05050102010706020507" pitchFamily="18" charset="2"/>
              </a:rPr>
              <a:t></a:t>
            </a:r>
            <a:r>
              <a:rPr lang="es-CO" sz="1800" b="1" i="0" u="none" strike="noStrike" baseline="0" dirty="0">
                <a:solidFill>
                  <a:srgbClr val="000000"/>
                </a:solidFill>
                <a:latin typeface="Calibri" panose="020F0502020204030204" pitchFamily="34" charset="0"/>
              </a:rPr>
              <a:t>Realización Jornada recreativa, deportiva</a:t>
            </a:r>
            <a:endParaRPr lang="es-CO" sz="1800" b="0" i="0" u="none" strike="noStrike" baseline="0" dirty="0">
              <a:solidFill>
                <a:srgbClr val="000000"/>
              </a:solidFill>
              <a:latin typeface="Calibri" panose="020F0502020204030204" pitchFamily="34" charset="0"/>
            </a:endParaRPr>
          </a:p>
          <a:p>
            <a:endParaRPr lang="es-CO" sz="1800" b="0" i="0" u="none" strike="noStrike" baseline="0" dirty="0">
              <a:solidFill>
                <a:srgbClr val="000000"/>
              </a:solidFill>
              <a:latin typeface="Calibri" panose="020F0502020204030204" pitchFamily="34" charset="0"/>
            </a:endParaRPr>
          </a:p>
          <a:p>
            <a:endParaRPr lang="es-CO" sz="1800" b="0" i="0" u="none" strike="noStrike" baseline="0" dirty="0">
              <a:solidFill>
                <a:srgbClr val="000000"/>
              </a:solidFill>
              <a:latin typeface="Calibri" panose="020F0502020204030204" pitchFamily="34" charset="0"/>
            </a:endParaRPr>
          </a:p>
          <a:p>
            <a:pPr algn="ctr"/>
            <a:endParaRPr lang="es-CO" dirty="0"/>
          </a:p>
        </p:txBody>
      </p:sp>
      <p:sp>
        <p:nvSpPr>
          <p:cNvPr id="10" name="Rectángulo: esquinas redondeadas 9">
            <a:extLst>
              <a:ext uri="{FF2B5EF4-FFF2-40B4-BE49-F238E27FC236}">
                <a16:creationId xmlns:a16="http://schemas.microsoft.com/office/drawing/2014/main" id="{D4D563B2-5274-4493-973D-79000F538221}"/>
              </a:ext>
            </a:extLst>
          </p:cNvPr>
          <p:cNvSpPr/>
          <p:nvPr/>
        </p:nvSpPr>
        <p:spPr>
          <a:xfrm>
            <a:off x="7624151" y="3714162"/>
            <a:ext cx="2220574" cy="1489436"/>
          </a:xfrm>
          <a:prstGeom prst="roundRect">
            <a:avLst/>
          </a:prstGeom>
          <a:solidFill>
            <a:srgbClr val="15DE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Participación en los proyectos  transversales</a:t>
            </a:r>
            <a:endParaRPr lang="es-CO" dirty="0">
              <a:solidFill>
                <a:schemeClr val="tx1"/>
              </a:solidFill>
            </a:endParaRPr>
          </a:p>
        </p:txBody>
      </p:sp>
      <p:pic>
        <p:nvPicPr>
          <p:cNvPr id="11" name="Imagen 10">
            <a:extLst>
              <a:ext uri="{FF2B5EF4-FFF2-40B4-BE49-F238E27FC236}">
                <a16:creationId xmlns:a16="http://schemas.microsoft.com/office/drawing/2014/main" id="{0F9CA1F3-A4F4-4D1F-AE35-4060918B7A6E}"/>
              </a:ext>
            </a:extLst>
          </p:cNvPr>
          <p:cNvPicPr>
            <a:picLocks noChangeAspect="1"/>
          </p:cNvPicPr>
          <p:nvPr/>
        </p:nvPicPr>
        <p:blipFill>
          <a:blip r:embed="rId2"/>
          <a:stretch>
            <a:fillRect/>
          </a:stretch>
        </p:blipFill>
        <p:spPr>
          <a:xfrm>
            <a:off x="1866059" y="372426"/>
            <a:ext cx="957155" cy="920576"/>
          </a:xfrm>
          <a:prstGeom prst="rect">
            <a:avLst/>
          </a:prstGeom>
        </p:spPr>
      </p:pic>
    </p:spTree>
    <p:extLst>
      <p:ext uri="{BB962C8B-B14F-4D97-AF65-F5344CB8AC3E}">
        <p14:creationId xmlns:p14="http://schemas.microsoft.com/office/powerpoint/2010/main" val="86506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FC506-135B-44A6-BF6D-E4D4C4DDC9BA}"/>
              </a:ext>
            </a:extLst>
          </p:cNvPr>
          <p:cNvSpPr>
            <a:spLocks noGrp="1"/>
          </p:cNvSpPr>
          <p:nvPr>
            <p:ph type="title"/>
          </p:nvPr>
        </p:nvSpPr>
        <p:spPr>
          <a:xfrm>
            <a:off x="1545995" y="118604"/>
            <a:ext cx="7334055" cy="1256285"/>
          </a:xfrm>
          <a:solidFill>
            <a:srgbClr val="92D050"/>
          </a:solidFill>
          <a:ln w="19050">
            <a:solidFill>
              <a:schemeClr val="tx1"/>
            </a:solidFill>
          </a:ln>
        </p:spPr>
        <p:txBody>
          <a:bodyPr>
            <a:noAutofit/>
          </a:bodyPr>
          <a:lstStyle/>
          <a:p>
            <a:pPr algn="ctr"/>
            <a:r>
              <a:rPr lang="es-CO" sz="3200" b="1" i="0" u="none" strike="noStrike" baseline="0" dirty="0">
                <a:solidFill>
                  <a:srgbClr val="000000"/>
                </a:solidFill>
                <a:latin typeface="Tahoma" panose="020B0604030504040204" pitchFamily="34" charset="0"/>
              </a:rPr>
              <a:t>Gestión Académica </a:t>
            </a:r>
            <a:br>
              <a:rPr lang="es-CO" sz="3200" b="1" i="0" u="none" strike="noStrike" baseline="0" dirty="0">
                <a:solidFill>
                  <a:srgbClr val="000000"/>
                </a:solidFill>
                <a:latin typeface="Tahoma" panose="020B0604030504040204" pitchFamily="34" charset="0"/>
              </a:rPr>
            </a:br>
            <a:r>
              <a:rPr lang="es-CO" sz="3200" b="1" i="0" u="none" strike="noStrike" baseline="0" dirty="0">
                <a:solidFill>
                  <a:srgbClr val="000000"/>
                </a:solidFill>
                <a:latin typeface="Calibri" panose="020F0502020204030204" pitchFamily="34" charset="0"/>
              </a:rPr>
              <a:t>Gestión de aula</a:t>
            </a:r>
            <a:endParaRPr lang="es-CO" sz="6600" dirty="0"/>
          </a:p>
        </p:txBody>
      </p:sp>
      <p:sp>
        <p:nvSpPr>
          <p:cNvPr id="5" name="Rectángulo 4">
            <a:extLst>
              <a:ext uri="{FF2B5EF4-FFF2-40B4-BE49-F238E27FC236}">
                <a16:creationId xmlns:a16="http://schemas.microsoft.com/office/drawing/2014/main" id="{F26209E4-BB49-49FB-B469-15BAC3FC059E}"/>
              </a:ext>
            </a:extLst>
          </p:cNvPr>
          <p:cNvSpPr/>
          <p:nvPr/>
        </p:nvSpPr>
        <p:spPr>
          <a:xfrm>
            <a:off x="1008667" y="1690688"/>
            <a:ext cx="3459637" cy="1523852"/>
          </a:xfrm>
          <a:prstGeom prst="rect">
            <a:avLst/>
          </a:prstGeom>
          <a:solidFill>
            <a:schemeClr val="accent2">
              <a:alpha val="50000"/>
            </a:schemeClr>
          </a:solidFill>
          <a:ln w="190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i="0" u="none" strike="noStrike" baseline="0" dirty="0">
                <a:solidFill>
                  <a:srgbClr val="000000"/>
                </a:solidFill>
                <a:latin typeface="Calibri" panose="020F0502020204030204" pitchFamily="34" charset="0"/>
              </a:rPr>
              <a:t>Cumplimiento</a:t>
            </a:r>
            <a:r>
              <a:rPr lang="es-CO" sz="1800" b="1" i="0" u="none" strike="noStrike" baseline="0" dirty="0">
                <a:solidFill>
                  <a:srgbClr val="000000"/>
                </a:solidFill>
                <a:latin typeface="Calibri" panose="020F0502020204030204" pitchFamily="34" charset="0"/>
              </a:rPr>
              <a:t> del plan de área  y ajustes continuos..</a:t>
            </a:r>
            <a:endParaRPr lang="es-CO" dirty="0"/>
          </a:p>
        </p:txBody>
      </p:sp>
      <p:sp>
        <p:nvSpPr>
          <p:cNvPr id="6" name="Rectángulo 5">
            <a:extLst>
              <a:ext uri="{FF2B5EF4-FFF2-40B4-BE49-F238E27FC236}">
                <a16:creationId xmlns:a16="http://schemas.microsoft.com/office/drawing/2014/main" id="{4384F42A-4B0A-4C6A-8DDA-44FF645230BE}"/>
              </a:ext>
            </a:extLst>
          </p:cNvPr>
          <p:cNvSpPr/>
          <p:nvPr/>
        </p:nvSpPr>
        <p:spPr>
          <a:xfrm>
            <a:off x="5693785" y="1794381"/>
            <a:ext cx="3648175" cy="1523853"/>
          </a:xfrm>
          <a:prstGeom prst="rect">
            <a:avLst/>
          </a:prstGeom>
          <a:solidFill>
            <a:schemeClr val="accent3">
              <a:alpha val="50000"/>
            </a:schemeClr>
          </a:solidFill>
          <a:ln w="190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i="0" u="none" strike="noStrike" baseline="0" dirty="0">
                <a:solidFill>
                  <a:srgbClr val="000000"/>
                </a:solidFill>
                <a:latin typeface="Calibri" panose="020F0502020204030204" pitchFamily="34" charset="0"/>
              </a:rPr>
              <a:t>Seguimiento</a:t>
            </a:r>
            <a:r>
              <a:rPr lang="es-CO" sz="1800" b="1" i="0" u="none" strike="noStrike" baseline="0" dirty="0">
                <a:solidFill>
                  <a:srgbClr val="000000"/>
                </a:solidFill>
                <a:latin typeface="Calibri" panose="020F0502020204030204" pitchFamily="34" charset="0"/>
              </a:rPr>
              <a:t> a estudiantes que reinciden en la llegada tarde al colegio</a:t>
            </a:r>
            <a:endParaRPr lang="es-CO" dirty="0"/>
          </a:p>
        </p:txBody>
      </p:sp>
      <p:sp>
        <p:nvSpPr>
          <p:cNvPr id="7" name="Rectángulo 6">
            <a:extLst>
              <a:ext uri="{FF2B5EF4-FFF2-40B4-BE49-F238E27FC236}">
                <a16:creationId xmlns:a16="http://schemas.microsoft.com/office/drawing/2014/main" id="{AFCCE528-F270-44FC-9E06-024273C00713}"/>
              </a:ext>
            </a:extLst>
          </p:cNvPr>
          <p:cNvSpPr/>
          <p:nvPr/>
        </p:nvSpPr>
        <p:spPr>
          <a:xfrm>
            <a:off x="5693786" y="3949831"/>
            <a:ext cx="3648176" cy="2139884"/>
          </a:xfrm>
          <a:prstGeom prst="rect">
            <a:avLst/>
          </a:prstGeom>
          <a:solidFill>
            <a:schemeClr val="accent4">
              <a:alpha val="50000"/>
            </a:schemeClr>
          </a:solidFill>
          <a:ln w="190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s-CO" sz="2000" b="1" i="0" u="none" strike="noStrike" baseline="0" dirty="0">
                <a:solidFill>
                  <a:srgbClr val="000000"/>
                </a:solidFill>
                <a:latin typeface="Calibri" panose="020F0502020204030204" pitchFamily="34" charset="0"/>
              </a:rPr>
              <a:t>Aplicación y  retroalimentación de   </a:t>
            </a:r>
          </a:p>
          <a:p>
            <a:pPr algn="ctr"/>
            <a:r>
              <a:rPr lang="es-CO" sz="2000" b="1" i="0" u="none" strike="noStrike" baseline="0" dirty="0">
                <a:solidFill>
                  <a:srgbClr val="000000"/>
                </a:solidFill>
                <a:latin typeface="Calibri" panose="020F0502020204030204" pitchFamily="34" charset="0"/>
              </a:rPr>
              <a:t> las pruebas de período.</a:t>
            </a:r>
            <a:endParaRPr lang="es-CO" sz="2000" dirty="0"/>
          </a:p>
        </p:txBody>
      </p:sp>
      <p:sp>
        <p:nvSpPr>
          <p:cNvPr id="9" name="Rectángulo 8">
            <a:extLst>
              <a:ext uri="{FF2B5EF4-FFF2-40B4-BE49-F238E27FC236}">
                <a16:creationId xmlns:a16="http://schemas.microsoft.com/office/drawing/2014/main" id="{BB920942-06A7-4101-B35B-0F555742BA9A}"/>
              </a:ext>
            </a:extLst>
          </p:cNvPr>
          <p:cNvSpPr/>
          <p:nvPr/>
        </p:nvSpPr>
        <p:spPr>
          <a:xfrm>
            <a:off x="952106" y="3949831"/>
            <a:ext cx="3459637" cy="1951349"/>
          </a:xfrm>
          <a:prstGeom prst="rect">
            <a:avLst/>
          </a:prstGeom>
          <a:solidFill>
            <a:schemeClr val="accent6">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i="0" u="none" strike="noStrike" baseline="0" dirty="0">
                <a:solidFill>
                  <a:srgbClr val="000000"/>
                </a:solidFill>
                <a:latin typeface="Calibri" panose="020F0502020204030204" pitchFamily="34" charset="0"/>
              </a:rPr>
              <a:t>Revisión al Seguimiento Pedagógico de las diferentes áreas con el fin </a:t>
            </a:r>
            <a:r>
              <a:rPr lang="es-CO" sz="2000" b="1" i="0" u="none" strike="noStrike" baseline="0" dirty="0">
                <a:solidFill>
                  <a:srgbClr val="000000"/>
                </a:solidFill>
                <a:latin typeface="Calibri" panose="020F0502020204030204" pitchFamily="34" charset="0"/>
              </a:rPr>
              <a:t>de</a:t>
            </a:r>
            <a:r>
              <a:rPr lang="es-CO" sz="1800" b="1" i="0" u="none" strike="noStrike" baseline="0" dirty="0">
                <a:solidFill>
                  <a:srgbClr val="000000"/>
                </a:solidFill>
                <a:latin typeface="Calibri" panose="020F0502020204030204" pitchFamily="34" charset="0"/>
              </a:rPr>
              <a:t> verificar el cumplimiento de la aplicación de las mallas curriculares</a:t>
            </a:r>
            <a:endParaRPr lang="es-CO" dirty="0"/>
          </a:p>
        </p:txBody>
      </p:sp>
      <p:pic>
        <p:nvPicPr>
          <p:cNvPr id="10" name="Imagen 9">
            <a:extLst>
              <a:ext uri="{FF2B5EF4-FFF2-40B4-BE49-F238E27FC236}">
                <a16:creationId xmlns:a16="http://schemas.microsoft.com/office/drawing/2014/main" id="{B6738632-E97B-4A45-8FAF-2BFFD56F3920}"/>
              </a:ext>
            </a:extLst>
          </p:cNvPr>
          <p:cNvPicPr>
            <a:picLocks noChangeAspect="1"/>
          </p:cNvPicPr>
          <p:nvPr/>
        </p:nvPicPr>
        <p:blipFill>
          <a:blip r:embed="rId2"/>
          <a:stretch>
            <a:fillRect/>
          </a:stretch>
        </p:blipFill>
        <p:spPr>
          <a:xfrm>
            <a:off x="1724769" y="203771"/>
            <a:ext cx="957155" cy="920576"/>
          </a:xfrm>
          <a:prstGeom prst="rect">
            <a:avLst/>
          </a:prstGeom>
        </p:spPr>
      </p:pic>
    </p:spTree>
    <p:extLst>
      <p:ext uri="{BB962C8B-B14F-4D97-AF65-F5344CB8AC3E}">
        <p14:creationId xmlns:p14="http://schemas.microsoft.com/office/powerpoint/2010/main" val="146382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290D6-37C1-4072-A282-41EEEBCCEEE8}"/>
              </a:ext>
            </a:extLst>
          </p:cNvPr>
          <p:cNvSpPr>
            <a:spLocks noGrp="1"/>
          </p:cNvSpPr>
          <p:nvPr>
            <p:ph type="title"/>
          </p:nvPr>
        </p:nvSpPr>
        <p:spPr>
          <a:xfrm>
            <a:off x="1791092" y="126751"/>
            <a:ext cx="6500441" cy="1031356"/>
          </a:xfrm>
          <a:solidFill>
            <a:schemeClr val="accent1"/>
          </a:solidFill>
          <a:ln w="28575">
            <a:solidFill>
              <a:schemeClr val="tx1"/>
            </a:solidFill>
          </a:ln>
        </p:spPr>
        <p:txBody>
          <a:bodyPr>
            <a:normAutofit fontScale="90000"/>
          </a:bodyPr>
          <a:lstStyle/>
          <a:p>
            <a:pPr algn="ctr"/>
            <a:r>
              <a:rPr lang="es-CO" sz="4400" b="1" i="0" u="none" strike="noStrike" baseline="0" dirty="0">
                <a:solidFill>
                  <a:srgbClr val="000000"/>
                </a:solidFill>
                <a:latin typeface="Tahoma" panose="020B0604030504040204" pitchFamily="34" charset="0"/>
              </a:rPr>
              <a:t>Gestión Académica</a:t>
            </a:r>
            <a:br>
              <a:rPr lang="es-CO" sz="4400" b="1" i="0" u="none" strike="noStrike" baseline="0" dirty="0">
                <a:solidFill>
                  <a:srgbClr val="000000"/>
                </a:solidFill>
                <a:latin typeface="Tahoma" panose="020B0604030504040204" pitchFamily="34" charset="0"/>
              </a:rPr>
            </a:br>
            <a:r>
              <a:rPr lang="es-CO" sz="2800" b="1" i="0" u="none" strike="noStrike" baseline="0" dirty="0">
                <a:solidFill>
                  <a:srgbClr val="000000"/>
                </a:solidFill>
                <a:latin typeface="Calibri" panose="020F0502020204030204" pitchFamily="34" charset="0"/>
              </a:rPr>
              <a:t>Seguimiento académico</a:t>
            </a:r>
            <a:endParaRPr lang="es-CO" dirty="0"/>
          </a:p>
        </p:txBody>
      </p:sp>
      <p:sp>
        <p:nvSpPr>
          <p:cNvPr id="4" name="Rectángulo: esquinas redondeadas 3">
            <a:extLst>
              <a:ext uri="{FF2B5EF4-FFF2-40B4-BE49-F238E27FC236}">
                <a16:creationId xmlns:a16="http://schemas.microsoft.com/office/drawing/2014/main" id="{2BEC2B98-EA0E-4C03-928E-D704333297A8}"/>
              </a:ext>
            </a:extLst>
          </p:cNvPr>
          <p:cNvSpPr/>
          <p:nvPr/>
        </p:nvSpPr>
        <p:spPr>
          <a:xfrm>
            <a:off x="539103" y="1326250"/>
            <a:ext cx="3361363" cy="163631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800" b="1" i="0" u="none" strike="noStrike" baseline="0" dirty="0">
                <a:solidFill>
                  <a:srgbClr val="000000"/>
                </a:solidFill>
                <a:latin typeface="Calibri" panose="020F0502020204030204" pitchFamily="34" charset="0"/>
              </a:rPr>
              <a:t>Seguimiento a los resultados académicos en cada área, diseño e implementación de acciones de mejoramiento para contrarrestar las debilidades encontradas.</a:t>
            </a:r>
            <a:endParaRPr lang="es-CO" dirty="0"/>
          </a:p>
        </p:txBody>
      </p:sp>
      <p:sp>
        <p:nvSpPr>
          <p:cNvPr id="5" name="Rectángulo: esquinas redondeadas 4">
            <a:extLst>
              <a:ext uri="{FF2B5EF4-FFF2-40B4-BE49-F238E27FC236}">
                <a16:creationId xmlns:a16="http://schemas.microsoft.com/office/drawing/2014/main" id="{876B5B51-25C7-4099-A50B-427C41F4BFE5}"/>
              </a:ext>
            </a:extLst>
          </p:cNvPr>
          <p:cNvSpPr/>
          <p:nvPr/>
        </p:nvSpPr>
        <p:spPr>
          <a:xfrm>
            <a:off x="4708336" y="1741687"/>
            <a:ext cx="2884602" cy="163631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sz="1600" b="1" i="0" u="none" strike="noStrike" baseline="0" dirty="0">
                <a:solidFill>
                  <a:srgbClr val="000000"/>
                </a:solidFill>
                <a:latin typeface="Calibri" panose="020F0502020204030204" pitchFamily="34" charset="0"/>
              </a:rPr>
              <a:t>Reporte y notificación a docentes sobre estudiantes con necesidades educativas específicas. Recomendaciones para cada caso.</a:t>
            </a:r>
            <a:endParaRPr lang="es-CO" sz="1600" dirty="0"/>
          </a:p>
        </p:txBody>
      </p:sp>
      <p:pic>
        <p:nvPicPr>
          <p:cNvPr id="6" name="Imagen 5">
            <a:extLst>
              <a:ext uri="{FF2B5EF4-FFF2-40B4-BE49-F238E27FC236}">
                <a16:creationId xmlns:a16="http://schemas.microsoft.com/office/drawing/2014/main" id="{150AB2EE-26AD-4B6B-B115-6FFCD72A8C33}"/>
              </a:ext>
            </a:extLst>
          </p:cNvPr>
          <p:cNvPicPr>
            <a:picLocks noChangeAspect="1"/>
          </p:cNvPicPr>
          <p:nvPr/>
        </p:nvPicPr>
        <p:blipFill>
          <a:blip r:embed="rId2"/>
          <a:stretch>
            <a:fillRect/>
          </a:stretch>
        </p:blipFill>
        <p:spPr>
          <a:xfrm>
            <a:off x="4675650" y="3915252"/>
            <a:ext cx="3271146" cy="2090612"/>
          </a:xfrm>
          <a:prstGeom prst="rect">
            <a:avLst/>
          </a:prstGeom>
        </p:spPr>
      </p:pic>
      <p:pic>
        <p:nvPicPr>
          <p:cNvPr id="7" name="Imagen 6">
            <a:extLst>
              <a:ext uri="{FF2B5EF4-FFF2-40B4-BE49-F238E27FC236}">
                <a16:creationId xmlns:a16="http://schemas.microsoft.com/office/drawing/2014/main" id="{78E26C46-4227-4B26-AAB4-E331F8724704}"/>
              </a:ext>
            </a:extLst>
          </p:cNvPr>
          <p:cNvPicPr>
            <a:picLocks noChangeAspect="1"/>
          </p:cNvPicPr>
          <p:nvPr/>
        </p:nvPicPr>
        <p:blipFill>
          <a:blip r:embed="rId2"/>
          <a:stretch>
            <a:fillRect/>
          </a:stretch>
        </p:blipFill>
        <p:spPr>
          <a:xfrm>
            <a:off x="8691513" y="3915252"/>
            <a:ext cx="2964069" cy="2024061"/>
          </a:xfrm>
          <a:prstGeom prst="rect">
            <a:avLst/>
          </a:prstGeom>
        </p:spPr>
      </p:pic>
      <p:pic>
        <p:nvPicPr>
          <p:cNvPr id="8" name="Imagen 7">
            <a:extLst>
              <a:ext uri="{FF2B5EF4-FFF2-40B4-BE49-F238E27FC236}">
                <a16:creationId xmlns:a16="http://schemas.microsoft.com/office/drawing/2014/main" id="{0D2EBFA6-6525-488B-AC72-D930A6C5780C}"/>
              </a:ext>
            </a:extLst>
          </p:cNvPr>
          <p:cNvPicPr>
            <a:picLocks noChangeAspect="1"/>
          </p:cNvPicPr>
          <p:nvPr/>
        </p:nvPicPr>
        <p:blipFill>
          <a:blip r:embed="rId2"/>
          <a:stretch>
            <a:fillRect/>
          </a:stretch>
        </p:blipFill>
        <p:spPr>
          <a:xfrm>
            <a:off x="641089" y="3747109"/>
            <a:ext cx="3361363" cy="2090612"/>
          </a:xfrm>
          <a:prstGeom prst="rect">
            <a:avLst/>
          </a:prstGeom>
          <a:solidFill>
            <a:srgbClr val="FFFF00"/>
          </a:solidFill>
        </p:spPr>
      </p:pic>
      <p:pic>
        <p:nvPicPr>
          <p:cNvPr id="9" name="Imagen 8">
            <a:extLst>
              <a:ext uri="{FF2B5EF4-FFF2-40B4-BE49-F238E27FC236}">
                <a16:creationId xmlns:a16="http://schemas.microsoft.com/office/drawing/2014/main" id="{C58D43CC-8624-40DA-A5F5-D57D1935D587}"/>
              </a:ext>
            </a:extLst>
          </p:cNvPr>
          <p:cNvPicPr>
            <a:picLocks noChangeAspect="1"/>
          </p:cNvPicPr>
          <p:nvPr/>
        </p:nvPicPr>
        <p:blipFill>
          <a:blip r:embed="rId2"/>
          <a:stretch>
            <a:fillRect/>
          </a:stretch>
        </p:blipFill>
        <p:spPr>
          <a:xfrm>
            <a:off x="8291534" y="1404939"/>
            <a:ext cx="2895851" cy="1450974"/>
          </a:xfrm>
          <a:prstGeom prst="rect">
            <a:avLst/>
          </a:prstGeom>
        </p:spPr>
      </p:pic>
      <p:sp>
        <p:nvSpPr>
          <p:cNvPr id="13" name="CuadroTexto 12">
            <a:extLst>
              <a:ext uri="{FF2B5EF4-FFF2-40B4-BE49-F238E27FC236}">
                <a16:creationId xmlns:a16="http://schemas.microsoft.com/office/drawing/2014/main" id="{A5D30C9A-B213-479E-8881-06B16A75A868}"/>
              </a:ext>
            </a:extLst>
          </p:cNvPr>
          <p:cNvSpPr txBox="1"/>
          <p:nvPr/>
        </p:nvSpPr>
        <p:spPr>
          <a:xfrm>
            <a:off x="8785781" y="1532189"/>
            <a:ext cx="2102177"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s-CO" sz="1800" b="1" i="0" u="none" strike="noStrike" baseline="0" dirty="0">
                <a:solidFill>
                  <a:srgbClr val="000000"/>
                </a:solidFill>
                <a:latin typeface="Calibri" panose="020F0502020204030204" pitchFamily="34" charset="0"/>
              </a:rPr>
              <a:t>Fortalecimiento de las prácticas inclusivas al interior del aula,</a:t>
            </a:r>
            <a:endParaRPr lang="es-CO" dirty="0"/>
          </a:p>
        </p:txBody>
      </p:sp>
      <p:sp>
        <p:nvSpPr>
          <p:cNvPr id="15" name="CuadroTexto 14">
            <a:extLst>
              <a:ext uri="{FF2B5EF4-FFF2-40B4-BE49-F238E27FC236}">
                <a16:creationId xmlns:a16="http://schemas.microsoft.com/office/drawing/2014/main" id="{A942D60E-D403-4F55-B5C4-728FB0BEC6C7}"/>
              </a:ext>
            </a:extLst>
          </p:cNvPr>
          <p:cNvSpPr txBox="1"/>
          <p:nvPr/>
        </p:nvSpPr>
        <p:spPr>
          <a:xfrm>
            <a:off x="886779" y="3915252"/>
            <a:ext cx="2666009" cy="1754326"/>
          </a:xfrm>
          <a:prstGeom prst="rect">
            <a:avLst/>
          </a:prstGeom>
          <a:solidFill>
            <a:srgbClr val="D1F7FB"/>
          </a:solidFill>
        </p:spPr>
        <p:txBody>
          <a:bodyPr wrap="square">
            <a:spAutoFit/>
          </a:bodyPr>
          <a:lstStyle/>
          <a:p>
            <a:pPr algn="ctr"/>
            <a:r>
              <a:rPr lang="es-CO" sz="1800" b="1" i="0" u="none" strike="noStrike" baseline="0" dirty="0">
                <a:solidFill>
                  <a:srgbClr val="000000"/>
                </a:solidFill>
                <a:latin typeface="Calibri" panose="020F0502020204030204" pitchFamily="34" charset="0"/>
              </a:rPr>
              <a:t>Implementación de acciones de mejoramiento teniendo en cuenta el análisis de los resultados en las pruebas SABER   ONCE</a:t>
            </a:r>
            <a:endParaRPr lang="es-CO" dirty="0"/>
          </a:p>
        </p:txBody>
      </p:sp>
      <p:sp>
        <p:nvSpPr>
          <p:cNvPr id="18" name="CuadroTexto 17">
            <a:extLst>
              <a:ext uri="{FF2B5EF4-FFF2-40B4-BE49-F238E27FC236}">
                <a16:creationId xmlns:a16="http://schemas.microsoft.com/office/drawing/2014/main" id="{499F277F-B989-4086-9224-272116617217}"/>
              </a:ext>
            </a:extLst>
          </p:cNvPr>
          <p:cNvSpPr txBox="1"/>
          <p:nvPr/>
        </p:nvSpPr>
        <p:spPr>
          <a:xfrm>
            <a:off x="5029507" y="4069140"/>
            <a:ext cx="2563431" cy="1600438"/>
          </a:xfrm>
          <a:prstGeom prst="rect">
            <a:avLst/>
          </a:prstGeom>
          <a:solidFill>
            <a:srgbClr val="F99FF3"/>
          </a:solidFill>
        </p:spPr>
        <p:txBody>
          <a:bodyPr wrap="square">
            <a:spAutoFit/>
          </a:bodyPr>
          <a:lstStyle/>
          <a:p>
            <a:pPr algn="ctr"/>
            <a:r>
              <a:rPr lang="es-CO" sz="1400" b="1" i="0" u="none" strike="noStrike" baseline="0" dirty="0">
                <a:solidFill>
                  <a:srgbClr val="000000"/>
                </a:solidFill>
                <a:latin typeface="Calibri" panose="020F0502020204030204" pitchFamily="34" charset="0"/>
              </a:rPr>
              <a:t>Seguimiento y control de asistencia de estudiantes. Se realiza llamada telefónica a los padres de familia de estudiantes  que no asisten al colegio y no presentan justificación.</a:t>
            </a:r>
            <a:endParaRPr lang="es-CO" sz="1400" dirty="0"/>
          </a:p>
        </p:txBody>
      </p:sp>
      <p:sp>
        <p:nvSpPr>
          <p:cNvPr id="20" name="CuadroTexto 19">
            <a:extLst>
              <a:ext uri="{FF2B5EF4-FFF2-40B4-BE49-F238E27FC236}">
                <a16:creationId xmlns:a16="http://schemas.microsoft.com/office/drawing/2014/main" id="{5E44B981-1ECA-4334-AA5A-C12B1C070553}"/>
              </a:ext>
            </a:extLst>
          </p:cNvPr>
          <p:cNvSpPr txBox="1"/>
          <p:nvPr/>
        </p:nvSpPr>
        <p:spPr>
          <a:xfrm>
            <a:off x="8923647" y="4084529"/>
            <a:ext cx="2499800" cy="1569660"/>
          </a:xfrm>
          <a:prstGeom prst="rect">
            <a:avLst/>
          </a:prstGeom>
          <a:solidFill>
            <a:schemeClr val="accent6">
              <a:lumMod val="40000"/>
              <a:lumOff val="60000"/>
            </a:schemeClr>
          </a:solidFill>
        </p:spPr>
        <p:txBody>
          <a:bodyPr wrap="square">
            <a:spAutoFit/>
          </a:bodyPr>
          <a:lstStyle/>
          <a:p>
            <a:pPr algn="ctr"/>
            <a:r>
              <a:rPr lang="es-CO" sz="1600" b="1" i="0" u="none" strike="noStrike" baseline="0" dirty="0">
                <a:solidFill>
                  <a:srgbClr val="000000"/>
                </a:solidFill>
                <a:latin typeface="Calibri" panose="020F0502020204030204" pitchFamily="34" charset="0"/>
              </a:rPr>
              <a:t>Semana de Refuerzo a mitad  de período como estrategia de apoyo a estudiantes con dificultades en temas específicos de cada área.</a:t>
            </a:r>
            <a:endParaRPr lang="es-CO" sz="1600" dirty="0"/>
          </a:p>
        </p:txBody>
      </p:sp>
      <p:pic>
        <p:nvPicPr>
          <p:cNvPr id="23" name="Imagen 22">
            <a:extLst>
              <a:ext uri="{FF2B5EF4-FFF2-40B4-BE49-F238E27FC236}">
                <a16:creationId xmlns:a16="http://schemas.microsoft.com/office/drawing/2014/main" id="{D8FE971D-D715-4906-A12E-1EA53C4602D8}"/>
              </a:ext>
            </a:extLst>
          </p:cNvPr>
          <p:cNvPicPr>
            <a:picLocks noChangeAspect="1"/>
          </p:cNvPicPr>
          <p:nvPr/>
        </p:nvPicPr>
        <p:blipFill>
          <a:blip r:embed="rId3"/>
          <a:stretch>
            <a:fillRect/>
          </a:stretch>
        </p:blipFill>
        <p:spPr>
          <a:xfrm>
            <a:off x="265726" y="182141"/>
            <a:ext cx="957155" cy="920576"/>
          </a:xfrm>
          <a:prstGeom prst="rect">
            <a:avLst/>
          </a:prstGeom>
        </p:spPr>
      </p:pic>
    </p:spTree>
    <p:extLst>
      <p:ext uri="{BB962C8B-B14F-4D97-AF65-F5344CB8AC3E}">
        <p14:creationId xmlns:p14="http://schemas.microsoft.com/office/powerpoint/2010/main" val="2249441074"/>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331</TotalTime>
  <Words>409</Words>
  <Application>Microsoft Office PowerPoint</Application>
  <PresentationFormat>Panorámica</PresentationFormat>
  <Paragraphs>53</Paragraphs>
  <Slides>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9</vt:i4>
      </vt:variant>
    </vt:vector>
  </HeadingPairs>
  <TitlesOfParts>
    <vt:vector size="19" baseType="lpstr">
      <vt:lpstr>Arial</vt:lpstr>
      <vt:lpstr>Bahnschrift Light</vt:lpstr>
      <vt:lpstr>Bahnschrift SemiBold</vt:lpstr>
      <vt:lpstr>Calibri</vt:lpstr>
      <vt:lpstr>Cooper Black</vt:lpstr>
      <vt:lpstr>Symbol</vt:lpstr>
      <vt:lpstr>Tahoma</vt:lpstr>
      <vt:lpstr>Trebuchet MS</vt:lpstr>
      <vt:lpstr>Wingdings 3</vt:lpstr>
      <vt:lpstr>Faceta</vt:lpstr>
      <vt:lpstr>Presentación de PowerPoint</vt:lpstr>
      <vt:lpstr>Gestión Académica</vt:lpstr>
      <vt:lpstr> Gestión Académica Resultados ICFES 2021--2022   </vt:lpstr>
      <vt:lpstr>Gestión Académica ESTUDIANTES CON LOS MEJORES PUNTAJES 2022</vt:lpstr>
      <vt:lpstr>Gestión Académica   Diseño Pedagógico  PLAN DE ESTUDIOS</vt:lpstr>
      <vt:lpstr>Gestión Académica  </vt:lpstr>
      <vt:lpstr>Gestión Académica Prácticas Pedagógicas</vt:lpstr>
      <vt:lpstr>Gestión Académica  Gestión de aula</vt:lpstr>
      <vt:lpstr>Gestión Académica Seguimiento académico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PC</cp:lastModifiedBy>
  <cp:revision>8</cp:revision>
  <dcterms:created xsi:type="dcterms:W3CDTF">2023-02-07T18:16:25Z</dcterms:created>
  <dcterms:modified xsi:type="dcterms:W3CDTF">2023-02-09T19:48:49Z</dcterms:modified>
</cp:coreProperties>
</file>