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4263" r:id="rId1"/>
  </p:sldMasterIdLst>
  <p:sldIdLst>
    <p:sldId id="256" r:id="rId2"/>
    <p:sldId id="258" r:id="rId3"/>
    <p:sldId id="257" r:id="rId4"/>
    <p:sldId id="260" r:id="rId5"/>
    <p:sldId id="261" r:id="rId6"/>
    <p:sldId id="262" r:id="rId7"/>
    <p:sldId id="266" r:id="rId8"/>
    <p:sldId id="263" r:id="rId9"/>
    <p:sldId id="267" r:id="rId10"/>
    <p:sldId id="268" r:id="rId11"/>
    <p:sldId id="271" r:id="rId12"/>
    <p:sldId id="270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00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F5AB1C69-6EDB-4FF4-983F-18BD219EF322}" styleName="Estilo medio 2 - Énfasis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1FECB4D8-DB02-4DC6-A0A2-4F2EBAE1DC90}" styleName="Estilo medio 1 - Énfasis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0505E3EF-67EA-436B-97B2-0124C06EBD24}" styleName="Estilo medio 4 - Énfasis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799B23B-EC83-4686-B30A-512413B5E67A}" styleName="Estilo claro 3 - Acento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B301B821-A1FF-4177-AEE7-76D212191A09}" styleName="Estilo medio 1 - Énfasis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3C2FFA5D-87B4-456A-9821-1D502468CF0F}" styleName="Estilo temático 1 - Énfasis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07" autoAdjust="0"/>
    <p:restoredTop sz="94660" autoAdjust="0"/>
  </p:normalViewPr>
  <p:slideViewPr>
    <p:cSldViewPr snapToGrid="0">
      <p:cViewPr varScale="1">
        <p:scale>
          <a:sx n="46" d="100"/>
          <a:sy n="46" d="100"/>
        </p:scale>
        <p:origin x="762" y="4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35491B73-2ECD-4BA3-A980-C7E12752155D}" type="datetime1">
              <a:rPr lang="es-ES" noProof="0" smtClean="0"/>
              <a:pPr rtl="0"/>
              <a:t>16/11/2022</a:t>
            </a:fld>
            <a:endParaRPr lang="es-ES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es-ES" noProof="0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pPr rtl="0"/>
            <a:fld id="{E5137D0E-4A4F-4307-8994-C1891D747D59}" type="slidenum">
              <a:rPr lang="es-ES" noProof="0" smtClean="0"/>
              <a:pPr rtl="0"/>
              <a:t>‹Nº›</a:t>
            </a:fld>
            <a:endParaRPr lang="es-ES" noProof="0" dirty="0"/>
          </a:p>
        </p:txBody>
      </p:sp>
    </p:spTree>
    <p:extLst>
      <p:ext uri="{BB962C8B-B14F-4D97-AF65-F5344CB8AC3E}">
        <p14:creationId xmlns:p14="http://schemas.microsoft.com/office/powerpoint/2010/main" val="2486761098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C48EC7-AF6A-48D3-8284-14BACBEBDD84}" type="datetimeFigureOut">
              <a:rPr lang="en-US" smtClean="0"/>
              <a:pPr/>
              <a:t>11/16/2022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4FAB73BC-B049-4115-A692-8D63A059BFB8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290892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C48EC7-AF6A-48D3-8284-14BACBEBDD84}" type="datetimeFigureOut">
              <a:rPr lang="en-US" smtClean="0"/>
              <a:pPr/>
              <a:t>11/16/2022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4FAB73BC-B049-4115-A692-8D63A059BFB8}" type="slidenum">
              <a:rPr lang="en-US" smtClean="0"/>
              <a:pPr/>
              <a:t>‹Nº›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570298884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C48EC7-AF6A-48D3-8284-14BACBEBDD84}" type="datetimeFigureOut">
              <a:rPr lang="en-US" smtClean="0"/>
              <a:pPr/>
              <a:t>11/16/2022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4FAB73BC-B049-4115-A692-8D63A059BFB8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2639197"/>
      </p:ext>
    </p:extLst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C48EC7-AF6A-48D3-8284-14BACBEBDD84}" type="datetimeFigureOut">
              <a:rPr lang="en-US" smtClean="0"/>
              <a:pPr/>
              <a:t>11/16/2022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4FAB73BC-B049-4115-A692-8D63A059BFB8}" type="slidenum">
              <a:rPr lang="en-US" smtClean="0"/>
              <a:pPr/>
              <a:t>‹Nº›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800999991"/>
      </p:ext>
    </p:extLst>
  </p:cSld>
  <p:clrMapOvr>
    <a:masterClrMapping/>
  </p:clrMapOvr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C48EC7-AF6A-48D3-8284-14BACBEBDD84}" type="datetimeFigureOut">
              <a:rPr lang="en-US" smtClean="0"/>
              <a:pPr/>
              <a:t>11/16/2022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4FAB73BC-B049-4115-A692-8D63A059BFB8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6335456"/>
      </p:ext>
    </p:extLst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1A6AA8-A04B-4104-9AE2-BD48D340E27F}" type="datetimeFigureOut">
              <a:rPr lang="en-US" smtClean="0"/>
              <a:pPr/>
              <a:t>11/16/2022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7271372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0BF79-FAC6-4A96-8DE1-F7B82E2E1652}" type="datetimeFigureOut">
              <a:rPr lang="en-US" smtClean="0"/>
              <a:pPr/>
              <a:t>11/16/2022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969887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C48EC7-AF6A-48D3-8284-14BACBEBDD84}" type="datetimeFigureOut">
              <a:rPr lang="en-US" smtClean="0"/>
              <a:pPr/>
              <a:t>11/16/2022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3650264"/>
      </p:ext>
    </p:extLst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5BEF682B-971E-4315-9FA5-6AD2F8C98349}" type="datetime1">
              <a:rPr lang="es-ES" noProof="0" smtClean="0"/>
              <a:pPr rtl="0"/>
              <a:t>16/11/2022</a:t>
            </a:fld>
            <a:endParaRPr lang="es-ES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es-ES" noProof="0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pPr rtl="0"/>
            <a:fld id="{E5137D0E-4A4F-4307-8994-C1891D747D59}" type="slidenum">
              <a:rPr lang="es-ES" noProof="0" smtClean="0"/>
              <a:pPr rtl="0"/>
              <a:t>‹Nº›</a:t>
            </a:fld>
            <a:endParaRPr lang="es-ES" noProof="0" dirty="0"/>
          </a:p>
        </p:txBody>
      </p:sp>
    </p:spTree>
    <p:extLst>
      <p:ext uri="{BB962C8B-B14F-4D97-AF65-F5344CB8AC3E}">
        <p14:creationId xmlns:p14="http://schemas.microsoft.com/office/powerpoint/2010/main" val="1669509898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3D6FB-79CC-4683-A046-BBE785BA1BED}" type="datetimeFigureOut">
              <a:rPr lang="en-US" smtClean="0"/>
              <a:pPr/>
              <a:t>11/16/2022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4FAB73BC-B049-4115-A692-8D63A059BFB8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9971730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2B3E8-48F1-4B23-8498-D8A04A81EC9C}" type="datetimeFigureOut">
              <a:rPr lang="en-US" smtClean="0"/>
              <a:pPr/>
              <a:t>11/16/2022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4FAB73BC-B049-4115-A692-8D63A059BFB8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6061880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C48EC7-AF6A-48D3-8284-14BACBEBDD84}" type="datetimeFigureOut">
              <a:rPr lang="en-US" smtClean="0"/>
              <a:pPr/>
              <a:t>11/16/2022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5587395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7002E4-6836-46D1-9DBB-3C27C0DD3A89}" type="datetimeFigureOut">
              <a:rPr lang="en-US" smtClean="0"/>
              <a:pPr/>
              <a:t>11/16/2022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0376062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131DD-A141-4471-BCF9-C6073EDD7E20}" type="datetimeFigureOut">
              <a:rPr lang="en-US" smtClean="0"/>
              <a:pPr/>
              <a:t>11/16/2022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8623035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C48EC7-AF6A-48D3-8284-14BACBEBDD84}" type="datetimeFigureOut">
              <a:rPr lang="en-US" smtClean="0"/>
              <a:pPr/>
              <a:t>11/16/2022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4FAB73BC-B049-4115-A692-8D63A059BFB8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2010919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C48EC7-AF6A-48D3-8284-14BACBEBDD84}" type="datetimeFigureOut">
              <a:rPr lang="en-US" smtClean="0"/>
              <a:pPr/>
              <a:t>11/16/2022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57557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64" r:id="rId1"/>
    <p:sldLayoutId id="2147484265" r:id="rId2"/>
    <p:sldLayoutId id="2147484266" r:id="rId3"/>
    <p:sldLayoutId id="2147484267" r:id="rId4"/>
    <p:sldLayoutId id="2147484268" r:id="rId5"/>
    <p:sldLayoutId id="2147484269" r:id="rId6"/>
    <p:sldLayoutId id="2147484270" r:id="rId7"/>
    <p:sldLayoutId id="2147484271" r:id="rId8"/>
    <p:sldLayoutId id="2147484272" r:id="rId9"/>
    <p:sldLayoutId id="2147484273" r:id="rId10"/>
    <p:sldLayoutId id="2147484274" r:id="rId11"/>
    <p:sldLayoutId id="2147484275" r:id="rId12"/>
    <p:sldLayoutId id="2147484276" r:id="rId13"/>
    <p:sldLayoutId id="2147484277" r:id="rId14"/>
    <p:sldLayoutId id="2147484278" r:id="rId15"/>
    <p:sldLayoutId id="2147484279" r:id="rId16"/>
  </p:sldLayoutIdLst>
  <p:transition spd="med">
    <p:fade/>
  </p:transition>
  <p:timing>
    <p:tnLst>
      <p:par>
        <p:cTn id="1" dur="indefinite" restart="never" nodeType="tmRoot"/>
      </p:par>
    </p:tnLst>
  </p:timing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82000"/>
            <a:duotone>
              <a:schemeClr val="bg2">
                <a:shade val="69000"/>
                <a:hueMod val="108000"/>
                <a:satMod val="164000"/>
                <a:lumMod val="74000"/>
              </a:schemeClr>
              <a:schemeClr val="bg2">
                <a:tint val="96000"/>
                <a:hueMod val="88000"/>
                <a:satMod val="140000"/>
                <a:lumMod val="132000"/>
              </a:schemeClr>
            </a:duotone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3756492" y="3342128"/>
            <a:ext cx="6919785" cy="864973"/>
          </a:xfrm>
        </p:spPr>
        <p:txBody>
          <a:bodyPr>
            <a:normAutofit fontScale="90000"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s-CO" sz="6000" b="1" spc="50" dirty="0" smtClean="0">
                <a:ln w="11430"/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 Narrow" panose="020B0606020202030204" pitchFamily="34" charset="0"/>
              </a:rPr>
              <a:t>INFORME DE GESTIÓN</a:t>
            </a:r>
            <a:endParaRPr lang="es-CO" sz="6000" b="1" spc="50" dirty="0">
              <a:ln w="11430"/>
              <a:solidFill>
                <a:schemeClr val="accent1">
                  <a:lumMod val="60000"/>
                  <a:lumOff val="40000"/>
                </a:schemeClr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Arial Narrow" panose="020B0606020202030204" pitchFamily="34" charset="0"/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3832692" y="4874515"/>
            <a:ext cx="6878595" cy="1285102"/>
          </a:xfr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pPr algn="ctr"/>
            <a:r>
              <a:rPr lang="es-CO" sz="3600" b="1" dirty="0" smtClean="0">
                <a:solidFill>
                  <a:schemeClr val="bg1"/>
                </a:solidFill>
                <a:effectLst>
                  <a:glow rad="101600">
                    <a:schemeClr val="accent1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DEL 1 DE ENERO AL 31 DE DICIEMRE DE 2021</a:t>
            </a:r>
            <a:endParaRPr lang="es-CO" sz="3600" b="1" dirty="0">
              <a:solidFill>
                <a:schemeClr val="bg1"/>
              </a:solidFill>
              <a:effectLst>
                <a:glow rad="101600">
                  <a:schemeClr val="accent1">
                    <a:satMod val="175000"/>
                    <a:alpha val="4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anose="020B0606020202030204" pitchFamily="34" charset="0"/>
            </a:endParaRPr>
          </a:p>
        </p:txBody>
      </p:sp>
      <p:sp>
        <p:nvSpPr>
          <p:cNvPr id="6" name="Rectángulo 5"/>
          <p:cNvSpPr/>
          <p:nvPr/>
        </p:nvSpPr>
        <p:spPr>
          <a:xfrm>
            <a:off x="2587133" y="1147156"/>
            <a:ext cx="870155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es-CO" sz="3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6600"/>
                </a:solidFill>
                <a:latin typeface="Arial Narrow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INSTITUCION EDUCATIVA </a:t>
            </a:r>
          </a:p>
          <a:p>
            <a:pPr algn="ctr">
              <a:spcAft>
                <a:spcPts val="0"/>
              </a:spcAft>
            </a:pPr>
            <a:r>
              <a:rPr lang="es-CO" sz="3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6600"/>
                </a:solidFill>
                <a:latin typeface="Arial Narrow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NUESTRA SEÑORA DEL CARMEN </a:t>
            </a:r>
          </a:p>
          <a:p>
            <a:pPr algn="ctr"/>
            <a:r>
              <a:rPr lang="es-CO" sz="3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6600"/>
                </a:solidFill>
                <a:latin typeface="Arial Narrow" pitchFamily="34" charset="0"/>
                <a:ea typeface="Times New Roman" panose="02020603050405020304" pitchFamily="18" charset="0"/>
              </a:rPr>
              <a:t>SALAZAR-NORTE DE </a:t>
            </a:r>
            <a:r>
              <a:rPr lang="es-CO" sz="36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6600"/>
                </a:solidFill>
                <a:latin typeface="Arial Narrow" pitchFamily="34" charset="0"/>
                <a:ea typeface="Times New Roman" panose="02020603050405020304" pitchFamily="18" charset="0"/>
              </a:rPr>
              <a:t>SANTANDER</a:t>
            </a:r>
          </a:p>
        </p:txBody>
      </p:sp>
    </p:spTree>
    <p:extLst>
      <p:ext uri="{BB962C8B-B14F-4D97-AF65-F5344CB8AC3E}">
        <p14:creationId xmlns:p14="http://schemas.microsoft.com/office/powerpoint/2010/main" val="1131561760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350236" y="951059"/>
            <a:ext cx="10120768" cy="5577927"/>
          </a:xfrm>
        </p:spPr>
        <p:txBody>
          <a:bodyPr>
            <a:noAutofit/>
          </a:bodyPr>
          <a:lstStyle/>
          <a:p>
            <a:pPr algn="just"/>
            <a:r>
              <a:rPr lang="es-CO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MATERIALES </a:t>
            </a:r>
            <a:r>
              <a:rPr lang="es-CO" sz="1600" b="1" dirty="0">
                <a:latin typeface="Arial" panose="020B0604020202020204" pitchFamily="34" charset="0"/>
                <a:cs typeface="Arial" panose="020B0604020202020204" pitchFamily="34" charset="0"/>
              </a:rPr>
              <a:t>Y SUMINISTROS: </a:t>
            </a:r>
            <a:r>
              <a:rPr lang="es-CO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SUMINISTRO DE ELEMENTOS OFICINA 1 CUADERNILLO DE CONTABILIDAD, 1 TALONARIO DE RECIBO, 1 ROLLO DE CINTA PEGANTE, 1 ROLLO CINTA DELIMITADORA, 3 PINCELES, 8 TARROS TINTA EPSON, 21 RESMAS CARTA, 24 RESMAS OFICIO, 2 PEGANTES EN BARRA, 1 CAJA TEMPERAS, 1 ROLLO CINTA DOBLE FAX, ELEMENTOS DE BIOSEGURIDAD 5 DISPENSADORES DE GEL, 10 TARROS PLÁSTICOS, 13 PENDONES ETC. PARA EL NORMAL FUNCIONAMIENTO DE LA INSTITUCIÓN EDUCATIVA. $2.529.311.00</a:t>
            </a:r>
          </a:p>
          <a:p>
            <a:pPr algn="just"/>
            <a:r>
              <a:rPr lang="es-CO" sz="1600" b="1" dirty="0">
                <a:latin typeface="Arial" panose="020B0604020202020204" pitchFamily="34" charset="0"/>
                <a:cs typeface="Arial" panose="020B0604020202020204" pitchFamily="34" charset="0"/>
              </a:rPr>
              <a:t>MATERIALES Y SUMINISTROS: ELEMENTOS DE OFICINA 1 ROLLO CINTA ADHESIVA, 2 CAJAS RESMA OFICIO, 8 PARES PILA RECARGABLE AA, 10 PLIEGOS CARTULINA, 1 SILICONA, 2 LAPICEROS, 2 TIJERAS, 2 CAJA GRAPA, 3 PEGANTE EN BARRA, 1 COLBON, ELEMENTO CAFETERIA 3 PAQUETES VASOS, 3 BOLSA CAJE, 2 GALON TONER, 5 CANDADOS,  2 CAJA LAPIZ MONGOL, 1 CAJA LAPICERO, 14 BORRADOR TABLERO, 6 MARCADOR EDDING, ETC. ELEMENTOS PRIMEROS AUXILIOS, ETC. PARA SERVICIO DE LA INSTITUCION EDUCATIVA</a:t>
            </a:r>
            <a:r>
              <a:rPr lang="es-CO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 $2.371.994.00</a:t>
            </a:r>
          </a:p>
          <a:p>
            <a:pPr algn="just"/>
            <a:r>
              <a:rPr lang="es-CO" sz="1600" b="1" dirty="0">
                <a:latin typeface="Arial" panose="020B0604020202020204" pitchFamily="34" charset="0"/>
                <a:cs typeface="Arial" panose="020B0604020202020204" pitchFamily="34" charset="0"/>
              </a:rPr>
              <a:t>MATERIALES Y SUMINISTROS: SUMINISTRO DE ELEMENTOS DE OFICINA 2 RESMA CARTA, 1 RESMA OFICIO REPROGRAF, 1 CUADERNO ARGOLLADO GRANDE, 36 CARTULINA CARTA OPALINA, 1 PAQUETE CARTA AUTOAHDESIVO, 2 LAPIZ MONGOL, 1 MARCADOR SHARPIE, 1 SACAPUNTA, 1 TIJERA, 1 CINTA TIRRO, 1 CINTA EMABLAR, 24 CARPETAS COLGANTE KEEPERMATE, 1 TONER HP 35A NEGRO ORIGINAL, 2 CARTUCHO HP 954XL NEGRO, 3 CARTUCHOS HP 954 YELLOW, MAGENTA Y CYAN, PARA EL NORMAL FUNCIONAMIENTO DE LA INSTITUCION EDUCATIVA. $1.350.800.00</a:t>
            </a:r>
          </a:p>
          <a:p>
            <a:pPr algn="just"/>
            <a:endParaRPr lang="es-CO" sz="16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es-CO" sz="16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endParaRPr lang="es-CO" sz="16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endParaRPr lang="es-CO" sz="1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1 Rectángulo"/>
          <p:cNvSpPr/>
          <p:nvPr/>
        </p:nvSpPr>
        <p:spPr>
          <a:xfrm>
            <a:off x="2426330" y="410599"/>
            <a:ext cx="842877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CO" sz="2000" dirty="0">
                <a:latin typeface="Arial Black" pitchFamily="34" charset="0"/>
              </a:rPr>
              <a:t>DETALLE RUBROS DE GASTOS </a:t>
            </a:r>
            <a:endParaRPr lang="es-CO" sz="2000" dirty="0"/>
          </a:p>
        </p:txBody>
      </p:sp>
    </p:spTree>
    <p:extLst>
      <p:ext uri="{BB962C8B-B14F-4D97-AF65-F5344CB8AC3E}">
        <p14:creationId xmlns:p14="http://schemas.microsoft.com/office/powerpoint/2010/main" val="95080901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788231"/>
          </a:xfrm>
        </p:spPr>
        <p:txBody>
          <a:bodyPr>
            <a:normAutofit/>
          </a:bodyPr>
          <a:lstStyle/>
          <a:p>
            <a:pPr algn="ctr"/>
            <a:r>
              <a:rPr lang="es-CO" sz="2000" dirty="0">
                <a:latin typeface="Arial Black" pitchFamily="34" charset="0"/>
              </a:rPr>
              <a:t>DETALLE RUBROS DE GASTOS </a:t>
            </a:r>
            <a:endParaRPr lang="es-CO" sz="20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307676" y="1144035"/>
            <a:ext cx="10282394" cy="5513139"/>
          </a:xfrm>
        </p:spPr>
        <p:txBody>
          <a:bodyPr>
            <a:noAutofit/>
          </a:bodyPr>
          <a:lstStyle/>
          <a:p>
            <a:pPr algn="just"/>
            <a:r>
              <a:rPr lang="es-CO" sz="1600" b="1" dirty="0">
                <a:latin typeface="Arial" panose="020B0604020202020204" pitchFamily="34" charset="0"/>
                <a:cs typeface="Arial" panose="020B0604020202020204" pitchFamily="34" charset="0"/>
              </a:rPr>
              <a:t>MATERIALES Y SUMINISTROS: SUMINISTRO DE ELEMENTOS DE OFICINA 1 TONER SHARP G, 2 TONER RICOH IM 430, 5 TONER RICOH IM430, 3 TONER SHARP AL 1000, 1 MOUSE INALAMBRICO GENUS NX7010, 2 MOUSE USB LOGITECH M105, 1 RODILLO PRESION SHARP AL 1000, 1 UNIDAD DRUM RICOH IM430, 1 CILINDRO SHARP-G, PARA SERVICIO DE LA SEDE PRINCIPAL Y SEDE DE PRIMARIA DE LA INSTITUCION EDUCATIVA</a:t>
            </a:r>
            <a:r>
              <a:rPr lang="es-CO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  $3.520.200.00</a:t>
            </a:r>
          </a:p>
          <a:p>
            <a:pPr algn="just"/>
            <a:r>
              <a:rPr lang="es-CO" sz="1600" b="1" dirty="0">
                <a:latin typeface="Arial" panose="020B0604020202020204" pitchFamily="34" charset="0"/>
                <a:cs typeface="Arial" panose="020B0604020202020204" pitchFamily="34" charset="0"/>
              </a:rPr>
              <a:t>MATERIALES Y SUMINISTROS: SUMINISTRO DE ELEMENTOS DE OFICINA 3 RESMA DE PAPEL TAMAÑO OFICIO, 3 CABLE HDMI DE 10M, 3 PINTURA ACRILICA 250 CC COLORES, 1 GLIFOSATO AGRIMOR X GALON, ETC. PARA SERVICIO DE LA SEDE PRINCIPAL DE LA INSTITUCION EDUCATIVA</a:t>
            </a:r>
            <a:r>
              <a:rPr lang="es-CO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  $615.553.00</a:t>
            </a:r>
            <a:endParaRPr lang="es-CO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s-CO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MATERIALES </a:t>
            </a:r>
            <a:r>
              <a:rPr lang="es-CO" sz="1600" b="1" dirty="0">
                <a:latin typeface="Arial" panose="020B0604020202020204" pitchFamily="34" charset="0"/>
                <a:cs typeface="Arial" panose="020B0604020202020204" pitchFamily="34" charset="0"/>
              </a:rPr>
              <a:t>Y </a:t>
            </a:r>
            <a:r>
              <a:rPr lang="es-CO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SUMINISTROS – IMPRESOS Y PUBLICACIONES SUMINISTRO </a:t>
            </a:r>
            <a:r>
              <a:rPr lang="es-CO" sz="1600" b="1" dirty="0">
                <a:latin typeface="Arial" panose="020B0604020202020204" pitchFamily="34" charset="0"/>
                <a:cs typeface="Arial" panose="020B0604020202020204" pitchFamily="34" charset="0"/>
              </a:rPr>
              <a:t>DE 10 MEDALLAS, IMPRESOS Y PUBLICACIONES ELABORACION DE COMBOS DE GRADUACION, 5 ENCUADERNACION, PARA SERVICIO DE LA INSTITUCION EDUCATIVA</a:t>
            </a:r>
            <a:r>
              <a:rPr lang="es-CO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  $579.810.00</a:t>
            </a:r>
            <a:endParaRPr lang="es-CO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s-CO" sz="1600" b="1" dirty="0">
                <a:latin typeface="Arial" panose="020B0604020202020204" pitchFamily="34" charset="0"/>
                <a:cs typeface="Arial" panose="020B0604020202020204" pitchFamily="34" charset="0"/>
              </a:rPr>
              <a:t>MANTENIMENTO DE INFRAESTRUCTURA EDUCATIVA: MANTENIMIENTO DEL PERIMETRO URBANO DE LA INSTITUCION DESYERBO Y LIMPIEZA DE LA MALLA, REPARACION DE LA CERCA, APERTURA DE LA ACEQUIA ALREDEDOR DEL CERCADO, FUMIGADA DE TODO EL PERIMETRO Y REPARACION DE LA ACEQUIA DE LA CANCHA DE LA SEDE PRINCIPAL DE LA INSTITUCION EDUCATIVA.  $611.000.00</a:t>
            </a:r>
          </a:p>
          <a:p>
            <a:pPr algn="just"/>
            <a:r>
              <a:rPr lang="es-CO" sz="1600" b="1" dirty="0">
                <a:latin typeface="Arial" panose="020B0604020202020204" pitchFamily="34" charset="0"/>
                <a:cs typeface="Arial" panose="020B0604020202020204" pitchFamily="34" charset="0"/>
              </a:rPr>
              <a:t>DIAN: PAGO RETENCION EN LA FUENTE ANUAL INSTITUCION EDUCATIVA 2021  $710.000.00</a:t>
            </a:r>
          </a:p>
          <a:p>
            <a:pPr algn="just"/>
            <a:endParaRPr lang="es-CO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es-CO" sz="16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es-CO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es-CO" sz="16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es-CO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es-CO" sz="16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es-CO" sz="16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es-CO" sz="16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es-CO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es-CO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9295809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2589212" y="873457"/>
            <a:ext cx="8915400" cy="5037765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endParaRPr lang="es-CO" sz="8000" dirty="0" smtClean="0">
              <a:latin typeface="Arial Black" pitchFamily="34" charset="0"/>
            </a:endParaRPr>
          </a:p>
          <a:p>
            <a:pPr marL="0" indent="0" algn="ctr">
              <a:buNone/>
            </a:pPr>
            <a:r>
              <a:rPr lang="es-CO" sz="8000" dirty="0" smtClean="0">
                <a:solidFill>
                  <a:schemeClr val="accent5">
                    <a:lumMod val="50000"/>
                  </a:schemeClr>
                </a:solidFill>
                <a:latin typeface="Arial Black" pitchFamily="34" charset="0"/>
              </a:rPr>
              <a:t>GRACIAS</a:t>
            </a:r>
            <a:r>
              <a:rPr lang="es-CO" sz="8000" dirty="0" smtClean="0">
                <a:latin typeface="Arial Black" pitchFamily="34" charset="0"/>
              </a:rPr>
              <a:t> </a:t>
            </a:r>
            <a:endParaRPr lang="es-CO" sz="8000" dirty="0"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42730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76740" y="172800"/>
            <a:ext cx="9404723" cy="1400530"/>
          </a:xfrm>
        </p:spPr>
        <p:txBody>
          <a:bodyPr>
            <a:normAutofit fontScale="90000"/>
          </a:bodyPr>
          <a:lstStyle/>
          <a:p>
            <a:pPr algn="ctr"/>
            <a:r>
              <a:rPr lang="es-ES" sz="4400" b="1" dirty="0" smtClean="0">
                <a:solidFill>
                  <a:schemeClr val="tx1">
                    <a:lumMod val="95000"/>
                  </a:schemeClr>
                </a:solidFill>
              </a:rPr>
              <a:t/>
            </a:r>
            <a:br>
              <a:rPr lang="es-ES" sz="4400" b="1" dirty="0" smtClean="0">
                <a:solidFill>
                  <a:schemeClr val="tx1">
                    <a:lumMod val="95000"/>
                  </a:schemeClr>
                </a:solidFill>
              </a:rPr>
            </a:br>
            <a:r>
              <a:rPr lang="es-ES" sz="4400" b="1" dirty="0" smtClean="0">
                <a:solidFill>
                  <a:schemeClr val="tx1">
                    <a:lumMod val="95000"/>
                  </a:schemeClr>
                </a:solidFill>
              </a:rPr>
              <a:t/>
            </a:r>
            <a:br>
              <a:rPr lang="es-ES" sz="4400" b="1" dirty="0" smtClean="0">
                <a:solidFill>
                  <a:schemeClr val="tx1">
                    <a:lumMod val="95000"/>
                  </a:schemeClr>
                </a:solidFill>
              </a:rPr>
            </a:br>
            <a:r>
              <a:rPr lang="es-ES" sz="4400" b="1" dirty="0" smtClean="0">
                <a:solidFill>
                  <a:schemeClr val="tx1">
                    <a:lumMod val="95000"/>
                  </a:schemeClr>
                </a:solidFill>
              </a:rPr>
              <a:t/>
            </a:r>
            <a:br>
              <a:rPr lang="es-ES" sz="4400" b="1" dirty="0" smtClean="0">
                <a:solidFill>
                  <a:schemeClr val="tx1">
                    <a:lumMod val="95000"/>
                  </a:schemeClr>
                </a:solidFill>
              </a:rPr>
            </a:br>
            <a:r>
              <a:rPr lang="es-ES" sz="4400" b="1" dirty="0" smtClean="0">
                <a:solidFill>
                  <a:schemeClr val="tx1">
                    <a:lumMod val="95000"/>
                  </a:schemeClr>
                </a:solidFill>
              </a:rPr>
              <a:t/>
            </a:r>
            <a:br>
              <a:rPr lang="es-ES" sz="4400" b="1" dirty="0" smtClean="0">
                <a:solidFill>
                  <a:schemeClr val="tx1">
                    <a:lumMod val="95000"/>
                  </a:schemeClr>
                </a:solidFill>
              </a:rPr>
            </a:br>
            <a:r>
              <a:rPr lang="es-ES" sz="4400" b="1" dirty="0" smtClean="0">
                <a:solidFill>
                  <a:schemeClr val="tx1">
                    <a:lumMod val="95000"/>
                  </a:schemeClr>
                </a:solidFill>
              </a:rPr>
              <a:t/>
            </a:r>
            <a:br>
              <a:rPr lang="es-ES" sz="4400" b="1" dirty="0" smtClean="0">
                <a:solidFill>
                  <a:schemeClr val="tx1">
                    <a:lumMod val="95000"/>
                  </a:schemeClr>
                </a:solidFill>
              </a:rPr>
            </a:br>
            <a:r>
              <a:rPr lang="es-ES" sz="4400" b="1" dirty="0" smtClean="0">
                <a:solidFill>
                  <a:schemeClr val="tx1">
                    <a:lumMod val="95000"/>
                  </a:schemeClr>
                </a:solidFill>
              </a:rPr>
              <a:t/>
            </a:r>
            <a:br>
              <a:rPr lang="es-ES" sz="4400" b="1" dirty="0" smtClean="0">
                <a:solidFill>
                  <a:schemeClr val="tx1">
                    <a:lumMod val="95000"/>
                  </a:schemeClr>
                </a:solidFill>
              </a:rPr>
            </a:br>
            <a:r>
              <a:rPr lang="es-ES" sz="4400" b="1" dirty="0" smtClean="0">
                <a:solidFill>
                  <a:schemeClr val="tx1">
                    <a:lumMod val="95000"/>
                  </a:schemeClr>
                </a:solidFill>
              </a:rPr>
              <a:t/>
            </a:r>
            <a:br>
              <a:rPr lang="es-ES" sz="4400" b="1" dirty="0" smtClean="0">
                <a:solidFill>
                  <a:schemeClr val="tx1">
                    <a:lumMod val="95000"/>
                  </a:schemeClr>
                </a:solidFill>
              </a:rPr>
            </a:br>
            <a:r>
              <a:rPr lang="es-ES" sz="4400" b="1" dirty="0" smtClean="0">
                <a:solidFill>
                  <a:schemeClr val="tx1">
                    <a:lumMod val="95000"/>
                  </a:schemeClr>
                </a:solidFill>
              </a:rPr>
              <a:t/>
            </a:r>
            <a:br>
              <a:rPr lang="es-ES" sz="4400" b="1" dirty="0" smtClean="0">
                <a:solidFill>
                  <a:schemeClr val="tx1">
                    <a:lumMod val="95000"/>
                  </a:schemeClr>
                </a:solidFill>
              </a:rPr>
            </a:br>
            <a:r>
              <a:rPr lang="es-ES" sz="4400" b="1" dirty="0" smtClean="0">
                <a:solidFill>
                  <a:schemeClr val="tx1">
                    <a:lumMod val="95000"/>
                  </a:schemeClr>
                </a:solidFill>
              </a:rPr>
              <a:t/>
            </a:r>
            <a:br>
              <a:rPr lang="es-ES" sz="4400" b="1" dirty="0" smtClean="0">
                <a:solidFill>
                  <a:schemeClr val="tx1">
                    <a:lumMod val="95000"/>
                  </a:schemeClr>
                </a:solidFill>
              </a:rPr>
            </a:br>
            <a:r>
              <a:rPr lang="es-ES" sz="4400" b="1" dirty="0" smtClean="0">
                <a:solidFill>
                  <a:schemeClr val="tx1">
                    <a:lumMod val="95000"/>
                  </a:schemeClr>
                </a:solidFill>
              </a:rPr>
              <a:t/>
            </a:r>
            <a:br>
              <a:rPr lang="es-ES" sz="4400" b="1" dirty="0" smtClean="0">
                <a:solidFill>
                  <a:schemeClr val="tx1">
                    <a:lumMod val="95000"/>
                  </a:schemeClr>
                </a:solidFill>
              </a:rPr>
            </a:br>
            <a:r>
              <a:rPr lang="es-ES" sz="4400" b="1" dirty="0" smtClean="0">
                <a:solidFill>
                  <a:schemeClr val="tx1">
                    <a:lumMod val="95000"/>
                  </a:schemeClr>
                </a:solidFill>
              </a:rPr>
              <a:t/>
            </a:r>
            <a:br>
              <a:rPr lang="es-ES" sz="4400" b="1" dirty="0" smtClean="0">
                <a:solidFill>
                  <a:schemeClr val="tx1">
                    <a:lumMod val="95000"/>
                  </a:schemeClr>
                </a:solidFill>
              </a:rPr>
            </a:br>
            <a:r>
              <a:rPr lang="es-ES" sz="4400" b="1" dirty="0" smtClean="0">
                <a:solidFill>
                  <a:schemeClr val="tx1">
                    <a:lumMod val="95000"/>
                  </a:schemeClr>
                </a:solidFill>
              </a:rPr>
              <a:t/>
            </a:r>
            <a:br>
              <a:rPr lang="es-ES" sz="4400" b="1" dirty="0" smtClean="0">
                <a:solidFill>
                  <a:schemeClr val="tx1">
                    <a:lumMod val="95000"/>
                  </a:schemeClr>
                </a:solidFill>
              </a:rPr>
            </a:br>
            <a:r>
              <a:rPr lang="es-ES" sz="4400" b="1" dirty="0" smtClean="0">
                <a:solidFill>
                  <a:schemeClr val="tx1">
                    <a:lumMod val="95000"/>
                  </a:schemeClr>
                </a:solidFill>
              </a:rPr>
              <a:t/>
            </a:r>
            <a:br>
              <a:rPr lang="es-ES" sz="4400" b="1" dirty="0" smtClean="0">
                <a:solidFill>
                  <a:schemeClr val="tx1">
                    <a:lumMod val="95000"/>
                  </a:schemeClr>
                </a:solidFill>
              </a:rPr>
            </a:br>
            <a:r>
              <a:rPr lang="es-ES" sz="4400" b="1" dirty="0" smtClean="0">
                <a:solidFill>
                  <a:schemeClr val="tx1">
                    <a:lumMod val="95000"/>
                  </a:schemeClr>
                </a:solidFill>
              </a:rPr>
              <a:t/>
            </a:r>
            <a:br>
              <a:rPr lang="es-ES" sz="4400" b="1" dirty="0" smtClean="0">
                <a:solidFill>
                  <a:schemeClr val="tx1">
                    <a:lumMod val="95000"/>
                  </a:schemeClr>
                </a:solidFill>
              </a:rPr>
            </a:br>
            <a:r>
              <a:rPr lang="es-ES" sz="4400" b="1" dirty="0" smtClean="0">
                <a:solidFill>
                  <a:schemeClr val="tx1">
                    <a:lumMod val="95000"/>
                  </a:schemeClr>
                </a:solidFill>
              </a:rPr>
              <a:t/>
            </a:r>
            <a:br>
              <a:rPr lang="es-ES" sz="4400" b="1" dirty="0" smtClean="0">
                <a:solidFill>
                  <a:schemeClr val="tx1">
                    <a:lumMod val="95000"/>
                  </a:schemeClr>
                </a:solidFill>
              </a:rPr>
            </a:br>
            <a:r>
              <a:rPr lang="es-ES" sz="4400" b="1" dirty="0" smtClean="0">
                <a:solidFill>
                  <a:schemeClr val="tx1">
                    <a:lumMod val="95000"/>
                  </a:schemeClr>
                </a:solidFill>
              </a:rPr>
              <a:t/>
            </a:r>
            <a:br>
              <a:rPr lang="es-ES" sz="4400" b="1" dirty="0" smtClean="0">
                <a:solidFill>
                  <a:schemeClr val="tx1">
                    <a:lumMod val="95000"/>
                  </a:schemeClr>
                </a:solidFill>
              </a:rPr>
            </a:br>
            <a:r>
              <a:rPr lang="es-ES" sz="4400" b="1" dirty="0" smtClean="0">
                <a:solidFill>
                  <a:schemeClr val="tx1">
                    <a:lumMod val="95000"/>
                  </a:schemeClr>
                </a:solidFill>
              </a:rPr>
              <a:t/>
            </a:r>
            <a:br>
              <a:rPr lang="es-ES" sz="4400" b="1" dirty="0" smtClean="0">
                <a:solidFill>
                  <a:schemeClr val="tx1">
                    <a:lumMod val="95000"/>
                  </a:schemeClr>
                </a:solidFill>
              </a:rPr>
            </a:br>
            <a:r>
              <a:rPr lang="es-ES" sz="4400" b="1" dirty="0" smtClean="0">
                <a:solidFill>
                  <a:schemeClr val="tx1">
                    <a:lumMod val="95000"/>
                  </a:schemeClr>
                </a:solidFill>
              </a:rPr>
              <a:t/>
            </a:r>
            <a:br>
              <a:rPr lang="es-ES" sz="4400" b="1" dirty="0" smtClean="0">
                <a:solidFill>
                  <a:schemeClr val="tx1">
                    <a:lumMod val="95000"/>
                  </a:schemeClr>
                </a:solidFill>
              </a:rPr>
            </a:br>
            <a:r>
              <a:rPr lang="es-ES" sz="4400" b="1" dirty="0" smtClean="0">
                <a:solidFill>
                  <a:schemeClr val="tx1">
                    <a:lumMod val="95000"/>
                  </a:schemeClr>
                </a:solidFill>
              </a:rPr>
              <a:t/>
            </a:r>
            <a:br>
              <a:rPr lang="es-ES" sz="4400" b="1" dirty="0" smtClean="0">
                <a:solidFill>
                  <a:schemeClr val="tx1">
                    <a:lumMod val="95000"/>
                  </a:schemeClr>
                </a:solidFill>
              </a:rPr>
            </a:br>
            <a:r>
              <a:rPr lang="es-ES" sz="4400" b="1" dirty="0" smtClean="0">
                <a:solidFill>
                  <a:schemeClr val="tx1">
                    <a:lumMod val="95000"/>
                  </a:schemeClr>
                </a:solidFill>
              </a:rPr>
              <a:t/>
            </a:r>
            <a:br>
              <a:rPr lang="es-ES" sz="4400" b="1" dirty="0" smtClean="0">
                <a:solidFill>
                  <a:schemeClr val="tx1">
                    <a:lumMod val="95000"/>
                  </a:schemeClr>
                </a:solidFill>
              </a:rPr>
            </a:br>
            <a:r>
              <a:rPr lang="es-ES" sz="4400" b="1" dirty="0" smtClean="0">
                <a:solidFill>
                  <a:schemeClr val="tx1">
                    <a:lumMod val="95000"/>
                  </a:schemeClr>
                </a:solidFill>
              </a:rPr>
              <a:t/>
            </a:r>
            <a:br>
              <a:rPr lang="es-ES" sz="4400" b="1" dirty="0" smtClean="0">
                <a:solidFill>
                  <a:schemeClr val="tx1">
                    <a:lumMod val="95000"/>
                  </a:schemeClr>
                </a:solidFill>
              </a:rPr>
            </a:br>
            <a:r>
              <a:rPr lang="es-ES" sz="4400" b="1" dirty="0" smtClean="0">
                <a:solidFill>
                  <a:schemeClr val="tx1">
                    <a:lumMod val="95000"/>
                  </a:schemeClr>
                </a:solidFill>
              </a:rPr>
              <a:t/>
            </a:r>
            <a:br>
              <a:rPr lang="es-ES" sz="4400" b="1" dirty="0" smtClean="0">
                <a:solidFill>
                  <a:schemeClr val="tx1">
                    <a:lumMod val="95000"/>
                  </a:schemeClr>
                </a:solidFill>
              </a:rPr>
            </a:br>
            <a:r>
              <a:rPr lang="es-ES" sz="4400" b="1" dirty="0" smtClean="0">
                <a:solidFill>
                  <a:schemeClr val="tx1">
                    <a:lumMod val="95000"/>
                  </a:schemeClr>
                </a:solidFill>
              </a:rPr>
              <a:t/>
            </a:r>
            <a:br>
              <a:rPr lang="es-ES" sz="4400" b="1" dirty="0" smtClean="0">
                <a:solidFill>
                  <a:schemeClr val="tx1">
                    <a:lumMod val="95000"/>
                  </a:schemeClr>
                </a:solidFill>
              </a:rPr>
            </a:br>
            <a:r>
              <a:rPr lang="es-ES" sz="4400" b="1" dirty="0" smtClean="0">
                <a:solidFill>
                  <a:schemeClr val="tx1">
                    <a:lumMod val="95000"/>
                  </a:schemeClr>
                </a:solidFill>
              </a:rPr>
              <a:t/>
            </a:r>
            <a:br>
              <a:rPr lang="es-ES" sz="4400" b="1" dirty="0" smtClean="0">
                <a:solidFill>
                  <a:schemeClr val="tx1">
                    <a:lumMod val="95000"/>
                  </a:schemeClr>
                </a:solidFill>
              </a:rPr>
            </a:br>
            <a:r>
              <a:rPr lang="es-ES" sz="4400" b="1" dirty="0" smtClean="0">
                <a:solidFill>
                  <a:schemeClr val="tx1">
                    <a:lumMod val="95000"/>
                  </a:schemeClr>
                </a:solidFill>
              </a:rPr>
              <a:t/>
            </a:r>
            <a:br>
              <a:rPr lang="es-ES" sz="4400" b="1" dirty="0" smtClean="0">
                <a:solidFill>
                  <a:schemeClr val="tx1">
                    <a:lumMod val="95000"/>
                  </a:schemeClr>
                </a:solidFill>
              </a:rPr>
            </a:br>
            <a:r>
              <a:rPr lang="es-ES" sz="4400" b="1" dirty="0" smtClean="0">
                <a:solidFill>
                  <a:schemeClr val="tx1">
                    <a:lumMod val="95000"/>
                  </a:schemeClr>
                </a:solidFill>
              </a:rPr>
              <a:t/>
            </a:r>
            <a:br>
              <a:rPr lang="es-ES" sz="4400" b="1" dirty="0" smtClean="0">
                <a:solidFill>
                  <a:schemeClr val="tx1">
                    <a:lumMod val="95000"/>
                  </a:schemeClr>
                </a:solidFill>
              </a:rPr>
            </a:br>
            <a:r>
              <a:rPr lang="es-ES" sz="4400" b="1" dirty="0" smtClean="0">
                <a:solidFill>
                  <a:schemeClr val="tx1">
                    <a:lumMod val="95000"/>
                  </a:schemeClr>
                </a:solidFill>
              </a:rPr>
              <a:t/>
            </a:r>
            <a:br>
              <a:rPr lang="es-ES" sz="4400" b="1" dirty="0" smtClean="0">
                <a:solidFill>
                  <a:schemeClr val="tx1">
                    <a:lumMod val="95000"/>
                  </a:schemeClr>
                </a:solidFill>
              </a:rPr>
            </a:br>
            <a:r>
              <a:rPr lang="es-ES" sz="4400" b="1" dirty="0" smtClean="0">
                <a:solidFill>
                  <a:schemeClr val="tx1">
                    <a:lumMod val="95000"/>
                  </a:schemeClr>
                </a:solidFill>
              </a:rPr>
              <a:t/>
            </a:r>
            <a:br>
              <a:rPr lang="es-ES" sz="4400" b="1" dirty="0" smtClean="0">
                <a:solidFill>
                  <a:schemeClr val="tx1">
                    <a:lumMod val="95000"/>
                  </a:schemeClr>
                </a:solidFill>
              </a:rPr>
            </a:br>
            <a:r>
              <a:rPr lang="es-ES" sz="4400" b="1" dirty="0" smtClean="0">
                <a:solidFill>
                  <a:schemeClr val="tx1">
                    <a:lumMod val="95000"/>
                  </a:schemeClr>
                </a:solidFill>
              </a:rPr>
              <a:t/>
            </a:r>
            <a:br>
              <a:rPr lang="es-ES" sz="4400" b="1" dirty="0" smtClean="0">
                <a:solidFill>
                  <a:schemeClr val="tx1">
                    <a:lumMod val="95000"/>
                  </a:schemeClr>
                </a:solidFill>
              </a:rPr>
            </a:br>
            <a:r>
              <a:rPr lang="es-ES" sz="4400" b="1" dirty="0" smtClean="0">
                <a:solidFill>
                  <a:schemeClr val="tx1">
                    <a:lumMod val="95000"/>
                  </a:schemeClr>
                </a:solidFill>
              </a:rPr>
              <a:t/>
            </a:r>
            <a:br>
              <a:rPr lang="es-ES" sz="4400" b="1" dirty="0" smtClean="0">
                <a:solidFill>
                  <a:schemeClr val="tx1">
                    <a:lumMod val="95000"/>
                  </a:schemeClr>
                </a:solidFill>
              </a:rPr>
            </a:br>
            <a:r>
              <a:rPr lang="es-ES" sz="4400" b="1" dirty="0" smtClean="0">
                <a:solidFill>
                  <a:schemeClr val="tx1">
                    <a:lumMod val="95000"/>
                  </a:schemeClr>
                </a:solidFill>
              </a:rPr>
              <a:t/>
            </a:r>
            <a:br>
              <a:rPr lang="es-ES" sz="4400" b="1" dirty="0" smtClean="0">
                <a:solidFill>
                  <a:schemeClr val="tx1">
                    <a:lumMod val="95000"/>
                  </a:schemeClr>
                </a:solidFill>
              </a:rPr>
            </a:br>
            <a:r>
              <a:rPr lang="es-ES" sz="4400" b="1" dirty="0" smtClean="0">
                <a:solidFill>
                  <a:schemeClr val="tx1">
                    <a:lumMod val="95000"/>
                  </a:schemeClr>
                </a:solidFill>
              </a:rPr>
              <a:t/>
            </a:r>
            <a:br>
              <a:rPr lang="es-ES" sz="4400" b="1" dirty="0" smtClean="0">
                <a:solidFill>
                  <a:schemeClr val="tx1">
                    <a:lumMod val="95000"/>
                  </a:schemeClr>
                </a:solidFill>
              </a:rPr>
            </a:br>
            <a:r>
              <a:rPr lang="es-ES" sz="4400" b="1" dirty="0" smtClean="0">
                <a:solidFill>
                  <a:schemeClr val="tx1">
                    <a:lumMod val="95000"/>
                  </a:schemeClr>
                </a:solidFill>
              </a:rPr>
              <a:t/>
            </a:r>
            <a:br>
              <a:rPr lang="es-ES" sz="4400" b="1" dirty="0" smtClean="0">
                <a:solidFill>
                  <a:schemeClr val="tx1">
                    <a:lumMod val="95000"/>
                  </a:schemeClr>
                </a:solidFill>
              </a:rPr>
            </a:br>
            <a:r>
              <a:rPr lang="es-ES" sz="4400" b="1" dirty="0" smtClean="0">
                <a:solidFill>
                  <a:schemeClr val="tx1">
                    <a:lumMod val="95000"/>
                  </a:schemeClr>
                </a:solidFill>
              </a:rPr>
              <a:t/>
            </a:r>
            <a:br>
              <a:rPr lang="es-ES" sz="4400" b="1" dirty="0" smtClean="0">
                <a:solidFill>
                  <a:schemeClr val="tx1">
                    <a:lumMod val="95000"/>
                  </a:schemeClr>
                </a:solidFill>
              </a:rPr>
            </a:br>
            <a:r>
              <a:rPr lang="es-ES" sz="4400" b="1" dirty="0" smtClean="0">
                <a:solidFill>
                  <a:schemeClr val="tx1">
                    <a:lumMod val="95000"/>
                  </a:schemeClr>
                </a:solidFill>
              </a:rPr>
              <a:t/>
            </a:r>
            <a:br>
              <a:rPr lang="es-ES" sz="4400" b="1" dirty="0" smtClean="0">
                <a:solidFill>
                  <a:schemeClr val="tx1">
                    <a:lumMod val="95000"/>
                  </a:schemeClr>
                </a:solidFill>
              </a:rPr>
            </a:br>
            <a:r>
              <a:rPr lang="es-ES" sz="4400" b="1" dirty="0" smtClean="0">
                <a:solidFill>
                  <a:schemeClr val="tx1">
                    <a:lumMod val="95000"/>
                  </a:schemeClr>
                </a:solidFill>
              </a:rPr>
              <a:t/>
            </a:r>
            <a:br>
              <a:rPr lang="es-ES" sz="4400" b="1" dirty="0" smtClean="0">
                <a:solidFill>
                  <a:schemeClr val="tx1">
                    <a:lumMod val="95000"/>
                  </a:schemeClr>
                </a:solidFill>
              </a:rPr>
            </a:br>
            <a:r>
              <a:rPr lang="es-ES" sz="4400" b="1" dirty="0" smtClean="0">
                <a:solidFill>
                  <a:schemeClr val="tx1">
                    <a:lumMod val="95000"/>
                  </a:schemeClr>
                </a:solidFill>
              </a:rPr>
              <a:t/>
            </a:r>
            <a:br>
              <a:rPr lang="es-ES" sz="4400" b="1" dirty="0" smtClean="0">
                <a:solidFill>
                  <a:schemeClr val="tx1">
                    <a:lumMod val="95000"/>
                  </a:schemeClr>
                </a:solidFill>
              </a:rPr>
            </a:br>
            <a:r>
              <a:rPr lang="es-ES" sz="4400" b="1" dirty="0" smtClean="0">
                <a:solidFill>
                  <a:schemeClr val="tx1">
                    <a:lumMod val="95000"/>
                  </a:schemeClr>
                </a:solidFill>
              </a:rPr>
              <a:t/>
            </a:r>
            <a:br>
              <a:rPr lang="es-ES" sz="4400" b="1" dirty="0" smtClean="0">
                <a:solidFill>
                  <a:schemeClr val="tx1">
                    <a:lumMod val="95000"/>
                  </a:schemeClr>
                </a:solidFill>
              </a:rPr>
            </a:br>
            <a:r>
              <a:rPr lang="es-ES" sz="4400" b="1" dirty="0" smtClean="0">
                <a:solidFill>
                  <a:schemeClr val="tx1">
                    <a:lumMod val="95000"/>
                  </a:schemeClr>
                </a:solidFill>
              </a:rPr>
              <a:t/>
            </a:r>
            <a:br>
              <a:rPr lang="es-ES" sz="4400" b="1" dirty="0" smtClean="0">
                <a:solidFill>
                  <a:schemeClr val="tx1">
                    <a:lumMod val="95000"/>
                  </a:schemeClr>
                </a:solidFill>
              </a:rPr>
            </a:br>
            <a:r>
              <a:rPr lang="es-ES" sz="4400" b="1" dirty="0" smtClean="0">
                <a:solidFill>
                  <a:schemeClr val="tx1">
                    <a:lumMod val="95000"/>
                  </a:schemeClr>
                </a:solidFill>
              </a:rPr>
              <a:t/>
            </a:r>
            <a:br>
              <a:rPr lang="es-ES" sz="4400" b="1" dirty="0" smtClean="0">
                <a:solidFill>
                  <a:schemeClr val="tx1">
                    <a:lumMod val="95000"/>
                  </a:schemeClr>
                </a:solidFill>
              </a:rPr>
            </a:br>
            <a:r>
              <a:rPr lang="es-ES" sz="4400" b="1" dirty="0" smtClean="0">
                <a:solidFill>
                  <a:schemeClr val="tx1">
                    <a:lumMod val="95000"/>
                  </a:schemeClr>
                </a:solidFill>
              </a:rPr>
              <a:t/>
            </a:r>
            <a:br>
              <a:rPr lang="es-ES" sz="4400" b="1" dirty="0" smtClean="0">
                <a:solidFill>
                  <a:schemeClr val="tx1">
                    <a:lumMod val="95000"/>
                  </a:schemeClr>
                </a:solidFill>
              </a:rPr>
            </a:br>
            <a:r>
              <a:rPr lang="es-ES" sz="4400" b="1" dirty="0" smtClean="0">
                <a:solidFill>
                  <a:schemeClr val="tx1">
                    <a:lumMod val="95000"/>
                  </a:schemeClr>
                </a:solidFill>
              </a:rPr>
              <a:t/>
            </a:r>
            <a:br>
              <a:rPr lang="es-ES" sz="4400" b="1" dirty="0" smtClean="0">
                <a:solidFill>
                  <a:schemeClr val="tx1">
                    <a:lumMod val="95000"/>
                  </a:schemeClr>
                </a:solidFill>
              </a:rPr>
            </a:br>
            <a:r>
              <a:rPr lang="es-ES" sz="4400" b="1" dirty="0" smtClean="0">
                <a:solidFill>
                  <a:schemeClr val="tx1">
                    <a:lumMod val="95000"/>
                  </a:schemeClr>
                </a:solidFill>
              </a:rPr>
              <a:t/>
            </a:r>
            <a:br>
              <a:rPr lang="es-ES" sz="4400" b="1" dirty="0" smtClean="0">
                <a:solidFill>
                  <a:schemeClr val="tx1">
                    <a:lumMod val="95000"/>
                  </a:schemeClr>
                </a:solidFill>
              </a:rPr>
            </a:br>
            <a:r>
              <a:rPr lang="es-ES" sz="4400" b="1" dirty="0" smtClean="0">
                <a:solidFill>
                  <a:schemeClr val="tx1">
                    <a:lumMod val="95000"/>
                  </a:schemeClr>
                </a:solidFill>
              </a:rPr>
              <a:t/>
            </a:r>
            <a:br>
              <a:rPr lang="es-ES" sz="4400" b="1" dirty="0" smtClean="0">
                <a:solidFill>
                  <a:schemeClr val="tx1">
                    <a:lumMod val="95000"/>
                  </a:schemeClr>
                </a:solidFill>
              </a:rPr>
            </a:br>
            <a:r>
              <a:rPr lang="es-ES" sz="4400" b="1" dirty="0" smtClean="0">
                <a:solidFill>
                  <a:schemeClr val="tx1">
                    <a:lumMod val="95000"/>
                  </a:schemeClr>
                </a:solidFill>
              </a:rPr>
              <a:t/>
            </a:r>
            <a:br>
              <a:rPr lang="es-ES" sz="4400" b="1" dirty="0" smtClean="0">
                <a:solidFill>
                  <a:schemeClr val="tx1">
                    <a:lumMod val="95000"/>
                  </a:schemeClr>
                </a:solidFill>
              </a:rPr>
            </a:br>
            <a:r>
              <a:rPr lang="es-ES" sz="4400" b="1" dirty="0" smtClean="0">
                <a:solidFill>
                  <a:schemeClr val="tx1">
                    <a:lumMod val="95000"/>
                  </a:schemeClr>
                </a:solidFill>
              </a:rPr>
              <a:t/>
            </a:r>
            <a:br>
              <a:rPr lang="es-ES" sz="4400" b="1" dirty="0" smtClean="0">
                <a:solidFill>
                  <a:schemeClr val="tx1">
                    <a:lumMod val="95000"/>
                  </a:schemeClr>
                </a:solidFill>
              </a:rPr>
            </a:br>
            <a:r>
              <a:rPr lang="es-CO" sz="4400" dirty="0" smtClean="0">
                <a:solidFill>
                  <a:schemeClr val="tx1">
                    <a:lumMod val="95000"/>
                  </a:schemeClr>
                </a:solidFill>
              </a:rPr>
              <a:t/>
            </a:r>
            <a:br>
              <a:rPr lang="es-CO" sz="4400" dirty="0" smtClean="0">
                <a:solidFill>
                  <a:schemeClr val="tx1">
                    <a:lumMod val="95000"/>
                  </a:schemeClr>
                </a:solidFill>
              </a:rPr>
            </a:br>
            <a:r>
              <a:rPr lang="es-CO" dirty="0" smtClean="0">
                <a:solidFill>
                  <a:schemeClr val="tx1">
                    <a:lumMod val="95000"/>
                  </a:schemeClr>
                </a:solidFill>
              </a:rPr>
              <a:t/>
            </a:r>
            <a:br>
              <a:rPr lang="es-CO" dirty="0" smtClean="0">
                <a:solidFill>
                  <a:schemeClr val="tx1">
                    <a:lumMod val="95000"/>
                  </a:schemeClr>
                </a:solidFill>
              </a:rPr>
            </a:br>
            <a:endParaRPr lang="es-CO" dirty="0">
              <a:solidFill>
                <a:schemeClr val="tx1">
                  <a:lumMod val="95000"/>
                </a:schemeClr>
              </a:solidFill>
            </a:endParaRPr>
          </a:p>
        </p:txBody>
      </p:sp>
      <p:graphicFrame>
        <p:nvGraphicFramePr>
          <p:cNvPr id="3" name="7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67410981"/>
              </p:ext>
            </p:extLst>
          </p:nvPr>
        </p:nvGraphicFramePr>
        <p:xfrm>
          <a:off x="2067698" y="2348459"/>
          <a:ext cx="8007178" cy="3288633"/>
        </p:xfrm>
        <a:graphic>
          <a:graphicData uri="http://schemas.openxmlformats.org/drawingml/2006/table">
            <a:tbl>
              <a:tblPr>
                <a:tableStyleId>{3C2FFA5D-87B4-456A-9821-1D502468CF0F}</a:tableStyleId>
              </a:tblPr>
              <a:tblGrid>
                <a:gridCol w="274106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26610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14843">
                <a:tc gridSpan="2"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es-CO" sz="3200" b="1" kern="1200" dirty="0">
                          <a:solidFill>
                            <a:schemeClr val="lt1"/>
                          </a:solidFill>
                          <a:effectLst>
                            <a:glow rad="139700">
                              <a:schemeClr val="accent1">
                                <a:satMod val="175000"/>
                                <a:alpha val="40000"/>
                              </a:schemeClr>
                            </a:glow>
                          </a:effectLst>
                          <a:latin typeface="Arial Black" pitchFamily="34" charset="0"/>
                          <a:ea typeface="+mn-ea"/>
                          <a:cs typeface="+mn-cs"/>
                        </a:rPr>
                        <a:t>Vigencia</a:t>
                      </a:r>
                      <a:r>
                        <a:rPr kumimoji="0" lang="es-CO" sz="3200" b="1" kern="1200" dirty="0" smtClean="0">
                          <a:solidFill>
                            <a:schemeClr val="lt1"/>
                          </a:solidFill>
                          <a:effectLst>
                            <a:glow rad="139700">
                              <a:schemeClr val="accent1">
                                <a:satMod val="175000"/>
                                <a:alpha val="40000"/>
                              </a:schemeClr>
                            </a:glow>
                          </a:effectLst>
                          <a:latin typeface="Arial Black" pitchFamily="34" charset="0"/>
                          <a:ea typeface="+mn-ea"/>
                          <a:cs typeface="+mn-cs"/>
                        </a:rPr>
                        <a:t>: 2021</a:t>
                      </a:r>
                      <a:endParaRPr kumimoji="0" lang="es-CO" sz="3200" b="1" kern="1200" dirty="0">
                        <a:solidFill>
                          <a:schemeClr val="lt1"/>
                        </a:solidFill>
                        <a:effectLst>
                          <a:glow rad="139700">
                            <a:schemeClr val="accent1">
                              <a:satMod val="175000"/>
                              <a:alpha val="40000"/>
                            </a:schemeClr>
                          </a:glow>
                        </a:effectLst>
                        <a:latin typeface="Arial Black" pitchFamily="34" charset="0"/>
                        <a:ea typeface="+mn-ea"/>
                        <a:cs typeface="+mn-cs"/>
                      </a:endParaRPr>
                    </a:p>
                  </a:txBody>
                  <a:tcPr marT="45731" marB="45731" anchor="ctr">
                    <a:lnT w="28575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algn="l" rtl="0" eaLnBrk="1" latinLnBrk="0" hangingPunct="1"/>
                      <a:endParaRPr kumimoji="0" lang="es-CO" sz="24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31" marB="45731" anchor="ctr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53783">
                <a:tc>
                  <a:txBody>
                    <a:bodyPr/>
                    <a:lstStyle/>
                    <a:p>
                      <a:r>
                        <a:rPr lang="es-CO" sz="2400" dirty="0">
                          <a:latin typeface="Arial Narrow" pitchFamily="34" charset="0"/>
                        </a:rPr>
                        <a:t>Nombre Establecimiento:</a:t>
                      </a:r>
                      <a:endParaRPr lang="es-CO" sz="24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Arial Narrow" pitchFamily="34" charset="0"/>
                        <a:cs typeface="Arial" pitchFamily="34" charset="0"/>
                      </a:endParaRPr>
                    </a:p>
                  </a:txBody>
                  <a:tcPr marT="45731" marB="45731" anchor="ctr">
                    <a:lnT w="28575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2400" dirty="0" smtClean="0">
                          <a:latin typeface="Arial Narrow" pitchFamily="34" charset="0"/>
                        </a:rPr>
                        <a:t>I. E. NUESTRA SEÑORA DEL CARMEN </a:t>
                      </a:r>
                      <a:endParaRPr lang="es-CO" sz="240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Arial Narrow" pitchFamily="34" charset="0"/>
                        <a:cs typeface="Arial" pitchFamily="34" charset="0"/>
                      </a:endParaRPr>
                    </a:p>
                  </a:txBody>
                  <a:tcPr marT="45731" marB="45731" anchor="ctr">
                    <a:lnT w="28575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25071">
                <a:tc>
                  <a:txBody>
                    <a:bodyPr/>
                    <a:lstStyle/>
                    <a:p>
                      <a:r>
                        <a:rPr lang="es-CO" sz="2400" dirty="0">
                          <a:latin typeface="Arial Narrow" pitchFamily="34" charset="0"/>
                        </a:rPr>
                        <a:t>Departamento:</a:t>
                      </a:r>
                      <a:endParaRPr lang="es-CO" sz="24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Arial Narrow" pitchFamily="34" charset="0"/>
                        <a:cs typeface="Arial" pitchFamily="34" charset="0"/>
                      </a:endParaRPr>
                    </a:p>
                  </a:txBody>
                  <a:tcPr marT="45731" marB="45731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CO" sz="2400" dirty="0">
                          <a:latin typeface="Arial Narrow" pitchFamily="34" charset="0"/>
                        </a:rPr>
                        <a:t>NORTE DE SANTANDER</a:t>
                      </a:r>
                      <a:endParaRPr lang="es-CO" sz="240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Arial Narrow" pitchFamily="34" charset="0"/>
                        <a:cs typeface="Arial" pitchFamily="34" charset="0"/>
                      </a:endParaRPr>
                    </a:p>
                  </a:txBody>
                  <a:tcPr marT="45731" marB="45731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7979">
                <a:tc>
                  <a:txBody>
                    <a:bodyPr/>
                    <a:lstStyle/>
                    <a:p>
                      <a:r>
                        <a:rPr lang="es-CO" sz="2400" dirty="0">
                          <a:latin typeface="Arial Narrow" pitchFamily="34" charset="0"/>
                        </a:rPr>
                        <a:t>Municipio:</a:t>
                      </a:r>
                      <a:endParaRPr lang="es-CO" sz="24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Arial Narrow" pitchFamily="34" charset="0"/>
                        <a:cs typeface="Arial" pitchFamily="34" charset="0"/>
                      </a:endParaRPr>
                    </a:p>
                  </a:txBody>
                  <a:tcPr marT="45731" marB="45731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CO" sz="2400" dirty="0" smtClean="0">
                          <a:latin typeface="Arial Narrow" pitchFamily="34" charset="0"/>
                        </a:rPr>
                        <a:t>SALAZAR</a:t>
                      </a:r>
                      <a:endParaRPr lang="es-CO" sz="240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Arial Narrow" pitchFamily="34" charset="0"/>
                        <a:cs typeface="Arial" pitchFamily="34" charset="0"/>
                      </a:endParaRPr>
                    </a:p>
                  </a:txBody>
                  <a:tcPr marT="45731" marB="45731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50887">
                <a:tc>
                  <a:txBody>
                    <a:bodyPr/>
                    <a:lstStyle/>
                    <a:p>
                      <a:r>
                        <a:rPr lang="es-CO" sz="2400" dirty="0">
                          <a:latin typeface="Arial Narrow" pitchFamily="34" charset="0"/>
                        </a:rPr>
                        <a:t>Estado:</a:t>
                      </a:r>
                      <a:endParaRPr lang="es-CO" sz="24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Arial Narrow" pitchFamily="34" charset="0"/>
                        <a:cs typeface="Arial" pitchFamily="34" charset="0"/>
                      </a:endParaRPr>
                    </a:p>
                  </a:txBody>
                  <a:tcPr marT="45731" marB="45731" anchor="ctr">
                    <a:lnB w="28575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CO" sz="2400" dirty="0">
                          <a:latin typeface="Arial Narrow" pitchFamily="34" charset="0"/>
                        </a:rPr>
                        <a:t>Pagado</a:t>
                      </a:r>
                      <a:endParaRPr lang="es-CO" sz="240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Arial Narrow" pitchFamily="34" charset="0"/>
                        <a:cs typeface="Arial" pitchFamily="34" charset="0"/>
                      </a:endParaRPr>
                    </a:p>
                  </a:txBody>
                  <a:tcPr marT="45731" marB="45731" anchor="ctr">
                    <a:lnB w="28575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14843">
                <a:tc gridSpan="2">
                  <a:txBody>
                    <a:bodyPr/>
                    <a:lstStyle/>
                    <a:p>
                      <a:pPr algn="ctr"/>
                      <a:r>
                        <a:rPr lang="es-CO" sz="2400" b="1" dirty="0"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Recursos asignados</a:t>
                      </a:r>
                      <a:r>
                        <a:rPr lang="es-CO" sz="2400" b="1" dirty="0" smtClean="0"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: </a:t>
                      </a:r>
                      <a:r>
                        <a:rPr lang="es-CO" sz="2400" b="1" u="none" dirty="0" smtClean="0"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$41.406.359</a:t>
                      </a:r>
                      <a:endParaRPr lang="es-CO" sz="2400" b="1" u="none" dirty="0">
                        <a:solidFill>
                          <a:schemeClr val="tx1"/>
                        </a:solidFill>
                        <a:effectLst/>
                        <a:latin typeface="Arial Narrow" pitchFamily="34" charset="0"/>
                        <a:cs typeface="Arial" pitchFamily="34" charset="0"/>
                      </a:endParaRPr>
                    </a:p>
                  </a:txBody>
                  <a:tcPr marT="45731" marB="45731" anchor="ctr">
                    <a:lnT w="28575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O" sz="2400" b="1" u="sng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 Narrow" pitchFamily="34" charset="0"/>
                        <a:cs typeface="Arial" pitchFamily="34" charset="0"/>
                      </a:endParaRPr>
                    </a:p>
                  </a:txBody>
                  <a:tcPr marT="45731" marB="45731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7" name="Título 1"/>
          <p:cNvSpPr txBox="1">
            <a:spLocks/>
          </p:cNvSpPr>
          <p:nvPr/>
        </p:nvSpPr>
        <p:spPr>
          <a:xfrm>
            <a:off x="3674078" y="502509"/>
            <a:ext cx="4341341" cy="667264"/>
          </a:xfrm>
          <a:prstGeom prst="rect">
            <a:avLst/>
          </a:prstGeom>
        </p:spPr>
        <p:txBody>
          <a:bodyPr vert="horz" anchor="b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24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s-ES" sz="24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s-ES" sz="24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s-ES" sz="24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s-ES" sz="24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s-ES" sz="24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s-ES" sz="24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s-ES" sz="24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s-ES" sz="24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s-ES" sz="24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s-ES" sz="24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s-ES" sz="24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s-ES" sz="24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s-ES" sz="24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s-ES" sz="24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s-ES" sz="24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s-ES" sz="24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s-ES" sz="24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s-ES" sz="24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s-ES" sz="24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s-ES" sz="24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s-ES" sz="24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s-ES" sz="24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s-ES" sz="24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s-ES" sz="24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s-ES" sz="24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s-ES" sz="24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s-ES" sz="24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s-ES" sz="24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s-ES" sz="24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s-ES" sz="24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s-ES" sz="24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s-ES" sz="24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s-ES" sz="24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s-ES" sz="24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s-ES" sz="24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s-ES" sz="24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s-ES" sz="24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s-ES" sz="24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s-ES" sz="24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s-ES" sz="24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s-ES" sz="24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s-ES" sz="24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s-ES" sz="24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s-ES" sz="36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Arial Narrow" pitchFamily="34" charset="0"/>
                <a:ea typeface="+mj-ea"/>
                <a:cs typeface="+mj-cs"/>
              </a:rPr>
              <a:t>MODELO DE GESTIÓN</a:t>
            </a:r>
            <a:endParaRPr kumimoji="0" lang="es-CO" sz="2400" b="0" i="0" u="sng" strike="noStrike" kern="1200" cap="none" spc="0" normalizeH="0" baseline="0" noProof="0" dirty="0">
              <a:ln>
                <a:noFill/>
              </a:ln>
              <a:solidFill>
                <a:schemeClr val="accent3">
                  <a:shade val="7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8" name="7 Rectángulo"/>
          <p:cNvSpPr/>
          <p:nvPr/>
        </p:nvSpPr>
        <p:spPr>
          <a:xfrm>
            <a:off x="3472432" y="1190333"/>
            <a:ext cx="474463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3200" b="1" dirty="0" smtClean="0">
                <a:solidFill>
                  <a:schemeClr val="accent1">
                    <a:lumMod val="50000"/>
                  </a:schemeClr>
                </a:solidFill>
                <a:effectLst>
                  <a:reflection blurRad="6350" stA="50000" endA="300" endPos="50000" dist="29997" dir="5400000" sy="-100000" algn="bl" rotWithShape="0"/>
                </a:effectLst>
                <a:latin typeface="Arial Narrow" pitchFamily="34" charset="0"/>
              </a:rPr>
              <a:t>RECURSOS DE GRATUIDAD</a:t>
            </a:r>
            <a:endParaRPr lang="es-CO" sz="3200" dirty="0">
              <a:solidFill>
                <a:schemeClr val="accent1">
                  <a:lumMod val="50000"/>
                </a:schemeClr>
              </a:solidFill>
              <a:effectLst>
                <a:reflection blurRad="6350" stA="50000" endA="300" endPos="50000" dist="29997" dir="5400000" sy="-100000" algn="bl" rotWithShape="0"/>
              </a:effectLst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44280038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184823" y="675504"/>
            <a:ext cx="4341341" cy="667264"/>
          </a:xfrm>
          <a:solidFill>
            <a:schemeClr val="accent6">
              <a:lumMod val="75000"/>
            </a:schemeClr>
          </a:solidFill>
        </p:spPr>
        <p:txBody>
          <a:bodyPr>
            <a:normAutofit fontScale="90000"/>
          </a:bodyPr>
          <a:lstStyle/>
          <a:p>
            <a:pPr algn="ctr"/>
            <a:r>
              <a:rPr lang="es-ES" sz="4000" b="1" u="sng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  <a:latin typeface="Arial Narrow" pitchFamily="34" charset="0"/>
              </a:rPr>
              <a:t>MODELO </a:t>
            </a:r>
            <a:r>
              <a:rPr lang="es-ES" sz="4000" b="1" u="sng" dirty="0">
                <a:solidFill>
                  <a:schemeClr val="accent1">
                    <a:lumMod val="50000"/>
                  </a:schemeClr>
                </a:solidFill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  <a:latin typeface="Arial Narrow" pitchFamily="34" charset="0"/>
              </a:rPr>
              <a:t>DE </a:t>
            </a:r>
            <a:r>
              <a:rPr lang="es-ES" sz="4000" b="1" u="sng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  <a:latin typeface="Arial Narrow" pitchFamily="34" charset="0"/>
              </a:rPr>
              <a:t>GESTIÓN</a:t>
            </a:r>
            <a:endParaRPr lang="es-CO" sz="3200" u="sng" dirty="0"/>
          </a:p>
        </p:txBody>
      </p:sp>
      <p:graphicFrame>
        <p:nvGraphicFramePr>
          <p:cNvPr id="4" name="1 Marcador de contenid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27268179"/>
              </p:ext>
            </p:extLst>
          </p:nvPr>
        </p:nvGraphicFramePr>
        <p:xfrm>
          <a:off x="2274093" y="2375268"/>
          <a:ext cx="7680586" cy="2398504"/>
        </p:xfrm>
        <a:graphic>
          <a:graphicData uri="http://schemas.openxmlformats.org/drawingml/2006/table">
            <a:tbl>
              <a:tblPr firstRow="1" bandRow="1">
                <a:tableStyleId>{B301B821-A1FF-4177-AEE7-76D212191A09}</a:tableStyleId>
              </a:tblPr>
              <a:tblGrid>
                <a:gridCol w="384029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4029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99626">
                <a:tc gridSpan="2">
                  <a:txBody>
                    <a:bodyPr/>
                    <a:lstStyle/>
                    <a:p>
                      <a:pPr algn="ctr"/>
                      <a:r>
                        <a:rPr lang="es-ES" sz="3200" i="1" dirty="0" smtClean="0">
                          <a:effectLst>
                            <a:glow rad="101600">
                              <a:schemeClr val="accent1">
                                <a:satMod val="175000"/>
                                <a:alpha val="40000"/>
                              </a:schemeClr>
                            </a:glow>
                          </a:effectLst>
                          <a:latin typeface="Arial Black" pitchFamily="34" charset="0"/>
                        </a:rPr>
                        <a:t>PRESUPUESTO </a:t>
                      </a:r>
                      <a:r>
                        <a:rPr lang="es-ES" sz="3200" i="1" baseline="0" dirty="0" smtClean="0">
                          <a:effectLst>
                            <a:glow rad="101600">
                              <a:schemeClr val="accent1">
                                <a:satMod val="175000"/>
                                <a:alpha val="40000"/>
                              </a:schemeClr>
                            </a:glow>
                          </a:effectLst>
                          <a:latin typeface="Arial Black" pitchFamily="34" charset="0"/>
                        </a:rPr>
                        <a:t> 2021</a:t>
                      </a:r>
                      <a:endParaRPr lang="es-CO" sz="2800" b="1" i="1" dirty="0">
                        <a:solidFill>
                          <a:schemeClr val="tx1"/>
                        </a:solidFill>
                        <a:effectLst>
                          <a:glow rad="101600">
                            <a:schemeClr val="accent1">
                              <a:satMod val="175000"/>
                              <a:alpha val="40000"/>
                            </a:schemeClr>
                          </a:glow>
                        </a:effectLst>
                        <a:latin typeface="Arial Narrow" pitchFamily="34" charset="0"/>
                      </a:endParaRPr>
                    </a:p>
                  </a:txBody>
                  <a:tcPr marL="91433" marR="91433" marT="45760" marB="45760" anchor="ctr">
                    <a:lnT w="28575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99626">
                <a:tc>
                  <a:txBody>
                    <a:bodyPr/>
                    <a:lstStyle/>
                    <a:p>
                      <a:pPr algn="l"/>
                      <a:r>
                        <a:rPr lang="es-ES" sz="2800" dirty="0" smtClean="0">
                          <a:latin typeface="Arial Narrow" pitchFamily="34" charset="0"/>
                        </a:rPr>
                        <a:t>Presupuesto Definitivo</a:t>
                      </a:r>
                      <a:endParaRPr lang="es-CO" sz="2800" b="1" i="1" dirty="0">
                        <a:latin typeface="Arial Narrow" pitchFamily="34" charset="0"/>
                      </a:endParaRPr>
                    </a:p>
                  </a:txBody>
                  <a:tcPr marL="91433" marR="91433" marT="45760" marB="45760" anchor="ctr">
                    <a:lnL w="12700" cmpd="sng">
                      <a:noFill/>
                    </a:lnL>
                    <a:lnT w="28575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2800" dirty="0" smtClean="0">
                          <a:latin typeface="Arial Narrow" pitchFamily="34" charset="0"/>
                        </a:rPr>
                        <a:t>$32.776.059.00</a:t>
                      </a:r>
                      <a:endParaRPr lang="es-CO" sz="2800" b="1" i="1" dirty="0">
                        <a:latin typeface="Arial Narrow" pitchFamily="34" charset="0"/>
                      </a:endParaRPr>
                    </a:p>
                  </a:txBody>
                  <a:tcPr marL="91433" marR="91433" marT="45760" marB="45760" anchor="ctr">
                    <a:lnR w="12700" cmpd="sng">
                      <a:noFill/>
                    </a:lnR>
                    <a:lnT w="28575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99626">
                <a:tc>
                  <a:txBody>
                    <a:bodyPr/>
                    <a:lstStyle/>
                    <a:p>
                      <a:pPr algn="l"/>
                      <a:r>
                        <a:rPr lang="es-CO" sz="2800" dirty="0" smtClean="0">
                          <a:latin typeface="Arial Narrow" pitchFamily="34" charset="0"/>
                        </a:rPr>
                        <a:t>Recibido</a:t>
                      </a:r>
                      <a:endParaRPr lang="es-CO" sz="2800" b="1" i="1" dirty="0">
                        <a:latin typeface="Arial Narrow" pitchFamily="34" charset="0"/>
                      </a:endParaRPr>
                    </a:p>
                  </a:txBody>
                  <a:tcPr marL="91433" marR="91433" marT="45760" marB="45760" anchor="ctr">
                    <a:lnL w="12700" cmpd="sng">
                      <a:noFill/>
                    </a:lnL>
                    <a:lnB w="28575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2800" dirty="0" smtClean="0">
                          <a:latin typeface="Arial Narrow" pitchFamily="34" charset="0"/>
                        </a:rPr>
                        <a:t>$47.238.693.00</a:t>
                      </a:r>
                      <a:endParaRPr lang="es-CO" sz="2800" b="1" i="1" dirty="0">
                        <a:latin typeface="Arial Narrow" pitchFamily="34" charset="0"/>
                      </a:endParaRPr>
                    </a:p>
                  </a:txBody>
                  <a:tcPr marL="91433" marR="91433" marT="45760" marB="45760" anchor="ctr">
                    <a:lnR w="12700" cmpd="sng">
                      <a:noFill/>
                    </a:lnR>
                    <a:lnB w="28575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99626">
                <a:tc gridSpan="2">
                  <a:txBody>
                    <a:bodyPr/>
                    <a:lstStyle/>
                    <a:p>
                      <a:pPr algn="ctr"/>
                      <a:r>
                        <a:rPr lang="es-CO" sz="2800" dirty="0" smtClean="0">
                          <a:latin typeface="Arial Narrow" pitchFamily="34" charset="0"/>
                        </a:rPr>
                        <a:t>Diferencia  $ 14.462.634.00</a:t>
                      </a:r>
                      <a:endParaRPr lang="es-CO" sz="2800" b="1" i="1" dirty="0">
                        <a:latin typeface="Arial Narrow" pitchFamily="34" charset="0"/>
                      </a:endParaRPr>
                    </a:p>
                  </a:txBody>
                  <a:tcPr marL="91433" marR="91433" marT="45760" marB="45760" anchor="ctr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r"/>
                      <a:endParaRPr lang="es-CO" sz="2800" b="1" i="1" dirty="0"/>
                    </a:p>
                  </a:txBody>
                  <a:tcPr marL="91433" marR="91433" marT="45760" marB="4576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5" name="4 Rectángulo"/>
          <p:cNvSpPr/>
          <p:nvPr/>
        </p:nvSpPr>
        <p:spPr>
          <a:xfrm>
            <a:off x="3529868" y="1473198"/>
            <a:ext cx="5594801" cy="584775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wrap="none">
            <a:spAutoFit/>
          </a:bodyPr>
          <a:lstStyle/>
          <a:p>
            <a:r>
              <a:rPr lang="es-ES" sz="32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  <a:reflection blurRad="6350" stA="55000" endA="300" endPos="45500" dir="5400000" sy="-100000" algn="bl" rotWithShape="0"/>
                </a:effectLst>
                <a:latin typeface="Arial Narrow" pitchFamily="34" charset="0"/>
              </a:rPr>
              <a:t>FONDO SERVICIOS EDUCATIVOS</a:t>
            </a:r>
            <a:endParaRPr lang="es-CO" sz="3200" dirty="0">
              <a:solidFill>
                <a:schemeClr val="accent1">
                  <a:lumMod val="50000"/>
                </a:schemeClr>
              </a:solidFill>
              <a:effectLst>
                <a:outerShdw blurRad="63500" sx="102000" sy="102000" algn="ctr" rotWithShape="0">
                  <a:prstClr val="black">
                    <a:alpha val="40000"/>
                  </a:prstClr>
                </a:outerShdw>
                <a:reflection blurRad="6350" stA="55000" endA="300" endPos="45500" dir="5400000" sy="-100000" algn="bl" rotWithShape="0"/>
              </a:effectLst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3944321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13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08833914"/>
              </p:ext>
            </p:extLst>
          </p:nvPr>
        </p:nvGraphicFramePr>
        <p:xfrm>
          <a:off x="1246762" y="2384574"/>
          <a:ext cx="10127690" cy="3818722"/>
        </p:xfrm>
        <a:graphic>
          <a:graphicData uri="http://schemas.openxmlformats.org/drawingml/2006/table">
            <a:tbl>
              <a:tblPr firstRow="1" bandRow="1">
                <a:tableStyleId>{B301B821-A1FF-4177-AEE7-76D212191A09}</a:tableStyleId>
              </a:tblPr>
              <a:tblGrid>
                <a:gridCol w="671034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41734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37109">
                <a:tc>
                  <a:txBody>
                    <a:bodyPr/>
                    <a:lstStyle/>
                    <a:p>
                      <a:pPr algn="ctr"/>
                      <a:r>
                        <a:rPr lang="es-CO" sz="2800" dirty="0" smtClean="0">
                          <a:effectLst>
                            <a:glow rad="101600">
                              <a:schemeClr val="accent1">
                                <a:satMod val="175000"/>
                                <a:alpha val="40000"/>
                              </a:schemeClr>
                            </a:glow>
                          </a:effectLst>
                          <a:latin typeface="Arial Narrow" pitchFamily="34" charset="0"/>
                        </a:rPr>
                        <a:t>CONCEPTO</a:t>
                      </a:r>
                      <a:endParaRPr lang="es-CO" sz="2800" b="1" i="1" dirty="0">
                        <a:effectLst>
                          <a:glow rad="101600">
                            <a:schemeClr val="accent1">
                              <a:satMod val="175000"/>
                              <a:alpha val="40000"/>
                            </a:schemeClr>
                          </a:glow>
                        </a:effectLst>
                        <a:latin typeface="Arial Narrow" pitchFamily="34" charset="0"/>
                      </a:endParaRPr>
                    </a:p>
                  </a:txBody>
                  <a:tcPr marL="91450" marR="91450" marT="45769" marB="45769" anchor="ctr">
                    <a:lnT w="28575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2800" dirty="0" smtClean="0">
                          <a:effectLst>
                            <a:glow rad="101600">
                              <a:schemeClr val="accent1">
                                <a:satMod val="175000"/>
                                <a:alpha val="40000"/>
                              </a:schemeClr>
                            </a:glow>
                          </a:effectLst>
                          <a:latin typeface="Arial Narrow" pitchFamily="34" charset="0"/>
                        </a:rPr>
                        <a:t>INGRESOS</a:t>
                      </a:r>
                      <a:endParaRPr lang="es-CO" sz="2800" b="1" i="1" dirty="0">
                        <a:effectLst>
                          <a:glow rad="101600">
                            <a:schemeClr val="accent1">
                              <a:satMod val="175000"/>
                              <a:alpha val="40000"/>
                            </a:schemeClr>
                          </a:glow>
                        </a:effectLst>
                        <a:latin typeface="Arial Narrow" pitchFamily="34" charset="0"/>
                      </a:endParaRPr>
                    </a:p>
                  </a:txBody>
                  <a:tcPr marL="91450" marR="91450" marT="45769" marB="45769" anchor="ctr">
                    <a:lnT w="28575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20479">
                <a:tc>
                  <a:txBody>
                    <a:bodyPr/>
                    <a:lstStyle/>
                    <a:p>
                      <a:r>
                        <a:rPr lang="es-CO" sz="2800" dirty="0" smtClean="0">
                          <a:latin typeface="Arial Narrow" pitchFamily="34" charset="0"/>
                        </a:rPr>
                        <a:t>Gratuidad</a:t>
                      </a:r>
                      <a:endParaRPr lang="es-CO" sz="2800" b="1" i="1" dirty="0">
                        <a:latin typeface="Arial Narrow" pitchFamily="34" charset="0"/>
                      </a:endParaRPr>
                    </a:p>
                  </a:txBody>
                  <a:tcPr marL="91450" marR="91450" marT="45769" marB="45769" anchor="ctr">
                    <a:lnL w="12700" cmpd="sng">
                      <a:noFill/>
                    </a:lnL>
                    <a:lnT w="28575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2800" dirty="0" smtClean="0">
                          <a:effectLst/>
                          <a:latin typeface="Arial Narrow" pitchFamily="34" charset="0"/>
                        </a:rPr>
                        <a:t>$ 27.000.000.00</a:t>
                      </a:r>
                      <a:endParaRPr lang="es-CO" sz="2800" b="1" dirty="0">
                        <a:effectLst/>
                        <a:latin typeface="Arial Narrow" pitchFamily="34" charset="0"/>
                        <a:cs typeface="Arial" pitchFamily="34" charset="0"/>
                      </a:endParaRPr>
                    </a:p>
                  </a:txBody>
                  <a:tcPr marL="91450" marR="91450" marT="45769" marB="45769" anchor="ctr">
                    <a:lnR w="12700" cmpd="sng">
                      <a:noFill/>
                    </a:lnR>
                    <a:lnT w="28575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20479">
                <a:tc>
                  <a:txBody>
                    <a:bodyPr/>
                    <a:lstStyle/>
                    <a:p>
                      <a:r>
                        <a:rPr lang="es-CO" sz="2800" b="0" i="0" dirty="0" smtClean="0">
                          <a:latin typeface="Arial Narrow" pitchFamily="34" charset="0"/>
                        </a:rPr>
                        <a:t>Gratuidad</a:t>
                      </a:r>
                      <a:r>
                        <a:rPr lang="es-CO" sz="2800" b="0" i="0" baseline="0" dirty="0" smtClean="0">
                          <a:latin typeface="Arial Narrow" pitchFamily="34" charset="0"/>
                        </a:rPr>
                        <a:t> FOME</a:t>
                      </a:r>
                      <a:endParaRPr lang="es-CO" sz="2400" b="1" i="0" dirty="0">
                        <a:latin typeface="Arial Narrow" pitchFamily="34" charset="0"/>
                      </a:endParaRPr>
                    </a:p>
                  </a:txBody>
                  <a:tcPr marL="91450" marR="91450" marT="45769" marB="45769" anchor="ctr">
                    <a:lnL w="12700" cmpd="sng">
                      <a:noFill/>
                    </a:lnL>
                    <a:lnT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2800" kern="1200" dirty="0" smtClean="0">
                          <a:solidFill>
                            <a:schemeClr val="dk1"/>
                          </a:solidFill>
                          <a:effectLst/>
                          <a:latin typeface="Arial Narrow" pitchFamily="34" charset="0"/>
                          <a:ea typeface="+mn-ea"/>
                          <a:cs typeface="+mn-cs"/>
                        </a:rPr>
                        <a:t>$ 18.000.000.00</a:t>
                      </a:r>
                      <a:endParaRPr lang="es-CO" sz="2800" kern="1200" dirty="0">
                        <a:solidFill>
                          <a:schemeClr val="dk1"/>
                        </a:solidFill>
                        <a:effectLst/>
                        <a:latin typeface="Arial Narrow" pitchFamily="34" charset="0"/>
                        <a:ea typeface="+mn-ea"/>
                        <a:cs typeface="+mn-cs"/>
                      </a:endParaRPr>
                    </a:p>
                  </a:txBody>
                  <a:tcPr marL="91450" marR="91450" marT="45769" marB="45769" anchor="ctr">
                    <a:lnR w="12700" cmpd="sng">
                      <a:noFill/>
                    </a:lnR>
                    <a:lnT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87892321"/>
                  </a:ext>
                </a:extLst>
              </a:tr>
              <a:tr h="520479">
                <a:tc>
                  <a:txBody>
                    <a:bodyPr/>
                    <a:lstStyle/>
                    <a:p>
                      <a:r>
                        <a:rPr lang="es-CO" sz="2800" dirty="0" smtClean="0">
                          <a:latin typeface="Arial Narrow" pitchFamily="34" charset="0"/>
                        </a:rPr>
                        <a:t>Recursos</a:t>
                      </a:r>
                      <a:r>
                        <a:rPr lang="es-CO" sz="2800" baseline="0" dirty="0" smtClean="0">
                          <a:latin typeface="Arial Narrow" pitchFamily="34" charset="0"/>
                        </a:rPr>
                        <a:t> de Balance</a:t>
                      </a:r>
                      <a:endParaRPr lang="es-CO" sz="2800" b="1" i="1" dirty="0">
                        <a:latin typeface="Arial Narrow" pitchFamily="34" charset="0"/>
                      </a:endParaRPr>
                    </a:p>
                  </a:txBody>
                  <a:tcPr marL="91450" marR="91450" marT="45769" marB="45769" anchor="ctr">
                    <a:lnL w="12700" cmpd="sng">
                      <a:noFill/>
                    </a:lnL>
                    <a:lnT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2800" dirty="0" smtClean="0">
                          <a:latin typeface="Arial Narrow" pitchFamily="34" charset="0"/>
                        </a:rPr>
                        <a:t>$   5.776.059.00</a:t>
                      </a:r>
                      <a:endParaRPr lang="es-CO" sz="2800" b="1" i="1" dirty="0">
                        <a:latin typeface="Arial Narrow" pitchFamily="34" charset="0"/>
                      </a:endParaRPr>
                    </a:p>
                  </a:txBody>
                  <a:tcPr marL="91450" marR="91450" marT="45769" marB="45769" anchor="ctr">
                    <a:lnR w="12700" cmpd="sng">
                      <a:noFill/>
                    </a:lnR>
                    <a:lnT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20479">
                <a:tc>
                  <a:txBody>
                    <a:bodyPr/>
                    <a:lstStyle/>
                    <a:p>
                      <a:r>
                        <a:rPr lang="es-CO" sz="2800" dirty="0" smtClean="0">
                          <a:latin typeface="Arial Narrow" pitchFamily="34" charset="0"/>
                        </a:rPr>
                        <a:t>Certificados y</a:t>
                      </a:r>
                      <a:r>
                        <a:rPr lang="es-CO" sz="2800" baseline="0" dirty="0" smtClean="0">
                          <a:latin typeface="Arial Narrow" pitchFamily="34" charset="0"/>
                        </a:rPr>
                        <a:t> constancias de estudio ex alumnos</a:t>
                      </a:r>
                      <a:endParaRPr lang="es-CO" sz="2800" dirty="0">
                        <a:latin typeface="Arial Narrow" pitchFamily="34" charset="0"/>
                        <a:cs typeface="Arial" pitchFamily="34" charset="0"/>
                      </a:endParaRPr>
                    </a:p>
                  </a:txBody>
                  <a:tcPr marL="91448" marR="91448" marT="45695" marB="45695">
                    <a:lnL w="12700" cmpd="sng">
                      <a:noFill/>
                    </a:lnL>
                    <a:lnT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2800" dirty="0" smtClean="0">
                          <a:effectLst/>
                          <a:latin typeface="Arial Narrow" pitchFamily="34" charset="0"/>
                        </a:rPr>
                        <a:t>$                 0.00</a:t>
                      </a:r>
                      <a:endParaRPr lang="es-CO" sz="2800" b="1" dirty="0">
                        <a:effectLst/>
                        <a:latin typeface="Arial Narrow" pitchFamily="34" charset="0"/>
                        <a:cs typeface="Arial" pitchFamily="34" charset="0"/>
                      </a:endParaRPr>
                    </a:p>
                  </a:txBody>
                  <a:tcPr marL="91448" marR="91448" marT="45695" marB="45695">
                    <a:lnR w="12700" cmpd="sng">
                      <a:noFill/>
                    </a:lnR>
                    <a:lnT w="31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20479">
                <a:tc>
                  <a:txBody>
                    <a:bodyPr/>
                    <a:lstStyle/>
                    <a:p>
                      <a:r>
                        <a:rPr lang="es-CO" sz="2800" dirty="0" smtClean="0">
                          <a:latin typeface="Arial Narrow" pitchFamily="34" charset="0"/>
                          <a:cs typeface="Arial" pitchFamily="34" charset="0"/>
                        </a:rPr>
                        <a:t>Rendimientos financieros</a:t>
                      </a:r>
                      <a:endParaRPr lang="es-CO" sz="2800" dirty="0">
                        <a:latin typeface="Arial Narrow" pitchFamily="34" charset="0"/>
                        <a:cs typeface="Arial" pitchFamily="34" charset="0"/>
                      </a:endParaRPr>
                    </a:p>
                  </a:txBody>
                  <a:tcPr marL="91448" marR="91448" marT="45695" marB="45695">
                    <a:lnL w="12700" cmpd="sng">
                      <a:noFill/>
                    </a:lnL>
                    <a:lnT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2800" b="0" dirty="0" smtClean="0">
                          <a:effectLst/>
                          <a:latin typeface="Arial Narrow" pitchFamily="34" charset="0"/>
                          <a:cs typeface="Arial" pitchFamily="34" charset="0"/>
                        </a:rPr>
                        <a:t>$</a:t>
                      </a:r>
                      <a:r>
                        <a:rPr lang="es-CO" sz="2800" b="0" baseline="0" dirty="0" smtClean="0">
                          <a:effectLst/>
                          <a:latin typeface="Arial Narrow" pitchFamily="34" charset="0"/>
                          <a:cs typeface="Arial" pitchFamily="34" charset="0"/>
                        </a:rPr>
                        <a:t>        </a:t>
                      </a:r>
                      <a:r>
                        <a:rPr lang="es-CO" sz="2800" b="0" dirty="0" smtClean="0">
                          <a:effectLst/>
                          <a:latin typeface="Arial Narrow" pitchFamily="34" charset="0"/>
                          <a:cs typeface="Arial" pitchFamily="34" charset="0"/>
                        </a:rPr>
                        <a:t>46.275.00</a:t>
                      </a:r>
                      <a:endParaRPr lang="es-CO" sz="2800" b="0" dirty="0">
                        <a:effectLst/>
                        <a:latin typeface="Arial Narrow" pitchFamily="34" charset="0"/>
                        <a:cs typeface="Arial" pitchFamily="34" charset="0"/>
                      </a:endParaRPr>
                    </a:p>
                  </a:txBody>
                  <a:tcPr marL="91448" marR="91448" marT="45695" marB="45695">
                    <a:lnR w="12700" cmpd="sng">
                      <a:noFill/>
                    </a:lnR>
                    <a:lnT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20479">
                <a:tc gridSpan="2">
                  <a:txBody>
                    <a:bodyPr/>
                    <a:lstStyle/>
                    <a:p>
                      <a:pPr algn="ctr"/>
                      <a:r>
                        <a:rPr lang="es-CO" sz="3200" b="1" dirty="0" smtClean="0">
                          <a:effectLst/>
                          <a:latin typeface="Arial Narrow" pitchFamily="34" charset="0"/>
                        </a:rPr>
                        <a:t>TOTAL $50.822.334.00</a:t>
                      </a:r>
                      <a:endParaRPr lang="es-CO" sz="3200" b="1" i="1" dirty="0">
                        <a:effectLst/>
                        <a:latin typeface="Arial Narrow" pitchFamily="34" charset="0"/>
                      </a:endParaRPr>
                    </a:p>
                  </a:txBody>
                  <a:tcPr marL="91450" marR="91450" marT="45769" marB="45769" anchor="ctr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CO" sz="2800" b="1" i="1" dirty="0">
                        <a:effectLst/>
                      </a:endParaRPr>
                    </a:p>
                  </a:txBody>
                  <a:tcPr marL="91450" marR="91450" marT="45769" marB="45769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5" name="Título 1"/>
          <p:cNvSpPr txBox="1">
            <a:spLocks/>
          </p:cNvSpPr>
          <p:nvPr/>
        </p:nvSpPr>
        <p:spPr>
          <a:xfrm>
            <a:off x="3904737" y="411893"/>
            <a:ext cx="4341341" cy="667264"/>
          </a:xfrm>
          <a:prstGeom prst="rect">
            <a:avLst/>
          </a:prstGeom>
        </p:spPr>
        <p:txBody>
          <a:bodyPr vert="horz" anchor="b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24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s-ES" sz="24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s-ES" sz="24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s-ES" sz="24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s-ES" sz="24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s-ES" sz="24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s-ES" sz="24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s-ES" sz="24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s-ES" sz="24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s-ES" sz="24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s-ES" sz="24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s-ES" sz="24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s-ES" sz="24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s-ES" sz="24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s-ES" sz="24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s-ES" sz="24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s-ES" sz="24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s-ES" sz="24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s-ES" sz="24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s-ES" sz="24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s-ES" sz="24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s-ES" sz="24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s-ES" sz="24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s-ES" sz="24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s-ES" sz="24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s-ES" sz="24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s-ES" sz="24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s-ES" sz="24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s-ES" sz="24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s-ES" sz="24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s-ES" sz="24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s-ES" sz="24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s-ES" sz="24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s-ES" sz="24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s-ES" sz="24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s-ES" sz="24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s-ES" sz="24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s-ES" sz="24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s-ES" sz="24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s-ES" sz="24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s-ES" sz="24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s-ES" sz="24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s-ES" sz="24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s-ES" sz="24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s-ES" sz="36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Arial Narrow" pitchFamily="34" charset="0"/>
                <a:ea typeface="+mj-ea"/>
                <a:cs typeface="+mj-cs"/>
              </a:rPr>
              <a:t>MODELO DE GESTIÓN</a:t>
            </a:r>
            <a:endParaRPr kumimoji="0" lang="es-CO" sz="2400" b="0" i="0" u="sng" strike="noStrike" kern="1200" cap="none" spc="0" normalizeH="0" baseline="0" noProof="0" dirty="0">
              <a:ln>
                <a:noFill/>
              </a:ln>
              <a:solidFill>
                <a:schemeClr val="accent3">
                  <a:shade val="7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Título 1"/>
          <p:cNvSpPr txBox="1">
            <a:spLocks/>
          </p:cNvSpPr>
          <p:nvPr/>
        </p:nvSpPr>
        <p:spPr>
          <a:xfrm>
            <a:off x="3686434" y="1412790"/>
            <a:ext cx="4341341" cy="667264"/>
          </a:xfrm>
          <a:prstGeom prst="rect">
            <a:avLst/>
          </a:prstGeom>
        </p:spPr>
        <p:txBody>
          <a:bodyPr vert="horz" anchor="b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24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>
                  <a:reflection blurRad="6350" stA="55000" endA="300" endPos="45500" dir="5400000" sy="-100000" algn="bl" rotWithShape="0"/>
                </a:effectLst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s-ES" sz="24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>
                  <a:reflection blurRad="6350" stA="55000" endA="300" endPos="45500" dir="5400000" sy="-100000" algn="bl" rotWithShape="0"/>
                </a:effectLst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s-ES" sz="24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>
                  <a:reflection blurRad="6350" stA="55000" endA="300" endPos="45500" dir="5400000" sy="-100000" algn="bl" rotWithShape="0"/>
                </a:effectLst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s-ES" sz="24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>
                  <a:reflection blurRad="6350" stA="55000" endA="300" endPos="45500" dir="5400000" sy="-100000" algn="bl" rotWithShape="0"/>
                </a:effectLst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s-ES" sz="24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>
                  <a:reflection blurRad="6350" stA="55000" endA="300" endPos="45500" dir="5400000" sy="-100000" algn="bl" rotWithShape="0"/>
                </a:effectLst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s-ES" sz="24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>
                  <a:reflection blurRad="6350" stA="55000" endA="300" endPos="45500" dir="5400000" sy="-100000" algn="bl" rotWithShape="0"/>
                </a:effectLst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s-ES" sz="24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>
                  <a:reflection blurRad="6350" stA="55000" endA="300" endPos="45500" dir="5400000" sy="-100000" algn="bl" rotWithShape="0"/>
                </a:effectLst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s-ES" sz="24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>
                  <a:reflection blurRad="6350" stA="55000" endA="300" endPos="45500" dir="5400000" sy="-100000" algn="bl" rotWithShape="0"/>
                </a:effectLst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s-ES" sz="24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>
                  <a:reflection blurRad="6350" stA="55000" endA="300" endPos="45500" dir="5400000" sy="-100000" algn="bl" rotWithShape="0"/>
                </a:effectLst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s-ES" sz="24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>
                  <a:reflection blurRad="6350" stA="55000" endA="300" endPos="45500" dir="5400000" sy="-100000" algn="bl" rotWithShape="0"/>
                </a:effectLst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s-ES" sz="24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>
                  <a:reflection blurRad="6350" stA="55000" endA="300" endPos="45500" dir="5400000" sy="-100000" algn="bl" rotWithShape="0"/>
                </a:effectLst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s-ES" sz="24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>
                  <a:reflection blurRad="6350" stA="55000" endA="300" endPos="45500" dir="5400000" sy="-100000" algn="bl" rotWithShape="0"/>
                </a:effectLst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s-ES" sz="24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>
                  <a:reflection blurRad="6350" stA="55000" endA="300" endPos="45500" dir="5400000" sy="-100000" algn="bl" rotWithShape="0"/>
                </a:effectLst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s-ES" sz="24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>
                  <a:reflection blurRad="6350" stA="55000" endA="300" endPos="45500" dir="5400000" sy="-100000" algn="bl" rotWithShape="0"/>
                </a:effectLst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s-ES" sz="24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>
                  <a:reflection blurRad="6350" stA="55000" endA="300" endPos="45500" dir="5400000" sy="-100000" algn="bl" rotWithShape="0"/>
                </a:effectLst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s-ES" sz="24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>
                  <a:reflection blurRad="6350" stA="55000" endA="300" endPos="45500" dir="5400000" sy="-100000" algn="bl" rotWithShape="0"/>
                </a:effectLst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s-ES" sz="24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>
                  <a:reflection blurRad="6350" stA="55000" endA="300" endPos="45500" dir="5400000" sy="-100000" algn="bl" rotWithShape="0"/>
                </a:effectLst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s-ES" sz="24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>
                  <a:reflection blurRad="6350" stA="55000" endA="300" endPos="45500" dir="5400000" sy="-100000" algn="bl" rotWithShape="0"/>
                </a:effectLst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s-ES" sz="24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>
                  <a:reflection blurRad="6350" stA="55000" endA="300" endPos="45500" dir="5400000" sy="-100000" algn="bl" rotWithShape="0"/>
                </a:effectLst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s-ES" sz="24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>
                  <a:reflection blurRad="6350" stA="55000" endA="300" endPos="45500" dir="5400000" sy="-100000" algn="bl" rotWithShape="0"/>
                </a:effectLst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s-ES" sz="24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>
                  <a:reflection blurRad="6350" stA="55000" endA="300" endPos="45500" dir="5400000" sy="-100000" algn="bl" rotWithShape="0"/>
                </a:effectLst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s-ES" sz="24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>
                  <a:reflection blurRad="6350" stA="55000" endA="300" endPos="45500" dir="5400000" sy="-100000" algn="bl" rotWithShape="0"/>
                </a:effectLst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s-ES" sz="24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>
                  <a:reflection blurRad="6350" stA="55000" endA="300" endPos="45500" dir="5400000" sy="-100000" algn="bl" rotWithShape="0"/>
                </a:effectLst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s-ES" sz="24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>
                  <a:reflection blurRad="6350" stA="55000" endA="300" endPos="45500" dir="5400000" sy="-100000" algn="bl" rotWithShape="0"/>
                </a:effectLst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s-ES" sz="24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>
                  <a:reflection blurRad="6350" stA="55000" endA="300" endPos="45500" dir="5400000" sy="-100000" algn="bl" rotWithShape="0"/>
                </a:effectLst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s-ES" sz="24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>
                  <a:reflection blurRad="6350" stA="55000" endA="300" endPos="45500" dir="5400000" sy="-100000" algn="bl" rotWithShape="0"/>
                </a:effectLst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s-ES" sz="24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>
                  <a:reflection blurRad="6350" stA="55000" endA="300" endPos="45500" dir="5400000" sy="-100000" algn="bl" rotWithShape="0"/>
                </a:effectLst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s-ES" sz="24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>
                  <a:reflection blurRad="6350" stA="55000" endA="300" endPos="45500" dir="5400000" sy="-100000" algn="bl" rotWithShape="0"/>
                </a:effectLst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s-ES" sz="24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>
                  <a:reflection blurRad="6350" stA="55000" endA="300" endPos="45500" dir="5400000" sy="-100000" algn="bl" rotWithShape="0"/>
                </a:effectLst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s-ES" sz="24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>
                  <a:reflection blurRad="6350" stA="55000" endA="300" endPos="45500" dir="5400000" sy="-100000" algn="bl" rotWithShape="0"/>
                </a:effectLst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s-ES" sz="24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>
                  <a:reflection blurRad="6350" stA="55000" endA="300" endPos="45500" dir="5400000" sy="-100000" algn="bl" rotWithShape="0"/>
                </a:effectLst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s-ES" sz="24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>
                  <a:reflection blurRad="6350" stA="55000" endA="300" endPos="45500" dir="5400000" sy="-100000" algn="bl" rotWithShape="0"/>
                </a:effectLst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s-ES" sz="24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>
                  <a:reflection blurRad="6350" stA="55000" endA="300" endPos="45500" dir="5400000" sy="-100000" algn="bl" rotWithShape="0"/>
                </a:effectLst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s-ES" sz="24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>
                  <a:reflection blurRad="6350" stA="55000" endA="300" endPos="45500" dir="5400000" sy="-100000" algn="bl" rotWithShape="0"/>
                </a:effectLst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s-ES" sz="24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>
                  <a:reflection blurRad="6350" stA="55000" endA="300" endPos="45500" dir="5400000" sy="-100000" algn="bl" rotWithShape="0"/>
                </a:effectLst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s-ES" sz="24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>
                  <a:reflection blurRad="6350" stA="55000" endA="300" endPos="45500" dir="5400000" sy="-100000" algn="bl" rotWithShape="0"/>
                </a:effectLst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s-ES" sz="24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>
                  <a:reflection blurRad="6350" stA="55000" endA="300" endPos="45500" dir="5400000" sy="-100000" algn="bl" rotWithShape="0"/>
                </a:effectLst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s-ES" sz="24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>
                  <a:reflection blurRad="6350" stA="55000" endA="300" endPos="45500" dir="5400000" sy="-100000" algn="bl" rotWithShape="0"/>
                </a:effectLst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s-ES" sz="24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>
                  <a:reflection blurRad="6350" stA="55000" endA="300" endPos="45500" dir="5400000" sy="-100000" algn="bl" rotWithShape="0"/>
                </a:effectLst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s-ES" sz="24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>
                  <a:reflection blurRad="6350" stA="55000" endA="300" endPos="45500" dir="5400000" sy="-100000" algn="bl" rotWithShape="0"/>
                </a:effectLst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s-ES" sz="24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>
                  <a:reflection blurRad="6350" stA="55000" endA="300" endPos="45500" dir="5400000" sy="-100000" algn="bl" rotWithShape="0"/>
                </a:effectLst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s-ES" sz="24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>
                  <a:reflection blurRad="6350" stA="55000" endA="300" endPos="45500" dir="5400000" sy="-100000" algn="bl" rotWithShape="0"/>
                </a:effectLst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s-ES" sz="24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>
                  <a:reflection blurRad="6350" stA="55000" endA="300" endPos="45500" dir="5400000" sy="-100000" algn="bl" rotWithShape="0"/>
                </a:effectLst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s-ES" sz="24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>
                  <a:reflection blurRad="6350" stA="55000" endA="300" endPos="45500" dir="5400000" sy="-100000" algn="bl" rotWithShape="0"/>
                </a:effectLst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s-ES" sz="3600" b="1" i="0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>
                  <a:reflection blurRad="6350" stA="55000" endA="300" endPos="45500" dir="5400000" sy="-100000" algn="bl" rotWithShape="0"/>
                </a:effectLst>
                <a:uLnTx/>
                <a:uFillTx/>
                <a:latin typeface="Arial Narrow" pitchFamily="34" charset="0"/>
                <a:ea typeface="+mj-ea"/>
                <a:cs typeface="+mj-cs"/>
              </a:rPr>
              <a:t>TOTAL INGRESOS</a:t>
            </a:r>
            <a:endParaRPr kumimoji="0" lang="es-CO" sz="2400" b="0" i="0" strike="noStrike" kern="1200" cap="none" spc="0" normalizeH="0" baseline="0" noProof="0" dirty="0">
              <a:ln>
                <a:noFill/>
              </a:ln>
              <a:solidFill>
                <a:schemeClr val="accent3">
                  <a:shade val="75000"/>
                </a:schemeClr>
              </a:solidFill>
              <a:effectLst>
                <a:reflection blurRad="6350" stA="55000" endA="300" endPos="45500" dir="5400000" sy="-100000" algn="bl" rotWithShape="0"/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556345541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2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05847179"/>
              </p:ext>
            </p:extLst>
          </p:nvPr>
        </p:nvGraphicFramePr>
        <p:xfrm>
          <a:off x="2633341" y="2793608"/>
          <a:ext cx="7801074" cy="1829032"/>
        </p:xfrm>
        <a:graphic>
          <a:graphicData uri="http://schemas.openxmlformats.org/drawingml/2006/table">
            <a:tbl>
              <a:tblPr firstRow="1" bandRow="1">
                <a:tableStyleId>{B301B821-A1FF-4177-AEE7-76D212191A09}</a:tableStyleId>
              </a:tblPr>
              <a:tblGrid>
                <a:gridCol w="290715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7955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1435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1078">
                <a:tc gridSpan="2">
                  <a:txBody>
                    <a:bodyPr/>
                    <a:lstStyle/>
                    <a:p>
                      <a:pPr algn="ctr"/>
                      <a:r>
                        <a:rPr lang="es-ES" sz="2400" dirty="0" smtClean="0">
                          <a:effectLst>
                            <a:glow rad="101600">
                              <a:schemeClr val="accent1">
                                <a:satMod val="175000"/>
                                <a:alpha val="40000"/>
                              </a:schemeClr>
                            </a:glow>
                          </a:effectLst>
                          <a:latin typeface="Arial Narrow" pitchFamily="34" charset="0"/>
                        </a:rPr>
                        <a:t>RECURSOS DE GRATUIDAD</a:t>
                      </a:r>
                      <a:endParaRPr lang="es-CO" sz="2400" dirty="0">
                        <a:effectLst>
                          <a:glow rad="101600">
                            <a:schemeClr val="accent1">
                              <a:satMod val="175000"/>
                              <a:alpha val="40000"/>
                            </a:schemeClr>
                          </a:glow>
                        </a:effectLst>
                        <a:latin typeface="Arial Narrow" pitchFamily="34" charset="0"/>
                        <a:cs typeface="Arial" pitchFamily="34" charset="0"/>
                      </a:endParaRPr>
                    </a:p>
                  </a:txBody>
                  <a:tcPr marL="96817" marR="96817" marT="45749" marB="45749">
                    <a:lnB w="28575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2400" dirty="0" smtClean="0">
                          <a:effectLst>
                            <a:glow rad="101600">
                              <a:schemeClr val="accent1">
                                <a:satMod val="175000"/>
                                <a:alpha val="40000"/>
                              </a:schemeClr>
                            </a:glow>
                          </a:effectLst>
                          <a:latin typeface="Arial Narrow" pitchFamily="34" charset="0"/>
                          <a:cs typeface="Arial" pitchFamily="34" charset="0"/>
                        </a:rPr>
                        <a:t>% EJECUCIÓN</a:t>
                      </a:r>
                      <a:endParaRPr lang="es-CO" sz="2400" dirty="0">
                        <a:effectLst>
                          <a:glow rad="101600">
                            <a:schemeClr val="accent1">
                              <a:satMod val="175000"/>
                              <a:alpha val="40000"/>
                            </a:schemeClr>
                          </a:glow>
                        </a:effectLst>
                        <a:latin typeface="Arial Narrow" pitchFamily="34" charset="0"/>
                        <a:cs typeface="Arial" pitchFamily="34" charset="0"/>
                      </a:endParaRPr>
                    </a:p>
                  </a:txBody>
                  <a:tcPr marL="96817" marR="96817" marT="45749" marB="45749">
                    <a:lnB w="28575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1078">
                <a:tc>
                  <a:txBody>
                    <a:bodyPr/>
                    <a:lstStyle/>
                    <a:p>
                      <a:r>
                        <a:rPr lang="es-CO" sz="2400" dirty="0" smtClean="0">
                          <a:latin typeface="Arial Narrow" pitchFamily="34" charset="0"/>
                        </a:rPr>
                        <a:t>Presupuesto</a:t>
                      </a:r>
                      <a:r>
                        <a:rPr lang="es-CO" sz="2400" baseline="0" dirty="0" smtClean="0">
                          <a:latin typeface="Arial Narrow" pitchFamily="34" charset="0"/>
                        </a:rPr>
                        <a:t> Definitivo</a:t>
                      </a:r>
                      <a:endParaRPr lang="es-CO" sz="2400" dirty="0">
                        <a:latin typeface="Arial Narrow" pitchFamily="34" charset="0"/>
                        <a:cs typeface="Arial" pitchFamily="34" charset="0"/>
                      </a:endParaRPr>
                    </a:p>
                  </a:txBody>
                  <a:tcPr marL="96817" marR="96817" marT="45749" marB="45749">
                    <a:lnL w="12700" cmpd="sng">
                      <a:noFill/>
                    </a:lnL>
                    <a:lnT w="28575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" sz="2400" dirty="0" smtClean="0">
                          <a:latin typeface="Arial Narrow" pitchFamily="34" charset="0"/>
                        </a:rPr>
                        <a:t>$23.406.359.00</a:t>
                      </a:r>
                      <a:endParaRPr lang="es-CO" sz="2400" dirty="0">
                        <a:latin typeface="Arial Narrow" pitchFamily="34" charset="0"/>
                        <a:cs typeface="Arial" pitchFamily="34" charset="0"/>
                      </a:endParaRPr>
                    </a:p>
                  </a:txBody>
                  <a:tcPr marL="96817" marR="96817" marT="45749" marB="45749">
                    <a:lnT w="28575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es-ES" sz="2400" dirty="0" smtClean="0">
                          <a:latin typeface="Arial Narrow" pitchFamily="34" charset="0"/>
                        </a:rPr>
                        <a:t>68.46%</a:t>
                      </a:r>
                      <a:endParaRPr lang="es-CO" sz="2400" dirty="0">
                        <a:solidFill>
                          <a:schemeClr val="tx1"/>
                        </a:solidFill>
                        <a:latin typeface="Arial Narrow" pitchFamily="34" charset="0"/>
                        <a:cs typeface="Arial" pitchFamily="34" charset="0"/>
                      </a:endParaRPr>
                    </a:p>
                  </a:txBody>
                  <a:tcPr marL="96817" marR="96817" marT="45749" marB="45749" anchor="ctr">
                    <a:lnT w="28575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1078">
                <a:tc>
                  <a:txBody>
                    <a:bodyPr/>
                    <a:lstStyle/>
                    <a:p>
                      <a:r>
                        <a:rPr lang="es-ES" sz="2400" dirty="0" smtClean="0">
                          <a:latin typeface="Arial Narrow" pitchFamily="34" charset="0"/>
                        </a:rPr>
                        <a:t>Ejecutado</a:t>
                      </a:r>
                      <a:endParaRPr lang="es-CO" sz="2400" dirty="0">
                        <a:latin typeface="Arial Narrow" pitchFamily="34" charset="0"/>
                        <a:cs typeface="Arial" pitchFamily="34" charset="0"/>
                      </a:endParaRPr>
                    </a:p>
                  </a:txBody>
                  <a:tcPr marL="96817" marR="96817" marT="45749" marB="45749">
                    <a:lnL w="12700" cmpd="sng">
                      <a:noFill/>
                    </a:lnL>
                    <a:lnB w="28575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2400" dirty="0" smtClean="0">
                          <a:latin typeface="Arial Narrow" pitchFamily="34" charset="0"/>
                        </a:rPr>
                        <a:t>$16.023.468.00</a:t>
                      </a:r>
                      <a:endParaRPr lang="es-CO" sz="2400" dirty="0">
                        <a:latin typeface="Arial Narrow" pitchFamily="34" charset="0"/>
                        <a:cs typeface="Arial" pitchFamily="34" charset="0"/>
                      </a:endParaRPr>
                    </a:p>
                  </a:txBody>
                  <a:tcPr marL="96817" marR="96817" marT="45749" marB="45749">
                    <a:lnB w="28575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r"/>
                      <a:endParaRPr lang="es-CO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6817" marR="96817" marT="45749" marB="45749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1078">
                <a:tc gridSpan="2">
                  <a:txBody>
                    <a:bodyPr/>
                    <a:lstStyle/>
                    <a:p>
                      <a:pPr algn="ctr"/>
                      <a:r>
                        <a:rPr lang="es-CO" sz="2400" dirty="0" smtClean="0">
                          <a:latin typeface="Arial Narrow" pitchFamily="34" charset="0"/>
                        </a:rPr>
                        <a:t>Diferencia $7.382.891.00</a:t>
                      </a:r>
                      <a:endParaRPr lang="es-CO" sz="2400" b="1" dirty="0">
                        <a:latin typeface="Arial Narrow" pitchFamily="34" charset="0"/>
                        <a:cs typeface="Arial" pitchFamily="34" charset="0"/>
                      </a:endParaRPr>
                    </a:p>
                  </a:txBody>
                  <a:tcPr marL="96817" marR="96817" marT="45749" marB="45749">
                    <a:lnL w="12700" cmpd="sng">
                      <a:noFill/>
                    </a:lnL>
                    <a:lnT w="28575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r"/>
                      <a:endParaRPr lang="es-CO" sz="2400" b="1" dirty="0">
                        <a:latin typeface="Arial Narrow" pitchFamily="34" charset="0"/>
                        <a:cs typeface="Arial" pitchFamily="34" charset="0"/>
                      </a:endParaRPr>
                    </a:p>
                  </a:txBody>
                  <a:tcPr marL="96817" marR="96817" marT="45749" marB="45749">
                    <a:lnT w="28575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r"/>
                      <a:endParaRPr lang="es-CO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6817" marR="96817" marT="45749" marB="45749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4" name="Título 1"/>
          <p:cNvSpPr txBox="1">
            <a:spLocks/>
          </p:cNvSpPr>
          <p:nvPr/>
        </p:nvSpPr>
        <p:spPr>
          <a:xfrm>
            <a:off x="4053019" y="502511"/>
            <a:ext cx="4341341" cy="667264"/>
          </a:xfrm>
          <a:prstGeom prst="rect">
            <a:avLst/>
          </a:prstGeom>
        </p:spPr>
        <p:txBody>
          <a:bodyPr vert="horz" anchor="b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24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s-ES" sz="24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s-ES" sz="24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s-ES" sz="24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s-ES" sz="24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s-ES" sz="24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s-ES" sz="24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s-ES" sz="24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s-ES" sz="24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s-ES" sz="24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s-ES" sz="24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s-ES" sz="24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s-ES" sz="24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s-ES" sz="24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s-ES" sz="24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s-ES" sz="24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s-ES" sz="24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s-ES" sz="24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s-ES" sz="24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s-ES" sz="24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s-ES" sz="24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s-ES" sz="24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s-ES" sz="24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s-ES" sz="24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s-ES" sz="24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s-ES" sz="24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s-ES" sz="24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s-ES" sz="24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s-ES" sz="24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s-ES" sz="24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s-ES" sz="24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s-ES" sz="24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s-ES" sz="24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s-ES" sz="24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s-ES" sz="24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s-ES" sz="24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s-ES" sz="24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s-ES" sz="24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s-ES" sz="24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s-ES" sz="24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s-ES" sz="24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s-ES" sz="24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s-ES" sz="24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s-ES" sz="24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s-ES" sz="36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Arial Narrow" pitchFamily="34" charset="0"/>
                <a:ea typeface="+mj-ea"/>
                <a:cs typeface="+mj-cs"/>
              </a:rPr>
              <a:t>MODELO DE GESTIÓN</a:t>
            </a:r>
            <a:endParaRPr kumimoji="0" lang="es-CO" sz="2400" b="0" i="0" u="sng" strike="noStrike" kern="1200" cap="none" spc="0" normalizeH="0" baseline="0" noProof="0" dirty="0">
              <a:ln>
                <a:noFill/>
              </a:ln>
              <a:solidFill>
                <a:schemeClr val="accent3">
                  <a:shade val="7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Título 1"/>
          <p:cNvSpPr txBox="1">
            <a:spLocks/>
          </p:cNvSpPr>
          <p:nvPr/>
        </p:nvSpPr>
        <p:spPr>
          <a:xfrm>
            <a:off x="2586679" y="1882347"/>
            <a:ext cx="7554099" cy="778475"/>
          </a:xfrm>
          <a:prstGeom prst="rect">
            <a:avLst/>
          </a:prstGeom>
        </p:spPr>
        <p:txBody>
          <a:bodyPr vert="horz" anchor="b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24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>
                  <a:reflection blurRad="6350" stA="55000" endA="300" endPos="45500" dir="5400000" sy="-100000" algn="bl" rotWithShape="0"/>
                </a:effectLst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s-ES" sz="24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>
                  <a:reflection blurRad="6350" stA="55000" endA="300" endPos="45500" dir="5400000" sy="-100000" algn="bl" rotWithShape="0"/>
                </a:effectLst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s-ES" sz="24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>
                  <a:reflection blurRad="6350" stA="55000" endA="300" endPos="45500" dir="5400000" sy="-100000" algn="bl" rotWithShape="0"/>
                </a:effectLst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s-ES" sz="24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>
                  <a:reflection blurRad="6350" stA="55000" endA="300" endPos="45500" dir="5400000" sy="-100000" algn="bl" rotWithShape="0"/>
                </a:effectLst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s-ES" sz="24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>
                  <a:reflection blurRad="6350" stA="55000" endA="300" endPos="45500" dir="5400000" sy="-100000" algn="bl" rotWithShape="0"/>
                </a:effectLst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s-ES" sz="24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>
                  <a:reflection blurRad="6350" stA="55000" endA="300" endPos="45500" dir="5400000" sy="-100000" algn="bl" rotWithShape="0"/>
                </a:effectLst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s-ES" sz="24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>
                  <a:reflection blurRad="6350" stA="55000" endA="300" endPos="45500" dir="5400000" sy="-100000" algn="bl" rotWithShape="0"/>
                </a:effectLst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s-ES" sz="24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>
                  <a:reflection blurRad="6350" stA="55000" endA="300" endPos="45500" dir="5400000" sy="-100000" algn="bl" rotWithShape="0"/>
                </a:effectLst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s-ES" sz="24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>
                  <a:reflection blurRad="6350" stA="55000" endA="300" endPos="45500" dir="5400000" sy="-100000" algn="bl" rotWithShape="0"/>
                </a:effectLst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s-ES" sz="24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>
                  <a:reflection blurRad="6350" stA="55000" endA="300" endPos="45500" dir="5400000" sy="-100000" algn="bl" rotWithShape="0"/>
                </a:effectLst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s-ES" sz="24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>
                  <a:reflection blurRad="6350" stA="55000" endA="300" endPos="45500" dir="5400000" sy="-100000" algn="bl" rotWithShape="0"/>
                </a:effectLst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s-ES" sz="24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>
                  <a:reflection blurRad="6350" stA="55000" endA="300" endPos="45500" dir="5400000" sy="-100000" algn="bl" rotWithShape="0"/>
                </a:effectLst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s-ES" sz="24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>
                  <a:reflection blurRad="6350" stA="55000" endA="300" endPos="45500" dir="5400000" sy="-100000" algn="bl" rotWithShape="0"/>
                </a:effectLst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s-ES" sz="24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>
                  <a:reflection blurRad="6350" stA="55000" endA="300" endPos="45500" dir="5400000" sy="-100000" algn="bl" rotWithShape="0"/>
                </a:effectLst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s-ES" sz="24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>
                  <a:reflection blurRad="6350" stA="55000" endA="300" endPos="45500" dir="5400000" sy="-100000" algn="bl" rotWithShape="0"/>
                </a:effectLst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s-ES" sz="24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>
                  <a:reflection blurRad="6350" stA="55000" endA="300" endPos="45500" dir="5400000" sy="-100000" algn="bl" rotWithShape="0"/>
                </a:effectLst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s-ES" sz="24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>
                  <a:reflection blurRad="6350" stA="55000" endA="300" endPos="45500" dir="5400000" sy="-100000" algn="bl" rotWithShape="0"/>
                </a:effectLst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s-ES" sz="24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>
                  <a:reflection blurRad="6350" stA="55000" endA="300" endPos="45500" dir="5400000" sy="-100000" algn="bl" rotWithShape="0"/>
                </a:effectLst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s-ES" sz="24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>
                  <a:reflection blurRad="6350" stA="55000" endA="300" endPos="45500" dir="5400000" sy="-100000" algn="bl" rotWithShape="0"/>
                </a:effectLst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s-ES" sz="24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>
                  <a:reflection blurRad="6350" stA="55000" endA="300" endPos="45500" dir="5400000" sy="-100000" algn="bl" rotWithShape="0"/>
                </a:effectLst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s-ES" sz="24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>
                  <a:reflection blurRad="6350" stA="55000" endA="300" endPos="45500" dir="5400000" sy="-100000" algn="bl" rotWithShape="0"/>
                </a:effectLst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s-ES" sz="24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>
                  <a:reflection blurRad="6350" stA="55000" endA="300" endPos="45500" dir="5400000" sy="-100000" algn="bl" rotWithShape="0"/>
                </a:effectLst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s-ES" sz="24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>
                  <a:reflection blurRad="6350" stA="55000" endA="300" endPos="45500" dir="5400000" sy="-100000" algn="bl" rotWithShape="0"/>
                </a:effectLst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s-ES" sz="24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>
                  <a:reflection blurRad="6350" stA="55000" endA="300" endPos="45500" dir="5400000" sy="-100000" algn="bl" rotWithShape="0"/>
                </a:effectLst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s-ES" sz="24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>
                  <a:reflection blurRad="6350" stA="55000" endA="300" endPos="45500" dir="5400000" sy="-100000" algn="bl" rotWithShape="0"/>
                </a:effectLst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s-ES" sz="24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>
                  <a:reflection blurRad="6350" stA="55000" endA="300" endPos="45500" dir="5400000" sy="-100000" algn="bl" rotWithShape="0"/>
                </a:effectLst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s-ES" sz="24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>
                  <a:reflection blurRad="6350" stA="55000" endA="300" endPos="45500" dir="5400000" sy="-100000" algn="bl" rotWithShape="0"/>
                </a:effectLst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s-ES" sz="24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>
                  <a:reflection blurRad="6350" stA="55000" endA="300" endPos="45500" dir="5400000" sy="-100000" algn="bl" rotWithShape="0"/>
                </a:effectLst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s-ES" sz="24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>
                  <a:reflection blurRad="6350" stA="55000" endA="300" endPos="45500" dir="5400000" sy="-100000" algn="bl" rotWithShape="0"/>
                </a:effectLst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s-ES" sz="24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>
                  <a:reflection blurRad="6350" stA="55000" endA="300" endPos="45500" dir="5400000" sy="-100000" algn="bl" rotWithShape="0"/>
                </a:effectLst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s-ES" sz="24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>
                  <a:reflection blurRad="6350" stA="55000" endA="300" endPos="45500" dir="5400000" sy="-100000" algn="bl" rotWithShape="0"/>
                </a:effectLst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s-ES" sz="24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>
                  <a:reflection blurRad="6350" stA="55000" endA="300" endPos="45500" dir="5400000" sy="-100000" algn="bl" rotWithShape="0"/>
                </a:effectLst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s-ES" sz="24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>
                  <a:reflection blurRad="6350" stA="55000" endA="300" endPos="45500" dir="5400000" sy="-100000" algn="bl" rotWithShape="0"/>
                </a:effectLst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s-ES" sz="24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>
                  <a:reflection blurRad="6350" stA="55000" endA="300" endPos="45500" dir="5400000" sy="-100000" algn="bl" rotWithShape="0"/>
                </a:effectLst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s-ES" sz="24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>
                  <a:reflection blurRad="6350" stA="55000" endA="300" endPos="45500" dir="5400000" sy="-100000" algn="bl" rotWithShape="0"/>
                </a:effectLst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s-ES" sz="24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>
                  <a:reflection blurRad="6350" stA="55000" endA="300" endPos="45500" dir="5400000" sy="-100000" algn="bl" rotWithShape="0"/>
                </a:effectLst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s-ES" sz="24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>
                  <a:reflection blurRad="6350" stA="55000" endA="300" endPos="45500" dir="5400000" sy="-100000" algn="bl" rotWithShape="0"/>
                </a:effectLst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s-ES" sz="24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>
                  <a:reflection blurRad="6350" stA="55000" endA="300" endPos="45500" dir="5400000" sy="-100000" algn="bl" rotWithShape="0"/>
                </a:effectLst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s-ES" sz="24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>
                  <a:reflection blurRad="6350" stA="55000" endA="300" endPos="45500" dir="5400000" sy="-100000" algn="bl" rotWithShape="0"/>
                </a:effectLst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s-ES" sz="24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>
                  <a:reflection blurRad="6350" stA="55000" endA="300" endPos="45500" dir="5400000" sy="-100000" algn="bl" rotWithShape="0"/>
                </a:effectLst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s-ES" sz="24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>
                  <a:reflection blurRad="6350" stA="55000" endA="300" endPos="45500" dir="5400000" sy="-100000" algn="bl" rotWithShape="0"/>
                </a:effectLst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s-ES" sz="24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>
                  <a:reflection blurRad="6350" stA="55000" endA="300" endPos="45500" dir="5400000" sy="-100000" algn="bl" rotWithShape="0"/>
                </a:effectLst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s-ES" sz="24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>
                  <a:reflection blurRad="6350" stA="55000" endA="300" endPos="45500" dir="5400000" sy="-100000" algn="bl" rotWithShape="0"/>
                </a:effectLst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s-ES" sz="24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>
                  <a:reflection blurRad="6350" stA="55000" endA="300" endPos="45500" dir="5400000" sy="-100000" algn="bl" rotWithShape="0"/>
                </a:effectLst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s-ES" sz="3600" b="1" i="0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>
                  <a:reflection blurRad="6350" stA="55000" endA="300" endPos="45500" dir="5400000" sy="-100000" algn="bl" rotWithShape="0"/>
                </a:effectLst>
                <a:uLnTx/>
                <a:uFillTx/>
                <a:latin typeface="Arial Narrow" pitchFamily="34" charset="0"/>
                <a:ea typeface="+mj-ea"/>
                <a:cs typeface="+mj-cs"/>
              </a:rPr>
              <a:t>Porcentaje</a:t>
            </a:r>
            <a:r>
              <a:rPr kumimoji="0" lang="es-ES" sz="3600" b="1" i="0" strike="noStrike" kern="1200" cap="none" spc="0" normalizeH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>
                  <a:reflection blurRad="6350" stA="55000" endA="300" endPos="45500" dir="5400000" sy="-100000" algn="bl" rotWithShape="0"/>
                </a:effectLst>
                <a:uLnTx/>
                <a:uFillTx/>
                <a:latin typeface="Arial Narrow" pitchFamily="34" charset="0"/>
                <a:ea typeface="+mj-ea"/>
                <a:cs typeface="+mj-cs"/>
              </a:rPr>
              <a:t> de Ejecución: Recursos Gratuidad</a:t>
            </a:r>
            <a:endParaRPr kumimoji="0" lang="es-CO" sz="2400" b="0" i="0" strike="noStrike" kern="1200" cap="none" spc="0" normalizeH="0" baseline="0" noProof="0" dirty="0">
              <a:ln>
                <a:noFill/>
              </a:ln>
              <a:solidFill>
                <a:schemeClr val="accent3">
                  <a:shade val="75000"/>
                </a:schemeClr>
              </a:solidFill>
              <a:effectLst>
                <a:reflection blurRad="6350" stA="55000" endA="300" endPos="45500" dir="5400000" sy="-100000" algn="bl" rotWithShape="0"/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396063031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2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96911594"/>
              </p:ext>
            </p:extLst>
          </p:nvPr>
        </p:nvGraphicFramePr>
        <p:xfrm>
          <a:off x="2858529" y="2776154"/>
          <a:ext cx="7323439" cy="2231686"/>
        </p:xfrm>
        <a:graphic>
          <a:graphicData uri="http://schemas.openxmlformats.org/drawingml/2006/table">
            <a:tbl>
              <a:tblPr firstRow="1" bandRow="1">
                <a:tableStyleId>{B301B821-A1FF-4177-AEE7-76D212191A09}</a:tableStyleId>
              </a:tblPr>
              <a:tblGrid>
                <a:gridCol w="273359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0769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8215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69556">
                <a:tc gridSpan="2">
                  <a:txBody>
                    <a:bodyPr/>
                    <a:lstStyle/>
                    <a:p>
                      <a:pPr algn="ctr"/>
                      <a:r>
                        <a:rPr lang="es-ES" sz="2400" dirty="0" smtClean="0">
                          <a:effectLst>
                            <a:glow rad="101600">
                              <a:schemeClr val="accent1">
                                <a:satMod val="175000"/>
                                <a:alpha val="40000"/>
                              </a:schemeClr>
                            </a:glow>
                          </a:effectLst>
                          <a:latin typeface="Arial Narrow" pitchFamily="34" charset="0"/>
                        </a:rPr>
                        <a:t>PRESUPUESTO</a:t>
                      </a:r>
                      <a:r>
                        <a:rPr lang="es-ES" sz="2400" baseline="0" dirty="0" smtClean="0">
                          <a:effectLst>
                            <a:glow rad="101600">
                              <a:schemeClr val="accent1">
                                <a:satMod val="175000"/>
                                <a:alpha val="40000"/>
                              </a:schemeClr>
                            </a:glow>
                          </a:effectLst>
                          <a:latin typeface="Arial Narrow" pitchFamily="34" charset="0"/>
                        </a:rPr>
                        <a:t> DE EGRESOS</a:t>
                      </a:r>
                      <a:endParaRPr lang="es-CO" sz="2400" dirty="0">
                        <a:effectLst>
                          <a:glow rad="101600">
                            <a:schemeClr val="accent1">
                              <a:satMod val="175000"/>
                              <a:alpha val="40000"/>
                            </a:schemeClr>
                          </a:glow>
                        </a:effectLst>
                        <a:latin typeface="Arial Narrow" pitchFamily="34" charset="0"/>
                        <a:cs typeface="Arial" pitchFamily="34" charset="0"/>
                      </a:endParaRPr>
                    </a:p>
                  </a:txBody>
                  <a:tcPr marL="96817" marR="96817" marT="45749" marB="45749">
                    <a:lnB w="28575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2400" dirty="0" smtClean="0">
                          <a:effectLst>
                            <a:glow rad="101600">
                              <a:schemeClr val="accent1">
                                <a:satMod val="175000"/>
                                <a:alpha val="40000"/>
                              </a:schemeClr>
                            </a:glow>
                          </a:effectLst>
                          <a:latin typeface="Arial Narrow" pitchFamily="34" charset="0"/>
                          <a:cs typeface="Arial" pitchFamily="34" charset="0"/>
                        </a:rPr>
                        <a:t>% EJECUCIÓN</a:t>
                      </a:r>
                      <a:endParaRPr lang="es-CO" sz="2400" dirty="0">
                        <a:effectLst>
                          <a:glow rad="101600">
                            <a:schemeClr val="accent1">
                              <a:satMod val="175000"/>
                              <a:alpha val="40000"/>
                            </a:schemeClr>
                          </a:glow>
                        </a:effectLst>
                        <a:latin typeface="Arial Narrow" pitchFamily="34" charset="0"/>
                        <a:cs typeface="Arial" pitchFamily="34" charset="0"/>
                      </a:endParaRPr>
                    </a:p>
                  </a:txBody>
                  <a:tcPr marL="96817" marR="96817" marT="45749" marB="45749">
                    <a:lnB w="28575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69556">
                <a:tc>
                  <a:txBody>
                    <a:bodyPr/>
                    <a:lstStyle/>
                    <a:p>
                      <a:r>
                        <a:rPr lang="es-CO" sz="2400" dirty="0" smtClean="0">
                          <a:latin typeface="Arial Narrow" pitchFamily="34" charset="0"/>
                        </a:rPr>
                        <a:t>Presupuesto</a:t>
                      </a:r>
                      <a:r>
                        <a:rPr lang="es-CO" sz="2400" baseline="0" dirty="0" smtClean="0">
                          <a:latin typeface="Arial Narrow" pitchFamily="34" charset="0"/>
                        </a:rPr>
                        <a:t> Definitivo</a:t>
                      </a:r>
                      <a:endParaRPr lang="es-CO" sz="2400" dirty="0">
                        <a:latin typeface="Arial Narrow" pitchFamily="34" charset="0"/>
                        <a:cs typeface="Arial" pitchFamily="34" charset="0"/>
                      </a:endParaRPr>
                    </a:p>
                  </a:txBody>
                  <a:tcPr marL="96817" marR="96817" marT="45749" marB="45749">
                    <a:lnL w="12700" cmpd="sng">
                      <a:noFill/>
                    </a:lnL>
                    <a:lnT w="28575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2400" dirty="0" smtClean="0">
                          <a:latin typeface="Arial Narrow" pitchFamily="34" charset="0"/>
                        </a:rPr>
                        <a:t>$ 47.238.693.00</a:t>
                      </a:r>
                      <a:endParaRPr lang="es-CO" sz="2400" dirty="0">
                        <a:latin typeface="Arial Narrow" pitchFamily="34" charset="0"/>
                        <a:cs typeface="Arial" pitchFamily="34" charset="0"/>
                      </a:endParaRPr>
                    </a:p>
                  </a:txBody>
                  <a:tcPr marL="96817" marR="96817" marT="45749" marB="45749">
                    <a:lnT w="28575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es-ES" sz="2400" dirty="0" smtClean="0">
                          <a:latin typeface="Arial Narrow" pitchFamily="34" charset="0"/>
                        </a:rPr>
                        <a:t>43.63%</a:t>
                      </a:r>
                      <a:endParaRPr lang="es-CO" sz="2400" dirty="0">
                        <a:solidFill>
                          <a:schemeClr val="tx1"/>
                        </a:solidFill>
                        <a:latin typeface="Arial Narrow" pitchFamily="34" charset="0"/>
                        <a:cs typeface="Arial" pitchFamily="34" charset="0"/>
                      </a:endParaRPr>
                    </a:p>
                  </a:txBody>
                  <a:tcPr marL="96817" marR="96817" marT="45749" marB="45749" anchor="ctr">
                    <a:lnT w="28575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69556">
                <a:tc>
                  <a:txBody>
                    <a:bodyPr/>
                    <a:lstStyle/>
                    <a:p>
                      <a:r>
                        <a:rPr lang="es-ES" sz="2400" dirty="0" smtClean="0">
                          <a:latin typeface="Arial Narrow" pitchFamily="34" charset="0"/>
                        </a:rPr>
                        <a:t>Ejecutado</a:t>
                      </a:r>
                      <a:endParaRPr lang="es-CO" sz="2400" dirty="0">
                        <a:latin typeface="Arial Narrow" pitchFamily="34" charset="0"/>
                        <a:cs typeface="Arial" pitchFamily="34" charset="0"/>
                      </a:endParaRPr>
                    </a:p>
                  </a:txBody>
                  <a:tcPr marL="96817" marR="96817" marT="45749" marB="45749">
                    <a:lnL w="12700" cmpd="sng">
                      <a:noFill/>
                    </a:lnL>
                    <a:lnB w="28575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2400" dirty="0" smtClean="0">
                          <a:latin typeface="Arial Narrow" pitchFamily="34" charset="0"/>
                        </a:rPr>
                        <a:t>$20.608.668.00</a:t>
                      </a:r>
                      <a:endParaRPr lang="es-CO" sz="2400" dirty="0">
                        <a:latin typeface="Arial Narrow" pitchFamily="34" charset="0"/>
                        <a:cs typeface="Arial" pitchFamily="34" charset="0"/>
                      </a:endParaRPr>
                    </a:p>
                  </a:txBody>
                  <a:tcPr marL="96817" marR="96817" marT="45749" marB="45749">
                    <a:lnB w="28575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r"/>
                      <a:endParaRPr lang="es-CO" sz="2400" dirty="0">
                        <a:latin typeface="Arial Narrow" pitchFamily="34" charset="0"/>
                        <a:cs typeface="Arial" pitchFamily="34" charset="0"/>
                      </a:endParaRPr>
                    </a:p>
                  </a:txBody>
                  <a:tcPr marL="96817" marR="96817" marT="45749" marB="45749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69556">
                <a:tc gridSpan="2">
                  <a:txBody>
                    <a:bodyPr/>
                    <a:lstStyle/>
                    <a:p>
                      <a:pPr algn="ctr"/>
                      <a:r>
                        <a:rPr lang="es-CO" sz="2400" dirty="0" smtClean="0">
                          <a:latin typeface="Arial Narrow" pitchFamily="34" charset="0"/>
                        </a:rPr>
                        <a:t>Diferencia $26.630.025.00</a:t>
                      </a:r>
                    </a:p>
                    <a:p>
                      <a:pPr algn="ctr"/>
                      <a:endParaRPr lang="es-CO" sz="2400" b="1" dirty="0">
                        <a:latin typeface="Arial Narrow" pitchFamily="34" charset="0"/>
                        <a:cs typeface="Arial" pitchFamily="34" charset="0"/>
                      </a:endParaRPr>
                    </a:p>
                  </a:txBody>
                  <a:tcPr marL="96817" marR="96817" marT="45749" marB="45749">
                    <a:lnL w="12700" cmpd="sng">
                      <a:noFill/>
                    </a:lnL>
                    <a:lnT w="28575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r"/>
                      <a:endParaRPr lang="es-CO" sz="2400" b="1" dirty="0">
                        <a:latin typeface="Arial Narrow" pitchFamily="34" charset="0"/>
                        <a:cs typeface="Arial" pitchFamily="34" charset="0"/>
                      </a:endParaRPr>
                    </a:p>
                  </a:txBody>
                  <a:tcPr marL="96817" marR="96817" marT="45749" marB="45749"/>
                </a:tc>
                <a:tc vMerge="1">
                  <a:txBody>
                    <a:bodyPr/>
                    <a:lstStyle/>
                    <a:p>
                      <a:pPr algn="r"/>
                      <a:endParaRPr lang="es-CO" sz="2400" dirty="0">
                        <a:latin typeface="Arial Narrow" pitchFamily="34" charset="0"/>
                        <a:cs typeface="Arial" pitchFamily="34" charset="0"/>
                      </a:endParaRPr>
                    </a:p>
                  </a:txBody>
                  <a:tcPr marL="96817" marR="96817" marT="45749" marB="45749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5" name="Título 1"/>
          <p:cNvSpPr txBox="1">
            <a:spLocks/>
          </p:cNvSpPr>
          <p:nvPr/>
        </p:nvSpPr>
        <p:spPr>
          <a:xfrm>
            <a:off x="3797645" y="527226"/>
            <a:ext cx="4341341" cy="667264"/>
          </a:xfrm>
          <a:prstGeom prst="rect">
            <a:avLst/>
          </a:prstGeom>
        </p:spPr>
        <p:txBody>
          <a:bodyPr vert="horz" anchor="b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24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s-ES" sz="24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s-ES" sz="24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s-ES" sz="24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s-ES" sz="24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s-ES" sz="24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s-ES" sz="24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s-ES" sz="24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s-ES" sz="24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s-ES" sz="24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s-ES" sz="24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s-ES" sz="24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s-ES" sz="24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s-ES" sz="24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s-ES" sz="24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s-ES" sz="24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s-ES" sz="24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s-ES" sz="24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s-ES" sz="24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s-ES" sz="24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s-ES" sz="24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s-ES" sz="24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s-ES" sz="24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s-ES" sz="24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s-ES" sz="24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s-ES" sz="24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s-ES" sz="24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s-ES" sz="24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s-ES" sz="24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s-ES" sz="24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s-ES" sz="24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s-ES" sz="24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s-ES" sz="24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s-ES" sz="24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s-ES" sz="24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s-ES" sz="24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s-ES" sz="24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s-ES" sz="24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s-ES" sz="24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s-ES" sz="24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s-ES" sz="24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s-ES" sz="24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s-ES" sz="24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s-ES" sz="24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s-ES" sz="36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Arial Narrow" pitchFamily="34" charset="0"/>
                <a:ea typeface="+mj-ea"/>
                <a:cs typeface="+mj-cs"/>
              </a:rPr>
              <a:t>MODELO DE GESTIÓN</a:t>
            </a:r>
            <a:endParaRPr kumimoji="0" lang="es-CO" sz="2400" b="0" i="0" u="sng" strike="noStrike" kern="1200" cap="none" spc="0" normalizeH="0" baseline="0" noProof="0" dirty="0">
              <a:ln>
                <a:noFill/>
              </a:ln>
              <a:solidFill>
                <a:schemeClr val="accent3">
                  <a:shade val="7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Título 1"/>
          <p:cNvSpPr txBox="1">
            <a:spLocks/>
          </p:cNvSpPr>
          <p:nvPr/>
        </p:nvSpPr>
        <p:spPr>
          <a:xfrm>
            <a:off x="2553727" y="1560250"/>
            <a:ext cx="7977113" cy="1051971"/>
          </a:xfrm>
          <a:prstGeom prst="rect">
            <a:avLst/>
          </a:prstGeom>
          <a:ln>
            <a:solidFill>
              <a:schemeClr val="accent6">
                <a:lumMod val="75000"/>
              </a:schemeClr>
            </a:solidFill>
          </a:ln>
        </p:spPr>
        <p:txBody>
          <a:bodyPr vert="horz" anchor="b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24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>
                  <a:reflection blurRad="6350" stA="55000" endA="300" endPos="45500" dir="5400000" sy="-100000" algn="bl" rotWithShape="0"/>
                </a:effectLst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s-ES" sz="24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>
                  <a:reflection blurRad="6350" stA="55000" endA="300" endPos="45500" dir="5400000" sy="-100000" algn="bl" rotWithShape="0"/>
                </a:effectLst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s-ES" sz="24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>
                  <a:reflection blurRad="6350" stA="55000" endA="300" endPos="45500" dir="5400000" sy="-100000" algn="bl" rotWithShape="0"/>
                </a:effectLst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s-ES" sz="24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>
                  <a:reflection blurRad="6350" stA="55000" endA="300" endPos="45500" dir="5400000" sy="-100000" algn="bl" rotWithShape="0"/>
                </a:effectLst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s-ES" sz="24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>
                  <a:reflection blurRad="6350" stA="55000" endA="300" endPos="45500" dir="5400000" sy="-100000" algn="bl" rotWithShape="0"/>
                </a:effectLst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s-ES" sz="24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>
                  <a:reflection blurRad="6350" stA="55000" endA="300" endPos="45500" dir="5400000" sy="-100000" algn="bl" rotWithShape="0"/>
                </a:effectLst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s-ES" sz="24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>
                  <a:reflection blurRad="6350" stA="55000" endA="300" endPos="45500" dir="5400000" sy="-100000" algn="bl" rotWithShape="0"/>
                </a:effectLst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s-ES" sz="24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>
                  <a:reflection blurRad="6350" stA="55000" endA="300" endPos="45500" dir="5400000" sy="-100000" algn="bl" rotWithShape="0"/>
                </a:effectLst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s-ES" sz="24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>
                  <a:reflection blurRad="6350" stA="55000" endA="300" endPos="45500" dir="5400000" sy="-100000" algn="bl" rotWithShape="0"/>
                </a:effectLst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s-ES" sz="24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>
                  <a:reflection blurRad="6350" stA="55000" endA="300" endPos="45500" dir="5400000" sy="-100000" algn="bl" rotWithShape="0"/>
                </a:effectLst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s-ES" sz="24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>
                  <a:reflection blurRad="6350" stA="55000" endA="300" endPos="45500" dir="5400000" sy="-100000" algn="bl" rotWithShape="0"/>
                </a:effectLst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s-ES" sz="24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>
                  <a:reflection blurRad="6350" stA="55000" endA="300" endPos="45500" dir="5400000" sy="-100000" algn="bl" rotWithShape="0"/>
                </a:effectLst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s-ES" sz="24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>
                  <a:reflection blurRad="6350" stA="55000" endA="300" endPos="45500" dir="5400000" sy="-100000" algn="bl" rotWithShape="0"/>
                </a:effectLst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s-ES" sz="24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>
                  <a:reflection blurRad="6350" stA="55000" endA="300" endPos="45500" dir="5400000" sy="-100000" algn="bl" rotWithShape="0"/>
                </a:effectLst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s-ES" sz="24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>
                  <a:reflection blurRad="6350" stA="55000" endA="300" endPos="45500" dir="5400000" sy="-100000" algn="bl" rotWithShape="0"/>
                </a:effectLst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s-ES" sz="24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>
                  <a:reflection blurRad="6350" stA="55000" endA="300" endPos="45500" dir="5400000" sy="-100000" algn="bl" rotWithShape="0"/>
                </a:effectLst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s-ES" sz="24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>
                  <a:reflection blurRad="6350" stA="55000" endA="300" endPos="45500" dir="5400000" sy="-100000" algn="bl" rotWithShape="0"/>
                </a:effectLst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s-ES" sz="24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>
                  <a:reflection blurRad="6350" stA="55000" endA="300" endPos="45500" dir="5400000" sy="-100000" algn="bl" rotWithShape="0"/>
                </a:effectLst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s-ES" sz="24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>
                  <a:reflection blurRad="6350" stA="55000" endA="300" endPos="45500" dir="5400000" sy="-100000" algn="bl" rotWithShape="0"/>
                </a:effectLst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s-ES" sz="24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>
                  <a:reflection blurRad="6350" stA="55000" endA="300" endPos="45500" dir="5400000" sy="-100000" algn="bl" rotWithShape="0"/>
                </a:effectLst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s-ES" sz="24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>
                  <a:reflection blurRad="6350" stA="55000" endA="300" endPos="45500" dir="5400000" sy="-100000" algn="bl" rotWithShape="0"/>
                </a:effectLst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s-ES" sz="24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>
                  <a:reflection blurRad="6350" stA="55000" endA="300" endPos="45500" dir="5400000" sy="-100000" algn="bl" rotWithShape="0"/>
                </a:effectLst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s-ES" sz="24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>
                  <a:reflection blurRad="6350" stA="55000" endA="300" endPos="45500" dir="5400000" sy="-100000" algn="bl" rotWithShape="0"/>
                </a:effectLst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s-ES" sz="24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>
                  <a:reflection blurRad="6350" stA="55000" endA="300" endPos="45500" dir="5400000" sy="-100000" algn="bl" rotWithShape="0"/>
                </a:effectLst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s-ES" sz="24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>
                  <a:reflection blurRad="6350" stA="55000" endA="300" endPos="45500" dir="5400000" sy="-100000" algn="bl" rotWithShape="0"/>
                </a:effectLst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s-ES" sz="24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>
                  <a:reflection blurRad="6350" stA="55000" endA="300" endPos="45500" dir="5400000" sy="-100000" algn="bl" rotWithShape="0"/>
                </a:effectLst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s-ES" sz="24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>
                  <a:reflection blurRad="6350" stA="55000" endA="300" endPos="45500" dir="5400000" sy="-100000" algn="bl" rotWithShape="0"/>
                </a:effectLst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s-ES" sz="24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>
                  <a:reflection blurRad="6350" stA="55000" endA="300" endPos="45500" dir="5400000" sy="-100000" algn="bl" rotWithShape="0"/>
                </a:effectLst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s-ES" sz="24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>
                  <a:reflection blurRad="6350" stA="55000" endA="300" endPos="45500" dir="5400000" sy="-100000" algn="bl" rotWithShape="0"/>
                </a:effectLst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s-ES" sz="24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>
                  <a:reflection blurRad="6350" stA="55000" endA="300" endPos="45500" dir="5400000" sy="-100000" algn="bl" rotWithShape="0"/>
                </a:effectLst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s-ES" sz="24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>
                  <a:reflection blurRad="6350" stA="55000" endA="300" endPos="45500" dir="5400000" sy="-100000" algn="bl" rotWithShape="0"/>
                </a:effectLst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s-ES" sz="24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>
                  <a:reflection blurRad="6350" stA="55000" endA="300" endPos="45500" dir="5400000" sy="-100000" algn="bl" rotWithShape="0"/>
                </a:effectLst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s-ES" sz="24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>
                  <a:reflection blurRad="6350" stA="55000" endA="300" endPos="45500" dir="5400000" sy="-100000" algn="bl" rotWithShape="0"/>
                </a:effectLst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s-ES" sz="24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>
                  <a:reflection blurRad="6350" stA="55000" endA="300" endPos="45500" dir="5400000" sy="-100000" algn="bl" rotWithShape="0"/>
                </a:effectLst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s-ES" sz="24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>
                  <a:reflection blurRad="6350" stA="55000" endA="300" endPos="45500" dir="5400000" sy="-100000" algn="bl" rotWithShape="0"/>
                </a:effectLst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s-ES" sz="24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>
                  <a:reflection blurRad="6350" stA="55000" endA="300" endPos="45500" dir="5400000" sy="-100000" algn="bl" rotWithShape="0"/>
                </a:effectLst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s-ES" sz="24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>
                  <a:reflection blurRad="6350" stA="55000" endA="300" endPos="45500" dir="5400000" sy="-100000" algn="bl" rotWithShape="0"/>
                </a:effectLst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s-ES" sz="24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>
                  <a:reflection blurRad="6350" stA="55000" endA="300" endPos="45500" dir="5400000" sy="-100000" algn="bl" rotWithShape="0"/>
                </a:effectLst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s-ES" sz="24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>
                  <a:reflection blurRad="6350" stA="55000" endA="300" endPos="45500" dir="5400000" sy="-100000" algn="bl" rotWithShape="0"/>
                </a:effectLst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s-ES" sz="24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>
                  <a:reflection blurRad="6350" stA="55000" endA="300" endPos="45500" dir="5400000" sy="-100000" algn="bl" rotWithShape="0"/>
                </a:effectLst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s-ES" sz="24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>
                  <a:reflection blurRad="6350" stA="55000" endA="300" endPos="45500" dir="5400000" sy="-100000" algn="bl" rotWithShape="0"/>
                </a:effectLst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s-ES" sz="24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>
                  <a:reflection blurRad="6350" stA="55000" endA="300" endPos="45500" dir="5400000" sy="-100000" algn="bl" rotWithShape="0"/>
                </a:effectLst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s-ES" sz="24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>
                  <a:reflection blurRad="6350" stA="55000" endA="300" endPos="45500" dir="5400000" sy="-100000" algn="bl" rotWithShape="0"/>
                </a:effectLst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s-ES" sz="24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>
                  <a:reflection blurRad="6350" stA="55000" endA="300" endPos="45500" dir="5400000" sy="-100000" algn="bl" rotWithShape="0"/>
                </a:effectLst>
                <a:uLnTx/>
                <a:uFillTx/>
                <a:latin typeface="+mj-lt"/>
                <a:ea typeface="+mj-ea"/>
                <a:cs typeface="+mj-cs"/>
              </a:rPr>
            </a:br>
            <a:endParaRPr kumimoji="0" lang="es-ES" sz="2400" b="1" i="0" u="sng" strike="noStrike" kern="1200" cap="none" spc="0" normalizeH="0" baseline="0" noProof="0" dirty="0" smtClean="0">
              <a:ln>
                <a:noFill/>
              </a:ln>
              <a:solidFill>
                <a:schemeClr val="tx1">
                  <a:lumMod val="95000"/>
                </a:schemeClr>
              </a:solidFill>
              <a:effectLst>
                <a:reflection blurRad="6350" stA="55000" endA="300" endPos="45500" dir="5400000" sy="-100000" algn="bl" rotWithShape="0"/>
              </a:effectLst>
              <a:uLnTx/>
              <a:uFillTx/>
              <a:latin typeface="+mj-lt"/>
              <a:ea typeface="+mj-ea"/>
              <a:cs typeface="+mj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s-ES" sz="2400" b="1" u="sng" dirty="0">
              <a:solidFill>
                <a:schemeClr val="tx1">
                  <a:lumMod val="95000"/>
                </a:schemeClr>
              </a:solidFill>
              <a:effectLst>
                <a:reflection blurRad="6350" stA="55000" endA="300" endPos="45500" dir="5400000" sy="-100000" algn="bl" rotWithShape="0"/>
              </a:effectLst>
              <a:latin typeface="+mj-lt"/>
              <a:ea typeface="+mj-ea"/>
              <a:cs typeface="+mj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2400" b="1" i="0" u="sng" strike="noStrike" kern="1200" cap="none" spc="0" normalizeH="0" baseline="0" noProof="0" dirty="0" smtClean="0">
              <a:ln>
                <a:noFill/>
              </a:ln>
              <a:solidFill>
                <a:schemeClr val="tx1">
                  <a:lumMod val="95000"/>
                </a:schemeClr>
              </a:solidFill>
              <a:effectLst>
                <a:reflection blurRad="6350" stA="55000" endA="300" endPos="45500" dir="5400000" sy="-100000" algn="bl" rotWithShape="0"/>
              </a:effectLst>
              <a:uLnTx/>
              <a:uFillTx/>
              <a:latin typeface="+mj-lt"/>
              <a:ea typeface="+mj-ea"/>
              <a:cs typeface="+mj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3600" b="1" i="0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>
                  <a:reflection blurRad="6350" stA="55000" endA="300" endPos="45500" dir="5400000" sy="-100000" algn="bl" rotWithShape="0"/>
                </a:effectLst>
                <a:uLnTx/>
                <a:uFillTx/>
                <a:latin typeface="Arial Narrow" pitchFamily="34" charset="0"/>
                <a:ea typeface="+mj-ea"/>
                <a:cs typeface="+mj-cs"/>
              </a:rPr>
              <a:t>Porcentaje</a:t>
            </a:r>
            <a:r>
              <a:rPr kumimoji="0" lang="es-ES" sz="3600" b="1" i="0" strike="noStrike" kern="1200" cap="none" spc="0" normalizeH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>
                  <a:reflection blurRad="6350" stA="55000" endA="300" endPos="45500" dir="5400000" sy="-100000" algn="bl" rotWithShape="0"/>
                </a:effectLst>
                <a:uLnTx/>
                <a:uFillTx/>
                <a:latin typeface="Arial Narrow" pitchFamily="34" charset="0"/>
                <a:ea typeface="+mj-ea"/>
                <a:cs typeface="+mj-cs"/>
              </a:rPr>
              <a:t> de Ejecución: Presupuesto Egresos</a:t>
            </a:r>
            <a:endParaRPr kumimoji="0" lang="es-CO" sz="2400" b="0" i="0" strike="noStrike" kern="1200" cap="none" spc="0" normalizeH="0" baseline="0" noProof="0" dirty="0">
              <a:ln>
                <a:noFill/>
              </a:ln>
              <a:solidFill>
                <a:schemeClr val="accent3">
                  <a:shade val="75000"/>
                </a:schemeClr>
              </a:solidFill>
              <a:effectLst>
                <a:reflection blurRad="6350" stA="55000" endA="300" endPos="45500" dir="5400000" sy="-100000" algn="bl" rotWithShape="0"/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503458768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1"/>
          <p:cNvSpPr txBox="1">
            <a:spLocks/>
          </p:cNvSpPr>
          <p:nvPr/>
        </p:nvSpPr>
        <p:spPr>
          <a:xfrm>
            <a:off x="3694667" y="104249"/>
            <a:ext cx="4341341" cy="667264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anchor="b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24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s-ES" sz="24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s-ES" sz="24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s-ES" sz="24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s-ES" sz="24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s-ES" sz="24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s-ES" sz="24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s-ES" sz="24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s-ES" sz="24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s-ES" sz="24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s-ES" sz="24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s-ES" sz="24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s-ES" sz="24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s-ES" sz="24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s-ES" sz="24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s-ES" sz="24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s-ES" sz="24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s-ES" sz="24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s-ES" sz="24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s-ES" sz="24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s-ES" sz="24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s-ES" sz="24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s-ES" sz="24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s-ES" sz="24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s-ES" sz="24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s-ES" sz="24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s-ES" sz="24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s-ES" sz="24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s-ES" sz="24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s-ES" sz="24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s-ES" sz="24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s-ES" sz="24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s-ES" sz="24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s-ES" sz="24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s-ES" sz="24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s-ES" sz="24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s-ES" sz="24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s-ES" sz="24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s-ES" sz="24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s-ES" sz="24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s-ES" sz="24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s-ES" sz="24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s-ES" sz="24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s-ES" sz="24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s-ES" sz="36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Arial Narrow" pitchFamily="34" charset="0"/>
                <a:ea typeface="+mj-ea"/>
                <a:cs typeface="+mj-cs"/>
              </a:rPr>
              <a:t>MODELO DE GESTIÓN</a:t>
            </a:r>
            <a:endParaRPr kumimoji="0" lang="es-CO" sz="2400" b="0" i="0" u="sng" strike="noStrike" kern="1200" cap="none" spc="0" normalizeH="0" baseline="0" noProof="0" dirty="0">
              <a:ln>
                <a:noFill/>
              </a:ln>
              <a:solidFill>
                <a:schemeClr val="accent3">
                  <a:shade val="7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graphicFrame>
        <p:nvGraphicFramePr>
          <p:cNvPr id="7" name="6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68746595"/>
              </p:ext>
            </p:extLst>
          </p:nvPr>
        </p:nvGraphicFramePr>
        <p:xfrm>
          <a:off x="2975502" y="5755891"/>
          <a:ext cx="5535827" cy="37528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53582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91292"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2400" b="1" u="none" strike="noStrike" dirty="0">
                          <a:effectLst/>
                          <a:latin typeface="Arial Narrow" pitchFamily="34" charset="0"/>
                        </a:rPr>
                        <a:t>TOTAL </a:t>
                      </a:r>
                      <a:r>
                        <a:rPr lang="es-CO" sz="2400" b="1" u="none" strike="noStrike" dirty="0" smtClean="0">
                          <a:effectLst/>
                          <a:latin typeface="Arial Narrow" pitchFamily="34" charset="0"/>
                        </a:rPr>
                        <a:t>EJECUCION:   </a:t>
                      </a:r>
                      <a:r>
                        <a:rPr lang="es-CO" sz="2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itchFamily="34" charset="0"/>
                        </a:rPr>
                        <a:t>$ 20.608.668.00</a:t>
                      </a:r>
                      <a:endParaRPr lang="es-CO" sz="24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8" name="7 Rectángulo"/>
          <p:cNvSpPr/>
          <p:nvPr/>
        </p:nvSpPr>
        <p:spPr>
          <a:xfrm>
            <a:off x="3694667" y="771513"/>
            <a:ext cx="4341341" cy="646331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s-ES" sz="3600" b="1" dirty="0" smtClean="0">
                <a:solidFill>
                  <a:schemeClr val="accent1">
                    <a:lumMod val="50000"/>
                  </a:schemeClr>
                </a:solidFill>
                <a:effectLst>
                  <a:reflection blurRad="6350" stA="55000" endA="300" endPos="45500" dir="5400000" sy="-100000" algn="bl" rotWithShape="0"/>
                </a:effectLst>
                <a:latin typeface="Arial Narrow" pitchFamily="34" charset="0"/>
              </a:rPr>
              <a:t>Presupuesto Egresos</a:t>
            </a:r>
            <a:endParaRPr lang="es-CO" sz="3600" dirty="0"/>
          </a:p>
        </p:txBody>
      </p:sp>
      <p:sp>
        <p:nvSpPr>
          <p:cNvPr id="2" name="1 CuadroTexto"/>
          <p:cNvSpPr txBox="1"/>
          <p:nvPr/>
        </p:nvSpPr>
        <p:spPr>
          <a:xfrm>
            <a:off x="2314302" y="1813560"/>
            <a:ext cx="8884920" cy="28931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2000" b="1" dirty="0" smtClean="0">
                <a:latin typeface="Arial" pitchFamily="34" charset="0"/>
                <a:cs typeface="Arial" pitchFamily="34" charset="0"/>
              </a:rPr>
              <a:t>BANCO AGRARIO CUENTA MAESTRA 4-5152-300020-0</a:t>
            </a:r>
          </a:p>
          <a:p>
            <a:endParaRPr lang="es-CO" b="1" dirty="0">
              <a:latin typeface="Arial" pitchFamily="34" charset="0"/>
              <a:cs typeface="Arial" pitchFamily="34" charset="0"/>
            </a:endParaRPr>
          </a:p>
          <a:p>
            <a:r>
              <a:rPr lang="es-CO" b="1" dirty="0" smtClean="0">
                <a:latin typeface="Arial" pitchFamily="34" charset="0"/>
                <a:cs typeface="Arial" pitchFamily="34" charset="0"/>
              </a:rPr>
              <a:t>Contratación de Servicios Profesionales-Honorarios		$  1.800.000.00</a:t>
            </a:r>
          </a:p>
          <a:p>
            <a:r>
              <a:rPr lang="es-CO" b="1" dirty="0" smtClean="0">
                <a:latin typeface="Arial" pitchFamily="34" charset="0"/>
                <a:cs typeface="Arial" pitchFamily="34" charset="0"/>
              </a:rPr>
              <a:t>Materiales y Suministros									$10.915.858.00</a:t>
            </a:r>
          </a:p>
          <a:p>
            <a:r>
              <a:rPr lang="es-CO" b="1" dirty="0" smtClean="0">
                <a:latin typeface="Arial" pitchFamily="34" charset="0"/>
                <a:cs typeface="Arial" pitchFamily="34" charset="0"/>
              </a:rPr>
              <a:t>Mantenimiento de Infraestructura Educativa				$  1.590.000.00</a:t>
            </a:r>
          </a:p>
          <a:p>
            <a:r>
              <a:rPr lang="es-CO" b="1" dirty="0" smtClean="0">
                <a:latin typeface="Arial" pitchFamily="34" charset="0"/>
                <a:cs typeface="Arial" pitchFamily="34" charset="0"/>
              </a:rPr>
              <a:t>Mantenimiento de Mobiliario y Equipo					$  1.800.000.00</a:t>
            </a:r>
          </a:p>
          <a:p>
            <a:r>
              <a:rPr lang="es-CO" b="1" dirty="0" smtClean="0">
                <a:latin typeface="Arial" pitchFamily="34" charset="0"/>
                <a:cs typeface="Arial" pitchFamily="34" charset="0"/>
              </a:rPr>
              <a:t>Internet													$     714.000.00</a:t>
            </a:r>
          </a:p>
          <a:p>
            <a:r>
              <a:rPr lang="es-CO" b="1" dirty="0" smtClean="0">
                <a:latin typeface="Arial" pitchFamily="34" charset="0"/>
                <a:cs typeface="Arial" pitchFamily="34" charset="0"/>
              </a:rPr>
              <a:t>Seguros												$    2.800.00.00</a:t>
            </a:r>
          </a:p>
          <a:p>
            <a:r>
              <a:rPr lang="es-CO" b="1" dirty="0" smtClean="0">
                <a:latin typeface="Arial" pitchFamily="34" charset="0"/>
                <a:cs typeface="Arial" pitchFamily="34" charset="0"/>
              </a:rPr>
              <a:t>Impresos y Publicaciones</a:t>
            </a:r>
            <a:r>
              <a:rPr lang="es-CO" b="1" dirty="0">
                <a:latin typeface="Arial" pitchFamily="34" charset="0"/>
                <a:cs typeface="Arial" pitchFamily="34" charset="0"/>
              </a:rPr>
              <a:t>	</a:t>
            </a:r>
            <a:r>
              <a:rPr lang="es-CO" b="1" dirty="0" smtClean="0">
                <a:latin typeface="Arial" pitchFamily="34" charset="0"/>
                <a:cs typeface="Arial" pitchFamily="34" charset="0"/>
              </a:rPr>
              <a:t>							$     493.810.00</a:t>
            </a:r>
          </a:p>
          <a:p>
            <a:r>
              <a:rPr lang="es-CO" b="1" dirty="0" smtClean="0">
                <a:latin typeface="Arial" pitchFamily="34" charset="0"/>
                <a:cs typeface="Arial" pitchFamily="34" charset="0"/>
              </a:rPr>
              <a:t>Comunicaciones y Transporte</a:t>
            </a:r>
            <a:r>
              <a:rPr lang="es-CO" b="1" dirty="0">
                <a:latin typeface="Arial" pitchFamily="34" charset="0"/>
                <a:cs typeface="Arial" pitchFamily="34" charset="0"/>
              </a:rPr>
              <a:t>	</a:t>
            </a:r>
            <a:r>
              <a:rPr lang="es-CO" b="1" dirty="0" smtClean="0">
                <a:latin typeface="Arial" pitchFamily="34" charset="0"/>
                <a:cs typeface="Arial" pitchFamily="34" charset="0"/>
              </a:rPr>
              <a:t>						$     495.000.00</a:t>
            </a:r>
            <a:endParaRPr lang="es-CO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0624873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1"/>
          <p:cNvSpPr txBox="1">
            <a:spLocks/>
          </p:cNvSpPr>
          <p:nvPr/>
        </p:nvSpPr>
        <p:spPr>
          <a:xfrm>
            <a:off x="2377442" y="1527900"/>
            <a:ext cx="7290259" cy="667264"/>
          </a:xfrm>
          <a:prstGeom prst="rect">
            <a:avLst/>
          </a:prstGeom>
        </p:spPr>
        <p:txBody>
          <a:bodyPr vert="horz" anchor="b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28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s-ES" sz="28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s-ES" sz="28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s-ES" sz="28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s-ES" sz="28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s-ES" sz="28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s-ES" sz="28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s-ES" sz="28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s-ES" sz="28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s-ES" sz="28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s-ES" sz="28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s-ES" sz="28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s-ES" sz="28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s-ES" sz="28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s-ES" sz="28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s-ES" sz="28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s-ES" sz="28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s-ES" sz="28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s-ES" sz="28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s-ES" sz="28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s-ES" sz="28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s-ES" sz="28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s-ES" sz="28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s-ES" sz="28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s-ES" sz="28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s-ES" sz="28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s-ES" sz="28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s-ES" sz="28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s-ES" sz="28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s-ES" sz="28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s-ES" sz="28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s-ES" sz="28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s-ES" sz="28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s-ES" sz="28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s-ES" sz="28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s-ES" sz="28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s-ES" sz="28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s-ES" sz="28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s-ES" sz="28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s-ES" sz="28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s-ES" sz="28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s-ES" sz="28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s-ES" sz="28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s-ES" sz="28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lang="es-ES" sz="4800" b="1" u="sng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  <a:latin typeface="Arial Narrow" pitchFamily="34" charset="0"/>
                <a:ea typeface="+mj-ea"/>
                <a:cs typeface="+mj-cs"/>
              </a:rPr>
              <a:t>RECURSOS DEL BALANCE</a:t>
            </a:r>
            <a:endParaRPr kumimoji="0" lang="es-CO" sz="4800" b="0" i="0" u="sng" strike="noStrike" kern="1200" cap="none" spc="0" normalizeH="0" baseline="0" noProof="0" dirty="0">
              <a:ln>
                <a:noFill/>
              </a:ln>
              <a:solidFill>
                <a:schemeClr val="accent3">
                  <a:shade val="7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graphicFrame>
        <p:nvGraphicFramePr>
          <p:cNvPr id="6" name="5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55692023"/>
              </p:ext>
            </p:extLst>
          </p:nvPr>
        </p:nvGraphicFramePr>
        <p:xfrm>
          <a:off x="2178859" y="3175462"/>
          <a:ext cx="8128000" cy="135497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128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35497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4400" kern="1200" dirty="0" smtClean="0">
                          <a:ln>
                            <a:noFill/>
                          </a:ln>
                        </a:rPr>
                        <a:t>                $ </a:t>
                      </a:r>
                      <a:r>
                        <a:rPr kumimoji="0" lang="es-CO" sz="4400" kern="1200" dirty="0" smtClean="0">
                          <a:ln>
                            <a:noFill/>
                          </a:ln>
                        </a:rPr>
                        <a:t>26.630.025.</a:t>
                      </a:r>
                      <a:r>
                        <a:rPr kumimoji="0" lang="es-CO" sz="4400" kern="1200" baseline="0" dirty="0" smtClean="0"/>
                        <a:t>00</a:t>
                      </a:r>
                      <a:endParaRPr lang="es-CO" sz="4400" b="1" dirty="0">
                        <a:solidFill>
                          <a:schemeClr val="tx1"/>
                        </a:solidFill>
                        <a:latin typeface="Arial Narrow" pitchFamily="34" charset="0"/>
                      </a:endParaRPr>
                    </a:p>
                  </a:txBody>
                  <a:tcPr anchor="ctr">
                    <a:solidFill>
                      <a:schemeClr val="accent6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43521564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454063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algn="ctr"/>
            <a:r>
              <a:rPr lang="es-CO" dirty="0" smtClean="0">
                <a:latin typeface="Arial Black" pitchFamily="34" charset="0"/>
              </a:rPr>
              <a:t>DETALLE RUBROS DE GASTOS </a:t>
            </a:r>
            <a:endParaRPr lang="es-CO" dirty="0">
              <a:latin typeface="Arial Black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452577" y="1231271"/>
            <a:ext cx="10058400" cy="5322156"/>
          </a:xfrm>
        </p:spPr>
        <p:txBody>
          <a:bodyPr>
            <a:normAutofit/>
          </a:bodyPr>
          <a:lstStyle/>
          <a:p>
            <a:pPr algn="just"/>
            <a:endParaRPr lang="es-CO" sz="2000" b="1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s-CO" sz="1900" b="1" dirty="0">
                <a:latin typeface="Arial" pitchFamily="34" charset="0"/>
                <a:cs typeface="Arial" pitchFamily="34" charset="0"/>
              </a:rPr>
              <a:t>CONTRATACION SERVICIOS PROFESIONALES: </a:t>
            </a:r>
            <a:r>
              <a:rPr lang="es-CO" sz="1900" b="1" dirty="0" smtClean="0">
                <a:latin typeface="Arial" pitchFamily="34" charset="0"/>
                <a:cs typeface="Arial" pitchFamily="34" charset="0"/>
              </a:rPr>
              <a:t>ASESORIA </a:t>
            </a:r>
            <a:r>
              <a:rPr lang="es-CO" sz="1900" b="1" dirty="0">
                <a:latin typeface="Arial" pitchFamily="34" charset="0"/>
                <a:cs typeface="Arial" pitchFamily="34" charset="0"/>
              </a:rPr>
              <a:t>Y APOYO A LA GESTION EN EL PROCESO DE </a:t>
            </a:r>
            <a:r>
              <a:rPr lang="es-CO" sz="1900" b="1" dirty="0" smtClean="0">
                <a:latin typeface="Arial" pitchFamily="34" charset="0"/>
                <a:cs typeface="Arial" pitchFamily="34" charset="0"/>
              </a:rPr>
              <a:t>INFORMACION </a:t>
            </a:r>
            <a:r>
              <a:rPr lang="es-CO" sz="1900" b="1" dirty="0">
                <a:latin typeface="Arial" pitchFamily="34" charset="0"/>
                <a:cs typeface="Arial" pitchFamily="34" charset="0"/>
              </a:rPr>
              <a:t>CONTABLE, PRESUPUESTAL Y TRIBUTARIA CORRESPONDIENTE </a:t>
            </a:r>
            <a:r>
              <a:rPr lang="es-CO" sz="1900" b="1" dirty="0" smtClean="0">
                <a:latin typeface="Arial" pitchFamily="34" charset="0"/>
                <a:cs typeface="Arial" pitchFamily="34" charset="0"/>
              </a:rPr>
              <a:t>AL AÑO </a:t>
            </a:r>
            <a:r>
              <a:rPr lang="es-CO" sz="1900" b="1" dirty="0">
                <a:latin typeface="Arial" pitchFamily="34" charset="0"/>
                <a:cs typeface="Arial" pitchFamily="34" charset="0"/>
              </a:rPr>
              <a:t>DE </a:t>
            </a:r>
            <a:r>
              <a:rPr lang="es-CO" sz="1900" b="1" dirty="0" smtClean="0">
                <a:latin typeface="Arial" pitchFamily="34" charset="0"/>
                <a:cs typeface="Arial" pitchFamily="34" charset="0"/>
              </a:rPr>
              <a:t>2021 </a:t>
            </a:r>
            <a:r>
              <a:rPr lang="es-CO" sz="1900" b="1" dirty="0">
                <a:latin typeface="Arial" pitchFamily="34" charset="0"/>
                <a:cs typeface="Arial" pitchFamily="34" charset="0"/>
              </a:rPr>
              <a:t>DE LA INSTITUCION </a:t>
            </a:r>
            <a:r>
              <a:rPr lang="es-CO" sz="1900" b="1" dirty="0" smtClean="0">
                <a:latin typeface="Arial" pitchFamily="34" charset="0"/>
                <a:cs typeface="Arial" pitchFamily="34" charset="0"/>
              </a:rPr>
              <a:t>EDUCATIVA. $1.800.000 </a:t>
            </a:r>
            <a:endParaRPr lang="es-CO" sz="1900" b="1" dirty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s-CO" sz="1900" b="1" dirty="0" smtClean="0">
                <a:latin typeface="Arial" pitchFamily="34" charset="0"/>
                <a:cs typeface="Arial" pitchFamily="34" charset="0"/>
              </a:rPr>
              <a:t>SEGUROS</a:t>
            </a:r>
            <a:r>
              <a:rPr lang="es-CO" sz="1900" b="1" dirty="0">
                <a:latin typeface="Arial" pitchFamily="34" charset="0"/>
                <a:cs typeface="Arial" pitchFamily="34" charset="0"/>
              </a:rPr>
              <a:t>: </a:t>
            </a:r>
            <a:r>
              <a:rPr lang="es-CO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EXPEDICION </a:t>
            </a:r>
            <a:r>
              <a:rPr lang="es-CO" sz="2000" b="1" dirty="0">
                <a:latin typeface="Arial" panose="020B0604020202020204" pitchFamily="34" charset="0"/>
                <a:cs typeface="Arial" panose="020B0604020202020204" pitchFamily="34" charset="0"/>
              </a:rPr>
              <a:t>RENOVACION POLIZA CONTRA FRAUDE VIGENCIA DEL 2021-05-04 HASTA 2022/05/04 TOMADOR INSTITUCION EDUCATIVA NUESTRA SEÑORA DEL CARMEN</a:t>
            </a:r>
            <a:r>
              <a:rPr lang="es-CO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 $2.800.000.00</a:t>
            </a:r>
          </a:p>
          <a:p>
            <a:pPr algn="just"/>
            <a:r>
              <a:rPr lang="es-CO" sz="2000" b="1" dirty="0">
                <a:latin typeface="Arial" pitchFamily="34" charset="0"/>
                <a:cs typeface="Arial" pitchFamily="34" charset="0"/>
              </a:rPr>
              <a:t>INTERNET: </a:t>
            </a:r>
            <a:r>
              <a:rPr lang="es-CO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SERVICIO </a:t>
            </a:r>
            <a:r>
              <a:rPr lang="es-CO" sz="2000" b="1" dirty="0">
                <a:latin typeface="Arial" panose="020B0604020202020204" pitchFamily="34" charset="0"/>
                <a:cs typeface="Arial" panose="020B0604020202020204" pitchFamily="34" charset="0"/>
              </a:rPr>
              <a:t>DE INTERNET PERIODO 01/JUN/2021 HASTA 30/NOV/2021, PARA LAS LABORES EDUCATIVAS DE LA INSTITUCION EDUCATIVA</a:t>
            </a:r>
            <a:r>
              <a:rPr lang="es-CO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 $697.000</a:t>
            </a:r>
            <a:endParaRPr lang="es-CO" sz="2000" b="1" dirty="0"/>
          </a:p>
          <a:p>
            <a:pPr algn="just"/>
            <a:r>
              <a:rPr lang="es-CO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MANTENIMIENTO </a:t>
            </a:r>
            <a:r>
              <a:rPr lang="es-CO" sz="2000" b="1" dirty="0">
                <a:latin typeface="Arial" panose="020B0604020202020204" pitchFamily="34" charset="0"/>
                <a:cs typeface="Arial" panose="020B0604020202020204" pitchFamily="34" charset="0"/>
              </a:rPr>
              <a:t>DE MOBILIARIO Y EQUIPO: SERVICIO DE COMPUTACION NUBE PORTAL TNS OFICIAL ANUAL PARA SERVICIO DE LA INFORMACION CONTABLE DE LA INSTITUCION EDUCATIVA ANUAL.  $1.800.000.00</a:t>
            </a:r>
          </a:p>
          <a:p>
            <a:pPr algn="just"/>
            <a:endParaRPr lang="es-CO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es-CO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es-CO" b="1" dirty="0"/>
          </a:p>
          <a:p>
            <a:pPr marL="0" indent="0" algn="just">
              <a:buNone/>
            </a:pPr>
            <a:endParaRPr lang="es-CO" b="1" dirty="0" smtClean="0">
              <a:latin typeface="Arial" pitchFamily="34" charset="0"/>
              <a:cs typeface="Arial" pitchFamily="34" charset="0"/>
            </a:endParaRPr>
          </a:p>
          <a:p>
            <a:pPr algn="just"/>
            <a:endParaRPr lang="es-CO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45599389"/>
      </p:ext>
    </p:extLst>
  </p:cSld>
  <p:clrMapOvr>
    <a:masterClrMapping/>
  </p:clrMapOvr>
</p:sld>
</file>

<file path=ppt/theme/theme1.xml><?xml version="1.0" encoding="utf-8"?>
<a:theme xmlns:a="http://schemas.openxmlformats.org/drawingml/2006/main" name="Espiral">
  <a:themeElements>
    <a:clrScheme name="Espiral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Espiral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Espiral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1589</TotalTime>
  <Words>781</Words>
  <Application>Microsoft Office PowerPoint</Application>
  <PresentationFormat>Panorámica</PresentationFormat>
  <Paragraphs>110</Paragraphs>
  <Slides>12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12</vt:i4>
      </vt:variant>
    </vt:vector>
  </HeadingPairs>
  <TitlesOfParts>
    <vt:vector size="19" baseType="lpstr">
      <vt:lpstr>Arial</vt:lpstr>
      <vt:lpstr>Arial Black</vt:lpstr>
      <vt:lpstr>Arial Narrow</vt:lpstr>
      <vt:lpstr>Century Gothic</vt:lpstr>
      <vt:lpstr>Times New Roman</vt:lpstr>
      <vt:lpstr>Wingdings 3</vt:lpstr>
      <vt:lpstr>Espiral</vt:lpstr>
      <vt:lpstr>INFORME DE GESTIÓN</vt:lpstr>
      <vt:lpstr>                                                </vt:lpstr>
      <vt:lpstr>MODELO DE GESTIÓN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DETALLE RUBROS DE GASTOS </vt:lpstr>
      <vt:lpstr>Presentación de PowerPoint</vt:lpstr>
      <vt:lpstr>DETALLE RUBROS DE GASTOS 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JHKGHJGHJGHJGFGJH</dc:title>
  <dc:creator>WARHACK</dc:creator>
  <cp:lastModifiedBy>JOSE JOAQUIN ROJAS</cp:lastModifiedBy>
  <cp:revision>155</cp:revision>
  <dcterms:created xsi:type="dcterms:W3CDTF">2017-02-08T19:38:03Z</dcterms:created>
  <dcterms:modified xsi:type="dcterms:W3CDTF">2022-11-16T23:00:16Z</dcterms:modified>
</cp:coreProperties>
</file>