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263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66" r:id="rId8"/>
    <p:sldId id="263" r:id="rId9"/>
    <p:sldId id="267" r:id="rId10"/>
    <p:sldId id="268" r:id="rId11"/>
    <p:sldId id="271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94660" autoAdjust="0"/>
  </p:normalViewPr>
  <p:slideViewPr>
    <p:cSldViewPr snapToGrid="0">
      <p:cViewPr varScale="1">
        <p:scale>
          <a:sx n="46" d="100"/>
          <a:sy n="46" d="100"/>
        </p:scale>
        <p:origin x="762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5491B73-2ECD-4BA3-A980-C7E12752155D}" type="datetime1">
              <a:rPr lang="es-ES" noProof="0" smtClean="0"/>
              <a:pPr rtl="0"/>
              <a:t>16/11/2022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 rtl="0"/>
            <a:fld id="{E5137D0E-4A4F-4307-8994-C1891D747D59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4867610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pPr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9089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pPr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029888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pPr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63919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pPr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099999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pPr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33545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pPr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2713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pPr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698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pPr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65026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BEF682B-971E-4315-9FA5-6AD2F8C98349}" type="datetime1">
              <a:rPr lang="es-ES" noProof="0" smtClean="0"/>
              <a:pPr rtl="0"/>
              <a:t>16/11/2022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rtl="0"/>
            <a:fld id="{E5137D0E-4A4F-4307-8994-C1891D747D59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695098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pPr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9717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pPr/>
              <a:t>11/16/2022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618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pPr/>
              <a:t>11/16/2022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58739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pPr/>
              <a:t>11/16/2022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3760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pPr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6230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pPr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0109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pPr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755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4" r:id="rId1"/>
    <p:sldLayoutId id="2147484265" r:id="rId2"/>
    <p:sldLayoutId id="2147484266" r:id="rId3"/>
    <p:sldLayoutId id="2147484267" r:id="rId4"/>
    <p:sldLayoutId id="2147484268" r:id="rId5"/>
    <p:sldLayoutId id="2147484269" r:id="rId6"/>
    <p:sldLayoutId id="2147484270" r:id="rId7"/>
    <p:sldLayoutId id="2147484271" r:id="rId8"/>
    <p:sldLayoutId id="2147484272" r:id="rId9"/>
    <p:sldLayoutId id="2147484273" r:id="rId10"/>
    <p:sldLayoutId id="2147484274" r:id="rId11"/>
    <p:sldLayoutId id="2147484275" r:id="rId12"/>
    <p:sldLayoutId id="2147484276" r:id="rId13"/>
    <p:sldLayoutId id="2147484277" r:id="rId14"/>
    <p:sldLayoutId id="2147484278" r:id="rId15"/>
    <p:sldLayoutId id="2147484279" r:id="rId16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2000"/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756492" y="3342128"/>
            <a:ext cx="6919785" cy="864973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CO" sz="6000" b="1" spc="50" dirty="0" smtClean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anose="020B0606020202030204" pitchFamily="34" charset="0"/>
              </a:rPr>
              <a:t>INFORME DE GESTIÓN</a:t>
            </a:r>
            <a:endParaRPr lang="es-CO" sz="6000" b="1" spc="50" dirty="0">
              <a:ln w="11430"/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832692" y="4874515"/>
            <a:ext cx="6878595" cy="128510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s-CO" sz="3600" b="1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DEL 1 DE ENERO AL 31 DE DICIEMRE DE 2021</a:t>
            </a:r>
            <a:endParaRPr lang="es-CO" sz="3600" b="1" dirty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587133" y="1147156"/>
            <a:ext cx="87015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CO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6600"/>
                </a:solidFill>
                <a:latin typeface="Arial Narrow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INSTITUCION EDUCATIVA </a:t>
            </a:r>
          </a:p>
          <a:p>
            <a:pPr algn="ctr">
              <a:spcAft>
                <a:spcPts val="0"/>
              </a:spcAft>
            </a:pPr>
            <a:r>
              <a:rPr lang="es-CO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6600"/>
                </a:solidFill>
                <a:latin typeface="Arial Narrow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NUESTRA SEÑORA DEL CARMEN </a:t>
            </a:r>
          </a:p>
          <a:p>
            <a:pPr algn="ctr"/>
            <a:r>
              <a:rPr lang="es-CO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6600"/>
                </a:solidFill>
                <a:latin typeface="Arial Narrow" pitchFamily="34" charset="0"/>
                <a:ea typeface="Times New Roman" panose="02020603050405020304" pitchFamily="18" charset="0"/>
              </a:rPr>
              <a:t>SALAZAR-NORTE DE </a:t>
            </a:r>
            <a:r>
              <a:rPr lang="es-CO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6600"/>
                </a:solidFill>
                <a:latin typeface="Arial Narrow" pitchFamily="34" charset="0"/>
                <a:ea typeface="Times New Roman" panose="02020603050405020304" pitchFamily="18" charset="0"/>
              </a:rPr>
              <a:t>SANTANDER</a:t>
            </a:r>
          </a:p>
        </p:txBody>
      </p:sp>
    </p:spTree>
    <p:extLst>
      <p:ext uri="{BB962C8B-B14F-4D97-AF65-F5344CB8AC3E}">
        <p14:creationId xmlns:p14="http://schemas.microsoft.com/office/powerpoint/2010/main" val="11315617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50236" y="951059"/>
            <a:ext cx="10120768" cy="5577927"/>
          </a:xfrm>
        </p:spPr>
        <p:txBody>
          <a:bodyPr>
            <a:noAutofit/>
          </a:bodyPr>
          <a:lstStyle/>
          <a:p>
            <a:pPr algn="just"/>
            <a:r>
              <a:rPr lang="es-CO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MATERIALES </a:t>
            </a:r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Y SUMINISTROS: </a:t>
            </a:r>
            <a:r>
              <a:rPr lang="es-CO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SUMINISTRO DE ELEMENTOS OFICINA 1 CUADERNILLO DE CONTABILIDAD, 1 TALONARIO DE RECIBO, 1 ROLLO DE CINTA PEGANTE, 1 ROLLO CINTA DELIMITADORA, 3 PINCELES, 8 TARROS TINTA EPSON, 21 RESMAS CARTA, 24 RESMAS OFICIO, 2 PEGANTES EN BARRA, 1 CAJA TEMPERAS, 1 ROLLO CINTA DOBLE FAX, ELEMENTOS DE BIOSEGURIDAD 5 DISPENSADORES DE GEL, 10 TARROS PLÁSTICOS, 13 PENDONES ETC. PARA EL NORMAL FUNCIONAMIENTO DE LA INSTITUCIÓN EDUCATIVA. $2.529.311.00</a:t>
            </a:r>
          </a:p>
          <a:p>
            <a:pPr algn="just"/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MATERIALES Y SUMINISTROS: ELEMENTOS DE OFICINA 1 ROLLO CINTA ADHESIVA, 2 CAJAS RESMA OFICIO, 8 PARES PILA RECARGABLE AA, 10 PLIEGOS CARTULINA, 1 SILICONA, 2 LAPICEROS, 2 TIJERAS, 2 CAJA GRAPA, 3 PEGANTE EN BARRA, 1 COLBON, ELEMENTO CAFETERIA 3 PAQUETES VASOS, 3 BOLSA CAJE, 2 GALON TONER, 5 CANDADOS,  2 CAJA LAPIZ MONGOL, 1 CAJA LAPICERO, 14 BORRADOR TABLERO, 6 MARCADOR EDDING, ETC. ELEMENTOS PRIMEROS AUXILIOS, ETC. PARA SERVICIO DE LA INSTITUCION EDUCATIVA</a:t>
            </a:r>
            <a:r>
              <a:rPr lang="es-CO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$2.371.994.00</a:t>
            </a:r>
          </a:p>
          <a:p>
            <a:pPr algn="just"/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MATERIALES Y SUMINISTROS: SUMINISTRO DE ELEMENTOS DE OFICINA 2 RESMA CARTA, 1 RESMA OFICIO REPROGRAF, 1 CUADERNO ARGOLLADO GRANDE, 36 CARTULINA CARTA OPALINA, 1 PAQUETE CARTA AUTOAHDESIVO, 2 LAPIZ MONGOL, 1 MARCADOR SHARPIE, 1 SACAPUNTA, 1 TIJERA, 1 CINTA TIRRO, 1 CINTA EMABLAR, 24 CARPETAS COLGANTE KEEPERMATE, 1 TONER HP 35A NEGRO ORIGINAL, 2 CARTUCHO HP 954XL NEGRO, 3 CARTUCHOS HP 954 YELLOW, MAGENTA Y CYAN, PARA EL NORMAL FUNCIONAMIENTO DE LA INSTITUCION EDUCATIVA. $1.350.800.00</a:t>
            </a:r>
          </a:p>
          <a:p>
            <a:pPr algn="just"/>
            <a:endParaRPr lang="es-CO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O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CO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CO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426330" y="410599"/>
            <a:ext cx="84287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dirty="0">
                <a:latin typeface="Arial Black" pitchFamily="34" charset="0"/>
              </a:rPr>
              <a:t>DETALLE RUBROS DE GASTOS </a:t>
            </a: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950809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8231"/>
          </a:xfrm>
        </p:spPr>
        <p:txBody>
          <a:bodyPr>
            <a:normAutofit/>
          </a:bodyPr>
          <a:lstStyle/>
          <a:p>
            <a:pPr algn="ctr"/>
            <a:r>
              <a:rPr lang="es-CO" sz="2000" dirty="0">
                <a:latin typeface="Arial Black" pitchFamily="34" charset="0"/>
              </a:rPr>
              <a:t>DETALLE RUBROS DE GASTOS </a:t>
            </a:r>
            <a:endParaRPr lang="es-CO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07676" y="1144035"/>
            <a:ext cx="10282394" cy="5513139"/>
          </a:xfrm>
        </p:spPr>
        <p:txBody>
          <a:bodyPr>
            <a:noAutofit/>
          </a:bodyPr>
          <a:lstStyle/>
          <a:p>
            <a:pPr algn="just"/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MATERIALES Y SUMINISTROS: SUMINISTRO DE ELEMENTOS DE OFICINA 1 TONER SHARP G, 2 TONER RICOH IM 430, 5 TONER RICOH IM430, 3 TONER SHARP AL 1000, 1 MOUSE INALAMBRICO GENUS NX7010, 2 MOUSE USB LOGITECH M105, 1 RODILLO PRESION SHARP AL 1000, 1 UNIDAD DRUM RICOH IM430, 1 CILINDRO SHARP-G, PARA SERVICIO DE LA SEDE PRINCIPAL Y SEDE DE PRIMARIA DE LA INSTITUCION EDUCATIVA</a:t>
            </a:r>
            <a:r>
              <a:rPr lang="es-CO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 $3.520.200.00</a:t>
            </a:r>
          </a:p>
          <a:p>
            <a:pPr algn="just"/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MATERIALES Y SUMINISTROS: SUMINISTRO DE ELEMENTOS DE OFICINA 3 RESMA DE PAPEL TAMAÑO OFICIO, 3 CABLE HDMI DE 10M, 3 PINTURA ACRILICA 250 CC COLORES, 1 GLIFOSATO AGRIMOR X GALON, ETC. PARA SERVICIO DE LA SEDE PRINCIPAL DE LA INSTITUCION EDUCATIVA</a:t>
            </a:r>
            <a:r>
              <a:rPr lang="es-CO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 $615.553.00</a:t>
            </a:r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MATERIALES </a:t>
            </a:r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CO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SUMINISTROS – IMPRESOS Y PUBLICACIONES SUMINISTRO </a:t>
            </a:r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DE 10 MEDALLAS, IMPRESOS Y PUBLICACIONES ELABORACION DE COMBOS DE GRADUACION, 5 ENCUADERNACION, PARA SERVICIO DE LA INSTITUCION EDUCATIVA</a:t>
            </a:r>
            <a:r>
              <a:rPr lang="es-CO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 $579.810.00</a:t>
            </a:r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MANTENIMENTO DE INFRAESTRUCTURA EDUCATIVA: MANTENIMIENTO DEL PERIMETRO URBANO DE LA INSTITUCION DESYERBO Y LIMPIEZA DE LA MALLA, REPARACION DE LA CERCA, APERTURA DE LA ACEQUIA ALREDEDOR DEL CERCADO, FUMIGADA DE TODO EL PERIMETRO Y REPARACION DE LA ACEQUIA DE LA CANCHA DE LA SEDE PRINCIPAL DE LA INSTITUCION EDUCATIVA.  $611.000.00</a:t>
            </a:r>
          </a:p>
          <a:p>
            <a:pPr algn="just"/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DIAN: PAGO RETENCION EN LA FUENTE ANUAL INSTITUCION EDUCATIVA 2021  $710.000.00</a:t>
            </a:r>
          </a:p>
          <a:p>
            <a:pPr algn="just"/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O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O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O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O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O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958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89212" y="873457"/>
            <a:ext cx="8915400" cy="503776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es-CO" sz="8000" dirty="0" smtClean="0"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es-CO" sz="80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GRACIAS</a:t>
            </a:r>
            <a:r>
              <a:rPr lang="es-CO" sz="8000" dirty="0" smtClean="0">
                <a:latin typeface="Arial Black" pitchFamily="34" charset="0"/>
              </a:rPr>
              <a:t> </a:t>
            </a:r>
            <a:endParaRPr lang="es-CO" sz="8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273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6740" y="172800"/>
            <a:ext cx="9404723" cy="140053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s-ES" sz="44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s-CO" sz="4400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s-CO" sz="44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s-CO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s-CO" dirty="0" smtClean="0">
                <a:solidFill>
                  <a:schemeClr val="tx1">
                    <a:lumMod val="95000"/>
                  </a:schemeClr>
                </a:solidFill>
              </a:rPr>
            </a:br>
            <a:endParaRPr lang="es-CO" dirty="0">
              <a:solidFill>
                <a:schemeClr val="tx1">
                  <a:lumMod val="95000"/>
                </a:schemeClr>
              </a:solidFill>
            </a:endParaRPr>
          </a:p>
        </p:txBody>
      </p:sp>
      <p:graphicFrame>
        <p:nvGraphicFramePr>
          <p:cNvPr id="3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410981"/>
              </p:ext>
            </p:extLst>
          </p:nvPr>
        </p:nvGraphicFramePr>
        <p:xfrm>
          <a:off x="2067698" y="2348459"/>
          <a:ext cx="8007178" cy="328863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741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6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843">
                <a:tc gridSpan="2"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CO" sz="3200" b="1" kern="1200" dirty="0">
                          <a:solidFill>
                            <a:schemeClr val="lt1"/>
                          </a:solidFill>
                          <a:effectLst>
                            <a:glow rad="1397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Arial Black" pitchFamily="34" charset="0"/>
                          <a:ea typeface="+mn-ea"/>
                          <a:cs typeface="+mn-cs"/>
                        </a:rPr>
                        <a:t>Vigencia</a:t>
                      </a:r>
                      <a:r>
                        <a:rPr kumimoji="0" lang="es-CO" sz="3200" b="1" kern="1200" dirty="0" smtClean="0">
                          <a:solidFill>
                            <a:schemeClr val="lt1"/>
                          </a:solidFill>
                          <a:effectLst>
                            <a:glow rad="1397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Arial Black" pitchFamily="34" charset="0"/>
                          <a:ea typeface="+mn-ea"/>
                          <a:cs typeface="+mn-cs"/>
                        </a:rPr>
                        <a:t>: 2021</a:t>
                      </a:r>
                      <a:endParaRPr kumimoji="0" lang="es-CO" sz="3200" b="1" kern="1200" dirty="0">
                        <a:solidFill>
                          <a:schemeClr val="lt1"/>
                        </a:solidFill>
                        <a:effectLst>
                          <a:glow rad="1397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 marT="45731" marB="45731" anchor="ctr"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s-CO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1" marB="45731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783">
                <a:tc>
                  <a:txBody>
                    <a:bodyPr/>
                    <a:lstStyle/>
                    <a:p>
                      <a:r>
                        <a:rPr lang="es-CO" sz="2400" dirty="0">
                          <a:latin typeface="Arial Narrow" pitchFamily="34" charset="0"/>
                        </a:rPr>
                        <a:t>Nombre Establecimiento:</a:t>
                      </a:r>
                      <a:endParaRPr lang="es-CO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T="45731" marB="45731" anchor="ctr"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dirty="0" smtClean="0">
                          <a:latin typeface="Arial Narrow" pitchFamily="34" charset="0"/>
                        </a:rPr>
                        <a:t>I. E. NUESTRA SEÑORA DEL CARMEN </a:t>
                      </a:r>
                      <a:endParaRPr lang="es-CO" sz="2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T="45731" marB="45731" anchor="ctr"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071">
                <a:tc>
                  <a:txBody>
                    <a:bodyPr/>
                    <a:lstStyle/>
                    <a:p>
                      <a:r>
                        <a:rPr lang="es-CO" sz="2400" dirty="0">
                          <a:latin typeface="Arial Narrow" pitchFamily="34" charset="0"/>
                        </a:rPr>
                        <a:t>Departamento:</a:t>
                      </a:r>
                      <a:endParaRPr lang="es-CO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T="45731" marB="4573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2400" dirty="0">
                          <a:latin typeface="Arial Narrow" pitchFamily="34" charset="0"/>
                        </a:rPr>
                        <a:t>NORTE DE SANTANDER</a:t>
                      </a:r>
                      <a:endParaRPr lang="es-CO" sz="2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T="45731" marB="45731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979">
                <a:tc>
                  <a:txBody>
                    <a:bodyPr/>
                    <a:lstStyle/>
                    <a:p>
                      <a:r>
                        <a:rPr lang="es-CO" sz="2400" dirty="0">
                          <a:latin typeface="Arial Narrow" pitchFamily="34" charset="0"/>
                        </a:rPr>
                        <a:t>Municipio:</a:t>
                      </a:r>
                      <a:endParaRPr lang="es-CO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T="45731" marB="4573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2400" dirty="0" smtClean="0">
                          <a:latin typeface="Arial Narrow" pitchFamily="34" charset="0"/>
                        </a:rPr>
                        <a:t>SALAZAR</a:t>
                      </a:r>
                      <a:endParaRPr lang="es-CO" sz="2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T="45731" marB="45731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887">
                <a:tc>
                  <a:txBody>
                    <a:bodyPr/>
                    <a:lstStyle/>
                    <a:p>
                      <a:r>
                        <a:rPr lang="es-CO" sz="2400" dirty="0">
                          <a:latin typeface="Arial Narrow" pitchFamily="34" charset="0"/>
                        </a:rPr>
                        <a:t>Estado:</a:t>
                      </a:r>
                      <a:endParaRPr lang="es-CO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T="45731" marB="45731" anchor="ctr"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2400" dirty="0">
                          <a:latin typeface="Arial Narrow" pitchFamily="34" charset="0"/>
                        </a:rPr>
                        <a:t>Pagado</a:t>
                      </a:r>
                      <a:endParaRPr lang="es-CO" sz="2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T="45731" marB="45731" anchor="ctr"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843">
                <a:tc gridSpan="2">
                  <a:txBody>
                    <a:bodyPr/>
                    <a:lstStyle/>
                    <a:p>
                      <a:pPr algn="ctr"/>
                      <a:r>
                        <a:rPr lang="es-CO" sz="24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Recursos asignados</a:t>
                      </a:r>
                      <a:r>
                        <a:rPr lang="es-CO" sz="2400" b="1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: </a:t>
                      </a:r>
                      <a:r>
                        <a:rPr lang="es-CO" sz="2400" b="1" u="non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$41.406.359</a:t>
                      </a:r>
                      <a:endParaRPr lang="es-CO" sz="2400" b="1" u="non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T="45731" marB="45731" anchor="ctr"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 sz="2400" b="1" u="sng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T="45731" marB="45731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ítulo 1"/>
          <p:cNvSpPr txBox="1">
            <a:spLocks/>
          </p:cNvSpPr>
          <p:nvPr/>
        </p:nvSpPr>
        <p:spPr>
          <a:xfrm>
            <a:off x="3674078" y="502509"/>
            <a:ext cx="4341341" cy="66726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3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Narrow" pitchFamily="34" charset="0"/>
                <a:ea typeface="+mj-ea"/>
                <a:cs typeface="+mj-cs"/>
              </a:rPr>
              <a:t>MODELO DE GESTIÓN</a:t>
            </a:r>
            <a:endParaRPr kumimoji="0" lang="es-CO" sz="2400" b="0" i="0" u="sng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472432" y="1190333"/>
            <a:ext cx="47446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b="1" dirty="0" smtClean="0">
                <a:solidFill>
                  <a:schemeClr val="accent1">
                    <a:lumMod val="50000"/>
                  </a:schemeClr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Arial Narrow" pitchFamily="34" charset="0"/>
              </a:rPr>
              <a:t>RECURSOS DE GRATUIDAD</a:t>
            </a:r>
            <a:endParaRPr lang="es-CO" sz="3200" dirty="0">
              <a:solidFill>
                <a:schemeClr val="accent1">
                  <a:lumMod val="50000"/>
                </a:schemeClr>
              </a:solidFill>
              <a:effectLst>
                <a:reflection blurRad="6350" stA="50000" endA="300" endPos="50000" dist="29997" dir="5400000" sy="-100000" algn="bl" rotWithShape="0"/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2800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84823" y="675504"/>
            <a:ext cx="4341341" cy="667264"/>
          </a:xfrm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s-ES" sz="40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</a:rPr>
              <a:t>MODELO </a:t>
            </a:r>
            <a:r>
              <a:rPr lang="es-ES" sz="4000" b="1" u="sng" dirty="0">
                <a:solidFill>
                  <a:schemeClr val="accent1">
                    <a:lumMod val="50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</a:rPr>
              <a:t>DE </a:t>
            </a:r>
            <a:r>
              <a:rPr lang="es-ES" sz="40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</a:rPr>
              <a:t>GESTIÓN</a:t>
            </a:r>
            <a:endParaRPr lang="es-CO" sz="3200" u="sng" dirty="0"/>
          </a:p>
        </p:txBody>
      </p:sp>
      <p:graphicFrame>
        <p:nvGraphicFramePr>
          <p:cNvPr id="4" name="1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7268179"/>
              </p:ext>
            </p:extLst>
          </p:nvPr>
        </p:nvGraphicFramePr>
        <p:xfrm>
          <a:off x="2274093" y="2375268"/>
          <a:ext cx="7680586" cy="239850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40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0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9626">
                <a:tc gridSpan="2">
                  <a:txBody>
                    <a:bodyPr/>
                    <a:lstStyle/>
                    <a:p>
                      <a:pPr algn="ctr"/>
                      <a:r>
                        <a:rPr lang="es-ES" sz="3200" i="1" dirty="0" smtClean="0">
                          <a:effectLst>
                            <a:glow rad="101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Arial Black" pitchFamily="34" charset="0"/>
                        </a:rPr>
                        <a:t>PRESUPUESTO </a:t>
                      </a:r>
                      <a:r>
                        <a:rPr lang="es-ES" sz="3200" i="1" baseline="0" dirty="0" smtClean="0">
                          <a:effectLst>
                            <a:glow rad="101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Arial Black" pitchFamily="34" charset="0"/>
                        </a:rPr>
                        <a:t> 2021</a:t>
                      </a:r>
                      <a:endParaRPr lang="es-CO" sz="2800" b="1" i="1" dirty="0">
                        <a:solidFill>
                          <a:schemeClr val="tx1"/>
                        </a:solidFill>
                        <a:effectLst>
                          <a:glow rad="101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  <a:latin typeface="Arial Narrow" pitchFamily="34" charset="0"/>
                      </a:endParaRPr>
                    </a:p>
                  </a:txBody>
                  <a:tcPr marL="91433" marR="91433" marT="45760" marB="45760" anchor="ctr"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626">
                <a:tc>
                  <a:txBody>
                    <a:bodyPr/>
                    <a:lstStyle/>
                    <a:p>
                      <a:pPr algn="l"/>
                      <a:r>
                        <a:rPr lang="es-ES" sz="2800" dirty="0" smtClean="0">
                          <a:latin typeface="Arial Narrow" pitchFamily="34" charset="0"/>
                        </a:rPr>
                        <a:t>Presupuesto Definitivo</a:t>
                      </a:r>
                      <a:endParaRPr lang="es-CO" sz="2800" b="1" i="1" dirty="0">
                        <a:latin typeface="Arial Narrow" pitchFamily="34" charset="0"/>
                      </a:endParaRPr>
                    </a:p>
                  </a:txBody>
                  <a:tcPr marL="91433" marR="91433" marT="45760" marB="45760" anchor="ctr">
                    <a:lnL w="12700" cmpd="sng">
                      <a:noFill/>
                    </a:lnL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800" dirty="0" smtClean="0">
                          <a:latin typeface="Arial Narrow" pitchFamily="34" charset="0"/>
                        </a:rPr>
                        <a:t>$32.776.059.00</a:t>
                      </a:r>
                      <a:endParaRPr lang="es-CO" sz="2800" b="1" i="1" dirty="0">
                        <a:latin typeface="Arial Narrow" pitchFamily="34" charset="0"/>
                      </a:endParaRPr>
                    </a:p>
                  </a:txBody>
                  <a:tcPr marL="91433" marR="91433" marT="45760" marB="45760" anchor="ctr">
                    <a:lnR w="12700" cmpd="sng">
                      <a:noFill/>
                    </a:lnR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9626">
                <a:tc>
                  <a:txBody>
                    <a:bodyPr/>
                    <a:lstStyle/>
                    <a:p>
                      <a:pPr algn="l"/>
                      <a:r>
                        <a:rPr lang="es-CO" sz="2800" dirty="0" smtClean="0">
                          <a:latin typeface="Arial Narrow" pitchFamily="34" charset="0"/>
                        </a:rPr>
                        <a:t>Recibido</a:t>
                      </a:r>
                      <a:endParaRPr lang="es-CO" sz="2800" b="1" i="1" dirty="0">
                        <a:latin typeface="Arial Narrow" pitchFamily="34" charset="0"/>
                      </a:endParaRPr>
                    </a:p>
                  </a:txBody>
                  <a:tcPr marL="91433" marR="91433" marT="45760" marB="45760" anchor="ctr">
                    <a:lnL w="12700" cmpd="sng">
                      <a:noFill/>
                    </a:lnL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800" dirty="0" smtClean="0">
                          <a:latin typeface="Arial Narrow" pitchFamily="34" charset="0"/>
                        </a:rPr>
                        <a:t>$47.238.693.00</a:t>
                      </a:r>
                      <a:endParaRPr lang="es-CO" sz="2800" b="1" i="1" dirty="0">
                        <a:latin typeface="Arial Narrow" pitchFamily="34" charset="0"/>
                      </a:endParaRPr>
                    </a:p>
                  </a:txBody>
                  <a:tcPr marL="91433" marR="91433" marT="45760" marB="45760" anchor="ctr">
                    <a:lnR w="12700" cmpd="sng">
                      <a:noFill/>
                    </a:lnR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9626">
                <a:tc gridSpan="2">
                  <a:txBody>
                    <a:bodyPr/>
                    <a:lstStyle/>
                    <a:p>
                      <a:pPr algn="ctr"/>
                      <a:r>
                        <a:rPr lang="es-CO" sz="2800" dirty="0" smtClean="0">
                          <a:latin typeface="Arial Narrow" pitchFamily="34" charset="0"/>
                        </a:rPr>
                        <a:t>Diferencia  $ 14.462.634.00</a:t>
                      </a:r>
                      <a:endParaRPr lang="es-CO" sz="2800" b="1" i="1" dirty="0">
                        <a:latin typeface="Arial Narrow" pitchFamily="34" charset="0"/>
                      </a:endParaRPr>
                    </a:p>
                  </a:txBody>
                  <a:tcPr marL="91433" marR="91433" marT="45760" marB="4576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s-CO" sz="2800" b="1" i="1" dirty="0"/>
                    </a:p>
                  </a:txBody>
                  <a:tcPr marL="91433" marR="91433" marT="45760" marB="457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3529868" y="1473198"/>
            <a:ext cx="5594801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es-ES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rial Narrow" pitchFamily="34" charset="0"/>
              </a:rPr>
              <a:t>FONDO SERVICIOS EDUCATIVOS</a:t>
            </a:r>
            <a:endParaRPr lang="es-CO" sz="3200" dirty="0">
              <a:solidFill>
                <a:schemeClr val="accent1">
                  <a:lumMod val="50000"/>
                </a:schemeClr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9443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833914"/>
              </p:ext>
            </p:extLst>
          </p:nvPr>
        </p:nvGraphicFramePr>
        <p:xfrm>
          <a:off x="1246762" y="2384574"/>
          <a:ext cx="10127690" cy="381872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6710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7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7109">
                <a:tc>
                  <a:txBody>
                    <a:bodyPr/>
                    <a:lstStyle/>
                    <a:p>
                      <a:pPr algn="ctr"/>
                      <a:r>
                        <a:rPr lang="es-CO" sz="2800" dirty="0" smtClean="0">
                          <a:effectLst>
                            <a:glow rad="101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Arial Narrow" pitchFamily="34" charset="0"/>
                        </a:rPr>
                        <a:t>CONCEPTO</a:t>
                      </a:r>
                      <a:endParaRPr lang="es-CO" sz="2800" b="1" i="1" dirty="0">
                        <a:effectLst>
                          <a:glow rad="101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  <a:latin typeface="Arial Narrow" pitchFamily="34" charset="0"/>
                      </a:endParaRPr>
                    </a:p>
                  </a:txBody>
                  <a:tcPr marL="91450" marR="91450" marT="45769" marB="45769" anchor="ctr"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dirty="0" smtClean="0">
                          <a:effectLst>
                            <a:glow rad="101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Arial Narrow" pitchFamily="34" charset="0"/>
                        </a:rPr>
                        <a:t>INGRESOS</a:t>
                      </a:r>
                      <a:endParaRPr lang="es-CO" sz="2800" b="1" i="1" dirty="0">
                        <a:effectLst>
                          <a:glow rad="101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  <a:latin typeface="Arial Narrow" pitchFamily="34" charset="0"/>
                      </a:endParaRPr>
                    </a:p>
                  </a:txBody>
                  <a:tcPr marL="91450" marR="91450" marT="45769" marB="45769" anchor="ctr"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479">
                <a:tc>
                  <a:txBody>
                    <a:bodyPr/>
                    <a:lstStyle/>
                    <a:p>
                      <a:r>
                        <a:rPr lang="es-CO" sz="2800" dirty="0" smtClean="0">
                          <a:latin typeface="Arial Narrow" pitchFamily="34" charset="0"/>
                        </a:rPr>
                        <a:t>Gratuidad</a:t>
                      </a:r>
                      <a:endParaRPr lang="es-CO" sz="2800" b="1" i="1" dirty="0">
                        <a:latin typeface="Arial Narrow" pitchFamily="34" charset="0"/>
                      </a:endParaRPr>
                    </a:p>
                  </a:txBody>
                  <a:tcPr marL="91450" marR="91450" marT="45769" marB="45769" anchor="ctr">
                    <a:lnL w="12700" cmpd="sng">
                      <a:noFill/>
                    </a:lnL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800" dirty="0" smtClean="0">
                          <a:effectLst/>
                          <a:latin typeface="Arial Narrow" pitchFamily="34" charset="0"/>
                        </a:rPr>
                        <a:t>$ 27.000.000.00</a:t>
                      </a:r>
                      <a:endParaRPr lang="es-CO" sz="2800" b="1" dirty="0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1450" marR="91450" marT="45769" marB="45769" anchor="ctr">
                    <a:lnR w="12700" cmpd="sng">
                      <a:noFill/>
                    </a:lnR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479">
                <a:tc>
                  <a:txBody>
                    <a:bodyPr/>
                    <a:lstStyle/>
                    <a:p>
                      <a:r>
                        <a:rPr lang="es-CO" sz="2800" b="0" i="0" dirty="0" smtClean="0">
                          <a:latin typeface="Arial Narrow" pitchFamily="34" charset="0"/>
                        </a:rPr>
                        <a:t>Gratuidad</a:t>
                      </a:r>
                      <a:r>
                        <a:rPr lang="es-CO" sz="2800" b="0" i="0" baseline="0" dirty="0" smtClean="0">
                          <a:latin typeface="Arial Narrow" pitchFamily="34" charset="0"/>
                        </a:rPr>
                        <a:t> FOME</a:t>
                      </a:r>
                      <a:endParaRPr lang="es-CO" sz="2400" b="1" i="0" dirty="0">
                        <a:latin typeface="Arial Narrow" pitchFamily="34" charset="0"/>
                      </a:endParaRPr>
                    </a:p>
                  </a:txBody>
                  <a:tcPr marL="91450" marR="91450" marT="45769" marB="45769" anchor="ctr">
                    <a:lnL w="12700" cmpd="sng">
                      <a:noFill/>
                    </a:lnL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8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$ 18.000.000.00</a:t>
                      </a:r>
                      <a:endParaRPr lang="es-CO" sz="2800" kern="1200" dirty="0">
                        <a:solidFill>
                          <a:schemeClr val="dk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91450" marR="91450" marT="45769" marB="45769" anchor="ctr">
                    <a:lnR w="12700" cmpd="sng"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7892321"/>
                  </a:ext>
                </a:extLst>
              </a:tr>
              <a:tr h="520479">
                <a:tc>
                  <a:txBody>
                    <a:bodyPr/>
                    <a:lstStyle/>
                    <a:p>
                      <a:r>
                        <a:rPr lang="es-CO" sz="2800" dirty="0" smtClean="0">
                          <a:latin typeface="Arial Narrow" pitchFamily="34" charset="0"/>
                        </a:rPr>
                        <a:t>Recursos</a:t>
                      </a:r>
                      <a:r>
                        <a:rPr lang="es-CO" sz="2800" baseline="0" dirty="0" smtClean="0">
                          <a:latin typeface="Arial Narrow" pitchFamily="34" charset="0"/>
                        </a:rPr>
                        <a:t> de Balance</a:t>
                      </a:r>
                      <a:endParaRPr lang="es-CO" sz="2800" b="1" i="1" dirty="0">
                        <a:latin typeface="Arial Narrow" pitchFamily="34" charset="0"/>
                      </a:endParaRPr>
                    </a:p>
                  </a:txBody>
                  <a:tcPr marL="91450" marR="91450" marT="45769" marB="45769" anchor="ctr">
                    <a:lnL w="12700" cmpd="sng">
                      <a:noFill/>
                    </a:lnL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800" dirty="0" smtClean="0">
                          <a:latin typeface="Arial Narrow" pitchFamily="34" charset="0"/>
                        </a:rPr>
                        <a:t>$   5.776.059.00</a:t>
                      </a:r>
                      <a:endParaRPr lang="es-CO" sz="2800" b="1" i="1" dirty="0">
                        <a:latin typeface="Arial Narrow" pitchFamily="34" charset="0"/>
                      </a:endParaRPr>
                    </a:p>
                  </a:txBody>
                  <a:tcPr marL="91450" marR="91450" marT="45769" marB="45769" anchor="ctr">
                    <a:lnR w="12700" cmpd="sng"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479">
                <a:tc>
                  <a:txBody>
                    <a:bodyPr/>
                    <a:lstStyle/>
                    <a:p>
                      <a:r>
                        <a:rPr lang="es-CO" sz="2800" dirty="0" smtClean="0">
                          <a:latin typeface="Arial Narrow" pitchFamily="34" charset="0"/>
                        </a:rPr>
                        <a:t>Certificados y</a:t>
                      </a:r>
                      <a:r>
                        <a:rPr lang="es-CO" sz="2800" baseline="0" dirty="0" smtClean="0">
                          <a:latin typeface="Arial Narrow" pitchFamily="34" charset="0"/>
                        </a:rPr>
                        <a:t> constancias de estudio ex alumnos</a:t>
                      </a:r>
                      <a:endParaRPr lang="es-CO" sz="2800" dirty="0"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1448" marR="91448" marT="45695" marB="45695">
                    <a:lnL w="12700" cmpd="sng">
                      <a:noFill/>
                    </a:lnL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800" dirty="0" smtClean="0">
                          <a:effectLst/>
                          <a:latin typeface="Arial Narrow" pitchFamily="34" charset="0"/>
                        </a:rPr>
                        <a:t>$                 0.00</a:t>
                      </a:r>
                      <a:endParaRPr lang="es-CO" sz="2800" b="1" dirty="0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1448" marR="91448" marT="45695" marB="45695">
                    <a:lnR w="12700" cmpd="sng">
                      <a:noFill/>
                    </a:lnR>
                    <a:lnT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0479">
                <a:tc>
                  <a:txBody>
                    <a:bodyPr/>
                    <a:lstStyle/>
                    <a:p>
                      <a:r>
                        <a:rPr lang="es-CO" sz="2800" dirty="0" smtClean="0">
                          <a:latin typeface="Arial Narrow" pitchFamily="34" charset="0"/>
                          <a:cs typeface="Arial" pitchFamily="34" charset="0"/>
                        </a:rPr>
                        <a:t>Rendimientos financieros</a:t>
                      </a:r>
                      <a:endParaRPr lang="es-CO" sz="2800" dirty="0"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1448" marR="91448" marT="45695" marB="45695">
                    <a:lnL w="12700" cmpd="sng">
                      <a:noFill/>
                    </a:lnL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800" b="0" dirty="0" smtClean="0">
                          <a:effectLst/>
                          <a:latin typeface="Arial Narrow" pitchFamily="34" charset="0"/>
                          <a:cs typeface="Arial" pitchFamily="34" charset="0"/>
                        </a:rPr>
                        <a:t>$</a:t>
                      </a:r>
                      <a:r>
                        <a:rPr lang="es-CO" sz="2800" b="0" baseline="0" dirty="0" smtClean="0">
                          <a:effectLst/>
                          <a:latin typeface="Arial Narrow" pitchFamily="34" charset="0"/>
                          <a:cs typeface="Arial" pitchFamily="34" charset="0"/>
                        </a:rPr>
                        <a:t>        </a:t>
                      </a:r>
                      <a:r>
                        <a:rPr lang="es-CO" sz="2800" b="0" dirty="0" smtClean="0">
                          <a:effectLst/>
                          <a:latin typeface="Arial Narrow" pitchFamily="34" charset="0"/>
                          <a:cs typeface="Arial" pitchFamily="34" charset="0"/>
                        </a:rPr>
                        <a:t>46.275.00</a:t>
                      </a:r>
                      <a:endParaRPr lang="es-CO" sz="2800" b="0" dirty="0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1448" marR="91448" marT="45695" marB="45695">
                    <a:lnR w="12700" cmpd="sng"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0479">
                <a:tc gridSpan="2">
                  <a:txBody>
                    <a:bodyPr/>
                    <a:lstStyle/>
                    <a:p>
                      <a:pPr algn="ctr"/>
                      <a:r>
                        <a:rPr lang="es-CO" sz="3200" b="1" dirty="0" smtClean="0">
                          <a:effectLst/>
                          <a:latin typeface="Arial Narrow" pitchFamily="34" charset="0"/>
                        </a:rPr>
                        <a:t>TOTAL $50.822.334.00</a:t>
                      </a:r>
                      <a:endParaRPr lang="es-CO" sz="3200" b="1" i="1" dirty="0">
                        <a:effectLst/>
                        <a:latin typeface="Arial Narrow" pitchFamily="34" charset="0"/>
                      </a:endParaRPr>
                    </a:p>
                  </a:txBody>
                  <a:tcPr marL="91450" marR="91450" marT="45769" marB="45769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2800" b="1" i="1" dirty="0">
                        <a:effectLst/>
                      </a:endParaRPr>
                    </a:p>
                  </a:txBody>
                  <a:tcPr marL="91450" marR="91450" marT="45769" marB="45769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3904737" y="411893"/>
            <a:ext cx="4341341" cy="66726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3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Narrow" pitchFamily="34" charset="0"/>
                <a:ea typeface="+mj-ea"/>
                <a:cs typeface="+mj-cs"/>
              </a:rPr>
              <a:t>MODELO DE GESTIÓN</a:t>
            </a:r>
            <a:endParaRPr kumimoji="0" lang="es-CO" sz="2400" b="0" i="0" u="sng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686434" y="1412790"/>
            <a:ext cx="4341341" cy="66726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3600" b="1" i="0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Arial Narrow" pitchFamily="34" charset="0"/>
                <a:ea typeface="+mj-ea"/>
                <a:cs typeface="+mj-cs"/>
              </a:rPr>
              <a:t>TOTAL INGRESOS</a:t>
            </a:r>
            <a:endParaRPr kumimoji="0" lang="es-CO" sz="2400" b="0" i="0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563455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5847179"/>
              </p:ext>
            </p:extLst>
          </p:nvPr>
        </p:nvGraphicFramePr>
        <p:xfrm>
          <a:off x="2633341" y="2793608"/>
          <a:ext cx="7801074" cy="182903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907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9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43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078"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effectLst>
                            <a:glow rad="101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Arial Narrow" pitchFamily="34" charset="0"/>
                        </a:rPr>
                        <a:t>RECURSOS DE GRATUIDAD</a:t>
                      </a:r>
                      <a:endParaRPr lang="es-CO" sz="2400" dirty="0">
                        <a:effectLst>
                          <a:glow rad="101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400" dirty="0" smtClean="0">
                          <a:effectLst>
                            <a:glow rad="101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Arial Narrow" pitchFamily="34" charset="0"/>
                          <a:cs typeface="Arial" pitchFamily="34" charset="0"/>
                        </a:rPr>
                        <a:t>% EJECUCIÓN</a:t>
                      </a:r>
                      <a:endParaRPr lang="es-CO" sz="2400" dirty="0">
                        <a:effectLst>
                          <a:glow rad="101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s-CO" sz="2400" dirty="0" smtClean="0">
                          <a:latin typeface="Arial Narrow" pitchFamily="34" charset="0"/>
                        </a:rPr>
                        <a:t>Presupuesto</a:t>
                      </a:r>
                      <a:r>
                        <a:rPr lang="es-CO" sz="2400" baseline="0" dirty="0" smtClean="0">
                          <a:latin typeface="Arial Narrow" pitchFamily="34" charset="0"/>
                        </a:rPr>
                        <a:t> Definitivo</a:t>
                      </a:r>
                      <a:endParaRPr lang="es-CO" sz="2400" dirty="0"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>
                    <a:lnL w="12700" cmpd="sng">
                      <a:noFill/>
                    </a:lnL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400" dirty="0" smtClean="0">
                          <a:latin typeface="Arial Narrow" pitchFamily="34" charset="0"/>
                        </a:rPr>
                        <a:t>$23.406.359.00</a:t>
                      </a:r>
                      <a:endParaRPr lang="es-CO" sz="2400" dirty="0"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Arial Narrow" pitchFamily="34" charset="0"/>
                        </a:rPr>
                        <a:t>68.46%</a:t>
                      </a:r>
                      <a:endParaRPr lang="es-CO" sz="2400" dirty="0">
                        <a:solidFill>
                          <a:schemeClr val="tx1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 anchor="ctr"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s-ES" sz="2400" dirty="0" smtClean="0">
                          <a:latin typeface="Arial Narrow" pitchFamily="34" charset="0"/>
                        </a:rPr>
                        <a:t>Ejecutado</a:t>
                      </a:r>
                      <a:endParaRPr lang="es-CO" sz="2400" dirty="0"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>
                    <a:lnL w="12700" cmpd="sng">
                      <a:noFill/>
                    </a:lnL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latin typeface="Arial Narrow" pitchFamily="34" charset="0"/>
                        </a:rPr>
                        <a:t>$16.023.468.00</a:t>
                      </a:r>
                      <a:endParaRPr lang="es-CO" sz="2400" dirty="0"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s-CO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 gridSpan="2">
                  <a:txBody>
                    <a:bodyPr/>
                    <a:lstStyle/>
                    <a:p>
                      <a:pPr algn="ctr"/>
                      <a:r>
                        <a:rPr lang="es-CO" sz="2400" dirty="0" smtClean="0">
                          <a:latin typeface="Arial Narrow" pitchFamily="34" charset="0"/>
                        </a:rPr>
                        <a:t>Diferencia $7.382.891.00</a:t>
                      </a:r>
                      <a:endParaRPr lang="es-CO" sz="2400" b="1" dirty="0"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>
                    <a:lnL w="12700" cmpd="sng">
                      <a:noFill/>
                    </a:lnL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s-CO" sz="2400" b="1" dirty="0"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s-CO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ítulo 1"/>
          <p:cNvSpPr txBox="1">
            <a:spLocks/>
          </p:cNvSpPr>
          <p:nvPr/>
        </p:nvSpPr>
        <p:spPr>
          <a:xfrm>
            <a:off x="4053019" y="502511"/>
            <a:ext cx="4341341" cy="66726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3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Narrow" pitchFamily="34" charset="0"/>
                <a:ea typeface="+mj-ea"/>
                <a:cs typeface="+mj-cs"/>
              </a:rPr>
              <a:t>MODELO DE GESTIÓN</a:t>
            </a:r>
            <a:endParaRPr kumimoji="0" lang="es-CO" sz="2400" b="0" i="0" u="sng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2586679" y="1882347"/>
            <a:ext cx="7554099" cy="778475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3600" b="1" i="0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Arial Narrow" pitchFamily="34" charset="0"/>
                <a:ea typeface="+mj-ea"/>
                <a:cs typeface="+mj-cs"/>
              </a:rPr>
              <a:t>Porcentaje</a:t>
            </a:r>
            <a:r>
              <a:rPr kumimoji="0" lang="es-ES" sz="3600" b="1" i="0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Arial Narrow" pitchFamily="34" charset="0"/>
                <a:ea typeface="+mj-ea"/>
                <a:cs typeface="+mj-cs"/>
              </a:rPr>
              <a:t> de Ejecución: Recursos Gratuidad</a:t>
            </a:r>
            <a:endParaRPr kumimoji="0" lang="es-CO" sz="2400" b="0" i="0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960630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6911594"/>
              </p:ext>
            </p:extLst>
          </p:nvPr>
        </p:nvGraphicFramePr>
        <p:xfrm>
          <a:off x="2858529" y="2776154"/>
          <a:ext cx="7323439" cy="223168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33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7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9556"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effectLst>
                            <a:glow rad="101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Arial Narrow" pitchFamily="34" charset="0"/>
                        </a:rPr>
                        <a:t>PRESUPUESTO</a:t>
                      </a:r>
                      <a:r>
                        <a:rPr lang="es-ES" sz="2400" baseline="0" dirty="0" smtClean="0">
                          <a:effectLst>
                            <a:glow rad="101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Arial Narrow" pitchFamily="34" charset="0"/>
                        </a:rPr>
                        <a:t> DE EGRESOS</a:t>
                      </a:r>
                      <a:endParaRPr lang="es-CO" sz="2400" dirty="0">
                        <a:effectLst>
                          <a:glow rad="101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400" dirty="0" smtClean="0">
                          <a:effectLst>
                            <a:glow rad="101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Arial Narrow" pitchFamily="34" charset="0"/>
                          <a:cs typeface="Arial" pitchFamily="34" charset="0"/>
                        </a:rPr>
                        <a:t>% EJECUCIÓN</a:t>
                      </a:r>
                      <a:endParaRPr lang="es-CO" sz="2400" dirty="0">
                        <a:effectLst>
                          <a:glow rad="101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556">
                <a:tc>
                  <a:txBody>
                    <a:bodyPr/>
                    <a:lstStyle/>
                    <a:p>
                      <a:r>
                        <a:rPr lang="es-CO" sz="2400" dirty="0" smtClean="0">
                          <a:latin typeface="Arial Narrow" pitchFamily="34" charset="0"/>
                        </a:rPr>
                        <a:t>Presupuesto</a:t>
                      </a:r>
                      <a:r>
                        <a:rPr lang="es-CO" sz="2400" baseline="0" dirty="0" smtClean="0">
                          <a:latin typeface="Arial Narrow" pitchFamily="34" charset="0"/>
                        </a:rPr>
                        <a:t> Definitivo</a:t>
                      </a:r>
                      <a:endParaRPr lang="es-CO" sz="2400" dirty="0"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>
                    <a:lnL w="12700" cmpd="sng">
                      <a:noFill/>
                    </a:lnL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latin typeface="Arial Narrow" pitchFamily="34" charset="0"/>
                        </a:rPr>
                        <a:t>$ 47.238.693.00</a:t>
                      </a:r>
                      <a:endParaRPr lang="es-CO" sz="2400" dirty="0"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Arial Narrow" pitchFamily="34" charset="0"/>
                        </a:rPr>
                        <a:t>43.63%</a:t>
                      </a:r>
                      <a:endParaRPr lang="es-CO" sz="2400" dirty="0">
                        <a:solidFill>
                          <a:schemeClr val="tx1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 anchor="ctr"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556">
                <a:tc>
                  <a:txBody>
                    <a:bodyPr/>
                    <a:lstStyle/>
                    <a:p>
                      <a:r>
                        <a:rPr lang="es-ES" sz="2400" dirty="0" smtClean="0">
                          <a:latin typeface="Arial Narrow" pitchFamily="34" charset="0"/>
                        </a:rPr>
                        <a:t>Ejecutado</a:t>
                      </a:r>
                      <a:endParaRPr lang="es-CO" sz="2400" dirty="0"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>
                    <a:lnL w="12700" cmpd="sng">
                      <a:noFill/>
                    </a:lnL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latin typeface="Arial Narrow" pitchFamily="34" charset="0"/>
                        </a:rPr>
                        <a:t>$20.608.668.00</a:t>
                      </a:r>
                      <a:endParaRPr lang="es-CO" sz="2400" dirty="0"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s-CO" sz="2400" dirty="0"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556">
                <a:tc gridSpan="2">
                  <a:txBody>
                    <a:bodyPr/>
                    <a:lstStyle/>
                    <a:p>
                      <a:pPr algn="ctr"/>
                      <a:r>
                        <a:rPr lang="es-CO" sz="2400" dirty="0" smtClean="0">
                          <a:latin typeface="Arial Narrow" pitchFamily="34" charset="0"/>
                        </a:rPr>
                        <a:t>Diferencia $26.630.025.00</a:t>
                      </a:r>
                    </a:p>
                    <a:p>
                      <a:pPr algn="ctr"/>
                      <a:endParaRPr lang="es-CO" sz="2400" b="1" dirty="0"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>
                    <a:lnL w="12700" cmpd="sng">
                      <a:noFill/>
                    </a:lnL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s-CO" sz="2400" b="1" dirty="0"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/>
                </a:tc>
                <a:tc vMerge="1">
                  <a:txBody>
                    <a:bodyPr/>
                    <a:lstStyle/>
                    <a:p>
                      <a:pPr algn="r"/>
                      <a:endParaRPr lang="es-CO" sz="2400" dirty="0"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3797645" y="527226"/>
            <a:ext cx="4341341" cy="66726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3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Narrow" pitchFamily="34" charset="0"/>
                <a:ea typeface="+mj-ea"/>
                <a:cs typeface="+mj-cs"/>
              </a:rPr>
              <a:t>MODELO DE GESTIÓN</a:t>
            </a:r>
            <a:endParaRPr kumimoji="0" lang="es-CO" sz="2400" b="0" i="0" u="sng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2553727" y="1560250"/>
            <a:ext cx="7977113" cy="105197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s-ES" sz="2400" b="1" i="0" u="sng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2400" b="1" u="sng" dirty="0">
              <a:solidFill>
                <a:schemeClr val="tx1">
                  <a:lumMod val="9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1" i="0" u="sng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1" i="0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Arial Narrow" pitchFamily="34" charset="0"/>
                <a:ea typeface="+mj-ea"/>
                <a:cs typeface="+mj-cs"/>
              </a:rPr>
              <a:t>Porcentaje</a:t>
            </a:r>
            <a:r>
              <a:rPr kumimoji="0" lang="es-ES" sz="3600" b="1" i="0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Arial Narrow" pitchFamily="34" charset="0"/>
                <a:ea typeface="+mj-ea"/>
                <a:cs typeface="+mj-cs"/>
              </a:rPr>
              <a:t> de Ejecución: Presupuesto Egresos</a:t>
            </a:r>
            <a:endParaRPr kumimoji="0" lang="es-CO" sz="2400" b="0" i="0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034587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3694667" y="104249"/>
            <a:ext cx="4341341" cy="6672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3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Narrow" pitchFamily="34" charset="0"/>
                <a:ea typeface="+mj-ea"/>
                <a:cs typeface="+mj-cs"/>
              </a:rPr>
              <a:t>MODELO DE GESTIÓN</a:t>
            </a:r>
            <a:endParaRPr kumimoji="0" lang="es-CO" sz="2400" b="0" i="0" u="sng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746595"/>
              </p:ext>
            </p:extLst>
          </p:nvPr>
        </p:nvGraphicFramePr>
        <p:xfrm>
          <a:off x="2975502" y="5755891"/>
          <a:ext cx="5535827" cy="3752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35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292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b="1" u="none" strike="noStrike" dirty="0">
                          <a:effectLst/>
                          <a:latin typeface="Arial Narrow" pitchFamily="34" charset="0"/>
                        </a:rPr>
                        <a:t>TOTAL </a:t>
                      </a:r>
                      <a:r>
                        <a:rPr lang="es-CO" sz="2400" b="1" u="none" strike="noStrike" dirty="0" smtClean="0">
                          <a:effectLst/>
                          <a:latin typeface="Arial Narrow" pitchFamily="34" charset="0"/>
                        </a:rPr>
                        <a:t>EJECUCION:   </a:t>
                      </a:r>
                      <a:r>
                        <a:rPr lang="es-CO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$ 20.608.668.00</a:t>
                      </a:r>
                      <a:endParaRPr lang="es-CO" sz="2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3694667" y="771513"/>
            <a:ext cx="4341341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Arial Narrow" pitchFamily="34" charset="0"/>
              </a:rPr>
              <a:t>Presupuesto Egresos</a:t>
            </a:r>
            <a:endParaRPr lang="es-CO" sz="3600" dirty="0"/>
          </a:p>
        </p:txBody>
      </p:sp>
      <p:sp>
        <p:nvSpPr>
          <p:cNvPr id="2" name="1 CuadroTexto"/>
          <p:cNvSpPr txBox="1"/>
          <p:nvPr/>
        </p:nvSpPr>
        <p:spPr>
          <a:xfrm>
            <a:off x="2314302" y="1813560"/>
            <a:ext cx="888492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 smtClean="0">
                <a:latin typeface="Arial" pitchFamily="34" charset="0"/>
                <a:cs typeface="Arial" pitchFamily="34" charset="0"/>
              </a:rPr>
              <a:t>BANCO AGRARIO CUENTA MAESTRA 4-5152-300020-0</a:t>
            </a:r>
          </a:p>
          <a:p>
            <a:endParaRPr lang="es-CO" b="1" dirty="0">
              <a:latin typeface="Arial" pitchFamily="34" charset="0"/>
              <a:cs typeface="Arial" pitchFamily="34" charset="0"/>
            </a:endParaRPr>
          </a:p>
          <a:p>
            <a:r>
              <a:rPr lang="es-CO" b="1" dirty="0" smtClean="0">
                <a:latin typeface="Arial" pitchFamily="34" charset="0"/>
                <a:cs typeface="Arial" pitchFamily="34" charset="0"/>
              </a:rPr>
              <a:t>Contratación de Servicios Profesionales-Honorarios		$  1.800.000.00</a:t>
            </a:r>
          </a:p>
          <a:p>
            <a:r>
              <a:rPr lang="es-CO" b="1" dirty="0" smtClean="0">
                <a:latin typeface="Arial" pitchFamily="34" charset="0"/>
                <a:cs typeface="Arial" pitchFamily="34" charset="0"/>
              </a:rPr>
              <a:t>Materiales y Suministros									$10.915.858.00</a:t>
            </a:r>
          </a:p>
          <a:p>
            <a:r>
              <a:rPr lang="es-CO" b="1" dirty="0" smtClean="0">
                <a:latin typeface="Arial" pitchFamily="34" charset="0"/>
                <a:cs typeface="Arial" pitchFamily="34" charset="0"/>
              </a:rPr>
              <a:t>Mantenimiento de Infraestructura Educativa				$  1.590.000.00</a:t>
            </a:r>
          </a:p>
          <a:p>
            <a:r>
              <a:rPr lang="es-CO" b="1" dirty="0" smtClean="0">
                <a:latin typeface="Arial" pitchFamily="34" charset="0"/>
                <a:cs typeface="Arial" pitchFamily="34" charset="0"/>
              </a:rPr>
              <a:t>Mantenimiento de Mobiliario y Equipo					$  1.800.000.00</a:t>
            </a:r>
          </a:p>
          <a:p>
            <a:r>
              <a:rPr lang="es-CO" b="1" dirty="0" smtClean="0">
                <a:latin typeface="Arial" pitchFamily="34" charset="0"/>
                <a:cs typeface="Arial" pitchFamily="34" charset="0"/>
              </a:rPr>
              <a:t>Internet													$     714.000.00</a:t>
            </a:r>
          </a:p>
          <a:p>
            <a:r>
              <a:rPr lang="es-CO" b="1" dirty="0" smtClean="0">
                <a:latin typeface="Arial" pitchFamily="34" charset="0"/>
                <a:cs typeface="Arial" pitchFamily="34" charset="0"/>
              </a:rPr>
              <a:t>Seguros												$    2.800.00.00</a:t>
            </a:r>
          </a:p>
          <a:p>
            <a:r>
              <a:rPr lang="es-CO" b="1" dirty="0" smtClean="0">
                <a:latin typeface="Arial" pitchFamily="34" charset="0"/>
                <a:cs typeface="Arial" pitchFamily="34" charset="0"/>
              </a:rPr>
              <a:t>Impresos y Publicaciones</a:t>
            </a:r>
            <a:r>
              <a:rPr lang="es-CO" b="1" dirty="0">
                <a:latin typeface="Arial" pitchFamily="34" charset="0"/>
                <a:cs typeface="Arial" pitchFamily="34" charset="0"/>
              </a:rPr>
              <a:t>	</a:t>
            </a:r>
            <a:r>
              <a:rPr lang="es-CO" b="1" dirty="0" smtClean="0">
                <a:latin typeface="Arial" pitchFamily="34" charset="0"/>
                <a:cs typeface="Arial" pitchFamily="34" charset="0"/>
              </a:rPr>
              <a:t>							$     493.810.00</a:t>
            </a:r>
          </a:p>
          <a:p>
            <a:r>
              <a:rPr lang="es-CO" b="1" dirty="0" smtClean="0">
                <a:latin typeface="Arial" pitchFamily="34" charset="0"/>
                <a:cs typeface="Arial" pitchFamily="34" charset="0"/>
              </a:rPr>
              <a:t>Comunicaciones y Transporte</a:t>
            </a:r>
            <a:r>
              <a:rPr lang="es-CO" b="1" dirty="0">
                <a:latin typeface="Arial" pitchFamily="34" charset="0"/>
                <a:cs typeface="Arial" pitchFamily="34" charset="0"/>
              </a:rPr>
              <a:t>	</a:t>
            </a:r>
            <a:r>
              <a:rPr lang="es-CO" b="1" dirty="0" smtClean="0">
                <a:latin typeface="Arial" pitchFamily="34" charset="0"/>
                <a:cs typeface="Arial" pitchFamily="34" charset="0"/>
              </a:rPr>
              <a:t>						$     495.000.00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248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2377442" y="1527900"/>
            <a:ext cx="7290259" cy="66726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s-ES" sz="48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ea typeface="+mj-ea"/>
                <a:cs typeface="+mj-cs"/>
              </a:rPr>
              <a:t>RECURSOS DEL BALANCE</a:t>
            </a:r>
            <a:endParaRPr kumimoji="0" lang="es-CO" sz="4800" b="0" i="0" u="sng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692023"/>
              </p:ext>
            </p:extLst>
          </p:nvPr>
        </p:nvGraphicFramePr>
        <p:xfrm>
          <a:off x="2178859" y="3175462"/>
          <a:ext cx="8128000" cy="1354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549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400" kern="1200" dirty="0" smtClean="0">
                          <a:ln>
                            <a:noFill/>
                          </a:ln>
                        </a:rPr>
                        <a:t>                $ </a:t>
                      </a:r>
                      <a:r>
                        <a:rPr kumimoji="0" lang="es-CO" sz="4400" kern="1200" dirty="0" smtClean="0">
                          <a:ln>
                            <a:noFill/>
                          </a:ln>
                        </a:rPr>
                        <a:t>26.630.025.</a:t>
                      </a:r>
                      <a:r>
                        <a:rPr kumimoji="0" lang="es-CO" sz="4400" kern="1200" baseline="0" dirty="0" smtClean="0"/>
                        <a:t>00</a:t>
                      </a:r>
                      <a:endParaRPr lang="es-CO" sz="4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35215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540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s-CO" dirty="0" smtClean="0">
                <a:latin typeface="Arial Black" pitchFamily="34" charset="0"/>
              </a:rPr>
              <a:t>DETALLE RUBROS DE GASTOS </a:t>
            </a:r>
            <a:endParaRPr lang="es-CO" dirty="0">
              <a:latin typeface="Arial Black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52577" y="1231271"/>
            <a:ext cx="10058400" cy="5322156"/>
          </a:xfrm>
        </p:spPr>
        <p:txBody>
          <a:bodyPr>
            <a:normAutofit/>
          </a:bodyPr>
          <a:lstStyle/>
          <a:p>
            <a:pPr algn="just"/>
            <a:endParaRPr lang="es-CO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CO" sz="1900" b="1" dirty="0">
                <a:latin typeface="Arial" pitchFamily="34" charset="0"/>
                <a:cs typeface="Arial" pitchFamily="34" charset="0"/>
              </a:rPr>
              <a:t>CONTRATACION SERVICIOS PROFESIONALES: </a:t>
            </a:r>
            <a:r>
              <a:rPr lang="es-CO" sz="1900" b="1" dirty="0" smtClean="0">
                <a:latin typeface="Arial" pitchFamily="34" charset="0"/>
                <a:cs typeface="Arial" pitchFamily="34" charset="0"/>
              </a:rPr>
              <a:t>ASESORIA </a:t>
            </a:r>
            <a:r>
              <a:rPr lang="es-CO" sz="1900" b="1" dirty="0">
                <a:latin typeface="Arial" pitchFamily="34" charset="0"/>
                <a:cs typeface="Arial" pitchFamily="34" charset="0"/>
              </a:rPr>
              <a:t>Y APOYO A LA GESTION EN EL PROCESO DE </a:t>
            </a:r>
            <a:r>
              <a:rPr lang="es-CO" sz="1900" b="1" dirty="0" smtClean="0">
                <a:latin typeface="Arial" pitchFamily="34" charset="0"/>
                <a:cs typeface="Arial" pitchFamily="34" charset="0"/>
              </a:rPr>
              <a:t>INFORMACION </a:t>
            </a:r>
            <a:r>
              <a:rPr lang="es-CO" sz="1900" b="1" dirty="0">
                <a:latin typeface="Arial" pitchFamily="34" charset="0"/>
                <a:cs typeface="Arial" pitchFamily="34" charset="0"/>
              </a:rPr>
              <a:t>CONTABLE, PRESUPUESTAL Y TRIBUTARIA CORRESPONDIENTE </a:t>
            </a:r>
            <a:r>
              <a:rPr lang="es-CO" sz="1900" b="1" dirty="0" smtClean="0">
                <a:latin typeface="Arial" pitchFamily="34" charset="0"/>
                <a:cs typeface="Arial" pitchFamily="34" charset="0"/>
              </a:rPr>
              <a:t>AL AÑO </a:t>
            </a:r>
            <a:r>
              <a:rPr lang="es-CO" sz="1900" b="1" dirty="0">
                <a:latin typeface="Arial" pitchFamily="34" charset="0"/>
                <a:cs typeface="Arial" pitchFamily="34" charset="0"/>
              </a:rPr>
              <a:t>DE </a:t>
            </a:r>
            <a:r>
              <a:rPr lang="es-CO" sz="1900" b="1" dirty="0" smtClean="0">
                <a:latin typeface="Arial" pitchFamily="34" charset="0"/>
                <a:cs typeface="Arial" pitchFamily="34" charset="0"/>
              </a:rPr>
              <a:t>2021 </a:t>
            </a:r>
            <a:r>
              <a:rPr lang="es-CO" sz="1900" b="1" dirty="0">
                <a:latin typeface="Arial" pitchFamily="34" charset="0"/>
                <a:cs typeface="Arial" pitchFamily="34" charset="0"/>
              </a:rPr>
              <a:t>DE LA INSTITUCION </a:t>
            </a:r>
            <a:r>
              <a:rPr lang="es-CO" sz="1900" b="1" dirty="0" smtClean="0">
                <a:latin typeface="Arial" pitchFamily="34" charset="0"/>
                <a:cs typeface="Arial" pitchFamily="34" charset="0"/>
              </a:rPr>
              <a:t>EDUCATIVA. $1.800.000 </a:t>
            </a:r>
            <a:endParaRPr lang="es-CO" sz="19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CO" sz="1900" b="1" dirty="0" smtClean="0">
                <a:latin typeface="Arial" pitchFamily="34" charset="0"/>
                <a:cs typeface="Arial" pitchFamily="34" charset="0"/>
              </a:rPr>
              <a:t>SEGUROS</a:t>
            </a:r>
            <a:r>
              <a:rPr lang="es-CO" sz="19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s-CO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EXPEDICION </a:t>
            </a:r>
            <a: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>RENOVACION POLIZA CONTRA FRAUDE VIGENCIA DEL 2021-05-04 HASTA 2022/05/04 TOMADOR INSTITUCION EDUCATIVA NUESTRA SEÑORA DEL CARMEN</a:t>
            </a:r>
            <a:r>
              <a:rPr lang="es-CO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$2.800.000.00</a:t>
            </a:r>
          </a:p>
          <a:p>
            <a:pPr algn="just"/>
            <a:r>
              <a:rPr lang="es-CO" sz="2000" b="1" dirty="0">
                <a:latin typeface="Arial" pitchFamily="34" charset="0"/>
                <a:cs typeface="Arial" pitchFamily="34" charset="0"/>
              </a:rPr>
              <a:t>INTERNET: </a:t>
            </a:r>
            <a:r>
              <a:rPr lang="es-CO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SERVICIO </a:t>
            </a:r>
            <a: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>DE INTERNET PERIODO 01/JUN/2021 HASTA 30/NOV/2021, PARA LAS LABORES EDUCATIVAS DE LA INSTITUCION EDUCATIVA</a:t>
            </a:r>
            <a:r>
              <a:rPr lang="es-CO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$697.000</a:t>
            </a:r>
            <a:endParaRPr lang="es-CO" sz="2000" b="1" dirty="0"/>
          </a:p>
          <a:p>
            <a:pPr algn="just"/>
            <a:r>
              <a:rPr lang="es-CO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MANTENIMIENTO </a:t>
            </a:r>
            <a: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>DE MOBILIARIO Y EQUIPO: SERVICIO DE COMPUTACION NUBE PORTAL TNS OFICIAL ANUAL PARA SERVICIO DE LA INFORMACION CONTABLE DE LA INSTITUCION EDUCATIVA ANUAL.  $1.800.000.00</a:t>
            </a:r>
          </a:p>
          <a:p>
            <a:pPr algn="just"/>
            <a:endParaRPr lang="es-CO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O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O" b="1" dirty="0"/>
          </a:p>
          <a:p>
            <a:pPr marL="0" indent="0" algn="just">
              <a:buNone/>
            </a:pPr>
            <a:endParaRPr lang="es-CO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CO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599389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1589</TotalTime>
  <Words>781</Words>
  <Application>Microsoft Office PowerPoint</Application>
  <PresentationFormat>Panorámica</PresentationFormat>
  <Paragraphs>110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Arial Narrow</vt:lpstr>
      <vt:lpstr>Century Gothic</vt:lpstr>
      <vt:lpstr>Times New Roman</vt:lpstr>
      <vt:lpstr>Wingdings 3</vt:lpstr>
      <vt:lpstr>Espiral</vt:lpstr>
      <vt:lpstr>INFORME DE GESTIÓN</vt:lpstr>
      <vt:lpstr>                                                </vt:lpstr>
      <vt:lpstr>MODELO DE GESTIÓN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DETALLE RUBROS DE GASTOS </vt:lpstr>
      <vt:lpstr>Presentación de PowerPoint</vt:lpstr>
      <vt:lpstr>DETALLE RUBROS DE GASTOS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JHKGHJGHJGHJGFGJH</dc:title>
  <dc:creator>WARHACK</dc:creator>
  <cp:lastModifiedBy>JOSE JOAQUIN ROJAS</cp:lastModifiedBy>
  <cp:revision>155</cp:revision>
  <dcterms:created xsi:type="dcterms:W3CDTF">2017-02-08T19:38:03Z</dcterms:created>
  <dcterms:modified xsi:type="dcterms:W3CDTF">2022-11-16T23:00:16Z</dcterms:modified>
</cp:coreProperties>
</file>