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2" r:id="rId2"/>
    <p:sldId id="262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90" r:id="rId16"/>
    <p:sldId id="284" r:id="rId17"/>
    <p:sldId id="285" r:id="rId18"/>
    <p:sldId id="286" r:id="rId19"/>
    <p:sldId id="287" r:id="rId20"/>
    <p:sldId id="288" r:id="rId21"/>
    <p:sldId id="289" r:id="rId22"/>
    <p:sldId id="2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052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31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581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25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2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280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50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896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210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617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219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6CA8-6563-4DE3-A1FA-D721E3A34790}" type="datetimeFigureOut">
              <a:rPr lang="es-CO" smtClean="0"/>
              <a:t>02/11/2022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C961-EAED-4328-AFAE-9D6B1BEF8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744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ondos Escolares Para Niños Png - Plantillas Para Power Point Para  Preescolar, Transparent Png - 700x560(#1521831) - PngFi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6082" r="2068" b="5497"/>
          <a:stretch/>
        </p:blipFill>
        <p:spPr bwMode="auto">
          <a:xfrm>
            <a:off x="2" y="0"/>
            <a:ext cx="12175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112165" y="1157422"/>
            <a:ext cx="6112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Bernard MT Condensed" panose="02050806060905020404" pitchFamily="18" charset="0"/>
              </a:rPr>
              <a:t>ANALISIS DE RESULTADOS</a:t>
            </a:r>
            <a:endParaRPr lang="es-CO" sz="4800" dirty="0">
              <a:solidFill>
                <a:srgbClr val="0070C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80160" y="3849285"/>
            <a:ext cx="95489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dirty="0" smtClean="0">
                <a:latin typeface="Bernard MT Condensed" panose="02050806060905020404" pitchFamily="18" charset="0"/>
              </a:rPr>
              <a:t>INSTITUCIÓN </a:t>
            </a:r>
            <a:r>
              <a:rPr lang="es-CO" sz="4400" dirty="0">
                <a:latin typeface="Bernard MT Condensed" panose="02050806060905020404" pitchFamily="18" charset="0"/>
              </a:rPr>
              <a:t>EDUCATIVA </a:t>
            </a:r>
            <a:r>
              <a:rPr lang="es-CO" sz="4400" dirty="0" smtClean="0">
                <a:latin typeface="Bernard MT Condensed" panose="02050806060905020404" pitchFamily="18" charset="0"/>
              </a:rPr>
              <a:t>COLEGIO GIBRALTAR</a:t>
            </a:r>
          </a:p>
          <a:p>
            <a:pPr algn="ctr"/>
            <a:r>
              <a:rPr lang="en-US" sz="4400" dirty="0" smtClean="0">
                <a:latin typeface="Bernard MT Condensed" panose="02050806060905020404" pitchFamily="18" charset="0"/>
              </a:rPr>
              <a:t>2022</a:t>
            </a:r>
            <a:endParaRPr lang="es-CO" sz="4400" dirty="0">
              <a:latin typeface="Bernard MT Condensed" panose="02050806060905020404" pitchFamily="18" charset="0"/>
            </a:endParaRPr>
          </a:p>
        </p:txBody>
      </p:sp>
      <p:pic>
        <p:nvPicPr>
          <p:cNvPr id="2050" name="Picture 2" descr="Institución Educativa Gibral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90" y="2293927"/>
            <a:ext cx="1443591" cy="14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25" y="150058"/>
            <a:ext cx="7858125" cy="1162050"/>
          </a:xfrm>
          <a:prstGeom prst="rect">
            <a:avLst/>
          </a:prstGeom>
        </p:spPr>
      </p:pic>
      <p:pic>
        <p:nvPicPr>
          <p:cNvPr id="4" name="Picture 2" descr="Institución Educativa Gibralt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2" y="150058"/>
            <a:ext cx="1477283" cy="14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93" y="1627341"/>
            <a:ext cx="10702641" cy="5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628512" y="1734631"/>
            <a:ext cx="348364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72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Ciencias </a:t>
            </a:r>
          </a:p>
          <a:p>
            <a:pPr algn="ctr"/>
            <a:r>
              <a:rPr lang="es-CO" sz="72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Naturales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85791"/>
              </p:ext>
            </p:extLst>
          </p:nvPr>
        </p:nvGraphicFramePr>
        <p:xfrm>
          <a:off x="8628512" y="4396814"/>
          <a:ext cx="32634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20">
                  <a:extLst>
                    <a:ext uri="{9D8B030D-6E8A-4147-A177-3AD203B41FA5}">
                      <a16:colId xmlns:a16="http://schemas.microsoft.com/office/drawing/2014/main" val="1106139223"/>
                    </a:ext>
                  </a:extLst>
                </a:gridCol>
                <a:gridCol w="1631720">
                  <a:extLst>
                    <a:ext uri="{9D8B030D-6E8A-4147-A177-3AD203B41FA5}">
                      <a16:colId xmlns:a16="http://schemas.microsoft.com/office/drawing/2014/main" val="3276395102"/>
                    </a:ext>
                  </a:extLst>
                </a:gridCol>
              </a:tblGrid>
              <a:tr h="445826">
                <a:tc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/>
                          </a:solidFill>
                        </a:rPr>
                        <a:t>0 - 40</a:t>
                      </a:r>
                      <a:endParaRPr lang="es-CO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66726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7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41 – 55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93018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56 – 70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92869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71 - 100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817454"/>
                  </a:ext>
                </a:extLst>
              </a:tr>
            </a:tbl>
          </a:graphicData>
        </a:graphic>
      </p:graphicFrame>
      <p:pic>
        <p:nvPicPr>
          <p:cNvPr id="5" name="Picture 2" descr="Institución Educativa Gibralta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93" y="257348"/>
            <a:ext cx="1477283" cy="14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59" y="257348"/>
            <a:ext cx="7300721" cy="66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90" y="117657"/>
            <a:ext cx="7417082" cy="1291418"/>
          </a:xfrm>
          <a:prstGeom prst="rect">
            <a:avLst/>
          </a:prstGeom>
        </p:spPr>
      </p:pic>
      <p:pic>
        <p:nvPicPr>
          <p:cNvPr id="4" name="Picture 2" descr="Institución Educativa Gibralt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9" y="117657"/>
            <a:ext cx="1477283" cy="14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69" y="1779270"/>
            <a:ext cx="10547305" cy="49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70199" y="1753846"/>
            <a:ext cx="23102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72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Inglés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8493603" y="3162923"/>
          <a:ext cx="32634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20">
                  <a:extLst>
                    <a:ext uri="{9D8B030D-6E8A-4147-A177-3AD203B41FA5}">
                      <a16:colId xmlns:a16="http://schemas.microsoft.com/office/drawing/2014/main" val="1106139223"/>
                    </a:ext>
                  </a:extLst>
                </a:gridCol>
                <a:gridCol w="1631720">
                  <a:extLst>
                    <a:ext uri="{9D8B030D-6E8A-4147-A177-3AD203B41FA5}">
                      <a16:colId xmlns:a16="http://schemas.microsoft.com/office/drawing/2014/main" val="3276395102"/>
                    </a:ext>
                  </a:extLst>
                </a:gridCol>
              </a:tblGrid>
              <a:tr h="44582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>
                          <a:solidFill>
                            <a:schemeClr val="bg1"/>
                          </a:solidFill>
                        </a:rPr>
                        <a:t>A -</a:t>
                      </a:r>
                      <a:endParaRPr lang="es-CO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>
                          <a:solidFill>
                            <a:schemeClr val="tx1"/>
                          </a:solidFill>
                        </a:rPr>
                        <a:t>0 – 47</a:t>
                      </a:r>
                      <a:endParaRPr lang="es-CO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66726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>
                          <a:solidFill>
                            <a:schemeClr val="bg1"/>
                          </a:solidFill>
                        </a:rPr>
                        <a:t>A 1</a:t>
                      </a:r>
                      <a:endParaRPr lang="es-CO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es-CO" sz="2400" b="1" baseline="0" dirty="0" smtClean="0">
                          <a:solidFill>
                            <a:schemeClr val="tx1"/>
                          </a:solidFill>
                        </a:rPr>
                        <a:t> – 57</a:t>
                      </a:r>
                      <a:endParaRPr lang="es-CO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93018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>
                          <a:solidFill>
                            <a:schemeClr val="bg1"/>
                          </a:solidFill>
                        </a:rPr>
                        <a:t>A 2</a:t>
                      </a:r>
                      <a:endParaRPr lang="es-CO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7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/>
                          </a:solidFill>
                        </a:rPr>
                        <a:t>58 – 67</a:t>
                      </a:r>
                      <a:endParaRPr lang="es-CO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92869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s-CO" sz="2000" b="1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68</a:t>
                      </a:r>
                      <a:r>
                        <a:rPr lang="es-CO" sz="2400" b="1" baseline="0" dirty="0" smtClean="0"/>
                        <a:t> – 78 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817454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>
                          <a:solidFill>
                            <a:schemeClr val="bg1"/>
                          </a:solidFill>
                        </a:rPr>
                        <a:t>B 2</a:t>
                      </a:r>
                      <a:endParaRPr lang="es-CO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79 - 100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824346"/>
                  </a:ext>
                </a:extLst>
              </a:tr>
            </a:tbl>
          </a:graphicData>
        </a:graphic>
      </p:graphicFrame>
      <p:pic>
        <p:nvPicPr>
          <p:cNvPr id="5" name="Picture 2" descr="Institución Educativa Gibralta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81" y="276563"/>
            <a:ext cx="1477283" cy="14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68" y="132872"/>
            <a:ext cx="7204438" cy="64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4704" y="1146220"/>
            <a:ext cx="99940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I. E. Colegio Gibraltar, aunque no es para justificar el rendimiento relativamente bajo, presenta un promedio por encima del promedio nacional y del Departamento, en las cinco áreas evaluadas por el ICFES, año 2021.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 embargo, se requiere fortalecer el análisis crítico en los estudiantes, pues tanto en competencias ciudadanas, como en lectura crítica, los índices que marcan son bajos y puede ser oportunidad de mejora. EL nivel superior es muy poco lo que se puede observar en esos resultados.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un trabajo que debe ser realizado no solo por los docentes de las áreas evaluadas, sino que requiere la participación de toda la comunidad educativa, involucrando más a los estudiantes y padres de familia, de tal manera que, en conjunto, se pueda buscar la superación de estas deficiencias.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056844" y="236633"/>
            <a:ext cx="405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Agency FB" panose="020B0503020202020204" pitchFamily="34" charset="0"/>
                <a:cs typeface="Aharoni" panose="02010803020104030203" pitchFamily="2" charset="-79"/>
              </a:rPr>
              <a:t>CONCLUSIONES DEL ANÁLISIS</a:t>
            </a:r>
            <a:endParaRPr lang="es-CO" sz="2800" dirty="0"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21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N y el ICFES anuncian la estrategia &amp;quot;Evaluar para avanzar 3° a 11° 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06" y="1004342"/>
            <a:ext cx="9852973" cy="49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4" y="1039835"/>
            <a:ext cx="11146750" cy="52303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07177" y="444137"/>
            <a:ext cx="728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CIENCIAS NATURALES GRADO QUINTO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3733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0" y="1080106"/>
            <a:ext cx="11425594" cy="53175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02229" y="535577"/>
            <a:ext cx="811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LENGUAJE GRADO QUINTO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652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8" y="1026628"/>
            <a:ext cx="11482113" cy="466877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55371" y="431074"/>
            <a:ext cx="75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MATEMÁTICAS GRADO 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0895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92" y="1126978"/>
            <a:ext cx="11265294" cy="50648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08069" y="587829"/>
            <a:ext cx="560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COMPETENCIAS CIUDADANAS GRADO QUINTO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993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42612" y="1042716"/>
            <a:ext cx="491269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72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Una </a:t>
            </a:r>
            <a:r>
              <a:rPr lang="es-CO" sz="72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mirada</a:t>
            </a:r>
          </a:p>
          <a:p>
            <a:pPr algn="ctr"/>
            <a:r>
              <a:rPr lang="es-CO" sz="72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a</a:t>
            </a:r>
            <a:r>
              <a:rPr lang="es-CO" sz="72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 </a:t>
            </a:r>
            <a:r>
              <a:rPr lang="es-CO" sz="72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los </a:t>
            </a:r>
            <a:endParaRPr lang="es-CO" sz="7200" dirty="0" smtClean="0">
              <a:solidFill>
                <a:srgbClr val="000000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es-CO" sz="72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aprendizajes </a:t>
            </a:r>
            <a:endParaRPr lang="es-CO" sz="72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16" y="443298"/>
            <a:ext cx="6925642" cy="40296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16" y="4472935"/>
            <a:ext cx="6830378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10" y="180829"/>
            <a:ext cx="6839905" cy="41915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10" y="4372414"/>
            <a:ext cx="6906589" cy="21529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30280">
            <a:off x="6392013" y="2688540"/>
            <a:ext cx="6735115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4704" y="1146220"/>
            <a:ext cx="99940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Hay un común denominador en todas las pruebas presentadas por los estudiantes, que se puede detectar de inmediato, es la rapidez con la que desarrollan las pruebas, dedicando poco tiempo a la lectura comprensiva de la misma y por consiguiente, con resultados no muy alentadores.  </a:t>
            </a:r>
          </a:p>
          <a:p>
            <a:pPr algn="just"/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nota lo que muchos analistas mundiales advirtieron sobre los efectos del COVI-19, los rezagos que quedarían en la educación. Muchas deficiencias se encuentran en los estudiantes, aprendizajes que no se alcanzaron a desarrollar durante los dos años del trabajo del Trabajo en Casa, poca calidad de lectura y manejo de los diferentes pensamientos en matemáticas. </a:t>
            </a:r>
          </a:p>
          <a:p>
            <a:pPr algn="just"/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mirar las pruebas y los resultados, </a:t>
            </a:r>
            <a:r>
              <a:rPr lang="es-CO" sz="2000" smtClean="0">
                <a:latin typeface="Arial" panose="020B0604020202020204" pitchFamily="34" charset="0"/>
                <a:cs typeface="Arial" panose="020B0604020202020204" pitchFamily="34" charset="0"/>
              </a:rPr>
              <a:t>se evidencia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muchos temas no se alcanzan a ver en el año, por eso la necesidad de priorizar, según el diagnóstico que arrojan estas pruebas y considerar el plan de fortalecimiento, como una política institucional donde se involucren todos los miembros de la Comunidad Educativa, buscando menguar la brecha ocasionada por la pandemia, entre otros factores.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06839" y="262390"/>
            <a:ext cx="529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Agency FB" panose="020B0503020202020204" pitchFamily="34" charset="0"/>
                <a:cs typeface="Aharoni" panose="02010803020104030203" pitchFamily="2" charset="-79"/>
              </a:rPr>
              <a:t>CONCLUSIONES DEL ANÁLISIS EPA 2022</a:t>
            </a:r>
            <a:endParaRPr lang="es-CO" sz="2800" dirty="0"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68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72" y="1695313"/>
            <a:ext cx="10695657" cy="50451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60" y="291600"/>
            <a:ext cx="7144497" cy="1171440"/>
          </a:xfrm>
          <a:prstGeom prst="rect">
            <a:avLst/>
          </a:prstGeom>
        </p:spPr>
      </p:pic>
      <p:pic>
        <p:nvPicPr>
          <p:cNvPr id="6" name="Picture 2" descr="Institución Educativa Gibralta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1" y="138678"/>
            <a:ext cx="1477283" cy="14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9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91" y="29980"/>
            <a:ext cx="7229475" cy="1266825"/>
          </a:xfrm>
          <a:prstGeom prst="rect">
            <a:avLst/>
          </a:prstGeom>
        </p:spPr>
      </p:pic>
      <p:pic>
        <p:nvPicPr>
          <p:cNvPr id="4" name="Picture 2" descr="Institución Educativa Gibralt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1" y="138678"/>
            <a:ext cx="1477283" cy="14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53" y="1904319"/>
            <a:ext cx="10154549" cy="47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676967" y="1919048"/>
            <a:ext cx="30267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72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Lectura </a:t>
            </a:r>
          </a:p>
          <a:p>
            <a:pPr algn="ctr"/>
            <a:r>
              <a:rPr lang="es-CO" sz="72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crítica </a:t>
            </a:r>
            <a:endParaRPr lang="es-CO" sz="7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31889"/>
              </p:ext>
            </p:extLst>
          </p:nvPr>
        </p:nvGraphicFramePr>
        <p:xfrm>
          <a:off x="8348021" y="4227372"/>
          <a:ext cx="32634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20">
                  <a:extLst>
                    <a:ext uri="{9D8B030D-6E8A-4147-A177-3AD203B41FA5}">
                      <a16:colId xmlns:a16="http://schemas.microsoft.com/office/drawing/2014/main" val="1106139223"/>
                    </a:ext>
                  </a:extLst>
                </a:gridCol>
                <a:gridCol w="1631720">
                  <a:extLst>
                    <a:ext uri="{9D8B030D-6E8A-4147-A177-3AD203B41FA5}">
                      <a16:colId xmlns:a16="http://schemas.microsoft.com/office/drawing/2014/main" val="3276395102"/>
                    </a:ext>
                  </a:extLst>
                </a:gridCol>
              </a:tblGrid>
              <a:tr h="445826">
                <a:tc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/>
                          </a:solidFill>
                        </a:rPr>
                        <a:t>0 - 35</a:t>
                      </a:r>
                      <a:endParaRPr lang="es-CO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66726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7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36 – 50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93018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51 – 65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92869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66 - 100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817454"/>
                  </a:ext>
                </a:extLst>
              </a:tr>
            </a:tbl>
          </a:graphicData>
        </a:graphic>
      </p:graphicFrame>
      <p:pic>
        <p:nvPicPr>
          <p:cNvPr id="5" name="Picture 2" descr="Institución Educativa Gibralta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99" y="257364"/>
            <a:ext cx="1477283" cy="14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42" y="257363"/>
            <a:ext cx="7116883" cy="63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23" y="176915"/>
            <a:ext cx="7048500" cy="1047750"/>
          </a:xfrm>
          <a:prstGeom prst="rect">
            <a:avLst/>
          </a:prstGeom>
        </p:spPr>
      </p:pic>
      <p:pic>
        <p:nvPicPr>
          <p:cNvPr id="4" name="Picture 2" descr="Institución Educativa Gibralt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8" y="130630"/>
            <a:ext cx="1477283" cy="14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60" y="1682395"/>
            <a:ext cx="10896145" cy="51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650371" y="1747254"/>
            <a:ext cx="4541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72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Matemáticas</a:t>
            </a:r>
            <a:endParaRPr lang="es-CO" sz="7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8139658" y="3418011"/>
          <a:ext cx="32634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20">
                  <a:extLst>
                    <a:ext uri="{9D8B030D-6E8A-4147-A177-3AD203B41FA5}">
                      <a16:colId xmlns:a16="http://schemas.microsoft.com/office/drawing/2014/main" val="1106139223"/>
                    </a:ext>
                  </a:extLst>
                </a:gridCol>
                <a:gridCol w="1631720">
                  <a:extLst>
                    <a:ext uri="{9D8B030D-6E8A-4147-A177-3AD203B41FA5}">
                      <a16:colId xmlns:a16="http://schemas.microsoft.com/office/drawing/2014/main" val="3276395102"/>
                    </a:ext>
                  </a:extLst>
                </a:gridCol>
              </a:tblGrid>
              <a:tr h="445826">
                <a:tc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/>
                          </a:solidFill>
                        </a:rPr>
                        <a:t>0 - 35</a:t>
                      </a:r>
                      <a:endParaRPr lang="es-CO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66726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7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36 – 50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93018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51 – 65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92869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66 - 100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817454"/>
                  </a:ext>
                </a:extLst>
              </a:tr>
            </a:tbl>
          </a:graphicData>
        </a:graphic>
      </p:graphicFrame>
      <p:pic>
        <p:nvPicPr>
          <p:cNvPr id="5" name="Picture 2" descr="Institución Educativa Gibralta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78" y="152862"/>
            <a:ext cx="1477283" cy="14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0" y="437745"/>
            <a:ext cx="6998181" cy="62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07" y="249211"/>
            <a:ext cx="6703412" cy="1489647"/>
          </a:xfrm>
          <a:prstGeom prst="rect">
            <a:avLst/>
          </a:prstGeom>
        </p:spPr>
      </p:pic>
      <p:pic>
        <p:nvPicPr>
          <p:cNvPr id="5" name="Picture 2" descr="Institución Educativa Gibralt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8" y="52252"/>
            <a:ext cx="1477283" cy="14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07" y="1854109"/>
            <a:ext cx="10408738" cy="48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94081" y="1833028"/>
            <a:ext cx="422423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72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C</a:t>
            </a:r>
            <a:r>
              <a:rPr lang="es-CO" sz="72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. Sociales</a:t>
            </a:r>
          </a:p>
          <a:p>
            <a:pPr algn="ctr"/>
            <a:r>
              <a:rPr lang="es-CO" sz="72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ciudadanas</a:t>
            </a:r>
            <a:endParaRPr lang="es-CO" sz="7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43999"/>
              </p:ext>
            </p:extLst>
          </p:nvPr>
        </p:nvGraphicFramePr>
        <p:xfrm>
          <a:off x="8274478" y="4141352"/>
          <a:ext cx="32634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20">
                  <a:extLst>
                    <a:ext uri="{9D8B030D-6E8A-4147-A177-3AD203B41FA5}">
                      <a16:colId xmlns:a16="http://schemas.microsoft.com/office/drawing/2014/main" val="1106139223"/>
                    </a:ext>
                  </a:extLst>
                </a:gridCol>
                <a:gridCol w="1631720">
                  <a:extLst>
                    <a:ext uri="{9D8B030D-6E8A-4147-A177-3AD203B41FA5}">
                      <a16:colId xmlns:a16="http://schemas.microsoft.com/office/drawing/2014/main" val="3276395102"/>
                    </a:ext>
                  </a:extLst>
                </a:gridCol>
              </a:tblGrid>
              <a:tr h="445826">
                <a:tc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/>
                          </a:solidFill>
                        </a:rPr>
                        <a:t>0 - 40</a:t>
                      </a:r>
                      <a:endParaRPr lang="es-CO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66726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7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41 – 55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93018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56 – 70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92869"/>
                  </a:ext>
                </a:extLst>
              </a:tr>
              <a:tr h="445826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71 - 100</a:t>
                      </a:r>
                      <a:endParaRPr lang="es-CO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817454"/>
                  </a:ext>
                </a:extLst>
              </a:tr>
            </a:tbl>
          </a:graphicData>
        </a:graphic>
      </p:graphicFrame>
      <p:pic>
        <p:nvPicPr>
          <p:cNvPr id="6" name="Picture 2" descr="Institución Educativa Gibralta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78" y="152862"/>
            <a:ext cx="1477283" cy="14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2" y="283980"/>
            <a:ext cx="7107040" cy="6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449</Words>
  <Application>Microsoft Office PowerPoint</Application>
  <PresentationFormat>Panorámica</PresentationFormat>
  <Paragraphs>56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Agency FB</vt:lpstr>
      <vt:lpstr>Aharoni</vt:lpstr>
      <vt:lpstr>Arial</vt:lpstr>
      <vt:lpstr>Bernard MT Condensed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TOSHIBA</cp:lastModifiedBy>
  <cp:revision>26</cp:revision>
  <dcterms:created xsi:type="dcterms:W3CDTF">2022-01-31T22:22:50Z</dcterms:created>
  <dcterms:modified xsi:type="dcterms:W3CDTF">2022-11-02T17:20:09Z</dcterms:modified>
</cp:coreProperties>
</file>