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39" r:id="rId1"/>
    <p:sldMasterId id="214748414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8" r:id="rId4"/>
    <p:sldId id="257" r:id="rId5"/>
    <p:sldId id="259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45718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D3A5"/>
    <a:srgbClr val="952323"/>
    <a:srgbClr val="DC2C28"/>
    <a:srgbClr val="084168"/>
    <a:srgbClr val="50BDC8"/>
    <a:srgbClr val="4A250E"/>
    <a:srgbClr val="C62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3B74E-93F4-4FA3-A71C-BC806789EA22}" type="datetimeFigureOut">
              <a:rPr lang="es-CO" smtClean="0"/>
              <a:pPr/>
              <a:t>02/02/2022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9194F-736D-4C39-BFD3-F29A70A084C6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26373-D02E-44AC-97C3-7AFB95D66DDC}" type="datetimeFigureOut">
              <a:rPr lang="es-CO" smtClean="0"/>
              <a:pPr/>
              <a:t>02/02/2022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35679-5297-4E3B-9C20-12DA36E960F1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EE87C8F-4335-44CD-BFC9-691C6C9A210C}" type="datetime1">
              <a:rPr lang="es-ES" noProof="0" smtClean="0"/>
              <a:pPr rtl="0"/>
              <a:t>02/02/2022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57F1E4F-1CFF-5643-939E-02111984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92714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1DB83-C382-4684-8887-65A03EA4FFF0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03491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E81D3-9B82-44CA-B1F9-FCEFDC87935B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98286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0EE87C8F-4335-44CD-BFC9-691C6C9A210C}" type="datetime1">
              <a:rPr lang="es-ES" noProof="0" smtClean="0"/>
              <a:pPr rtl="0"/>
              <a:t>02/02/2022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D57F1E4F-1CFF-5643-939E-02111984F56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1D35CA-82F5-4AD4-B9EC-66E805B73542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CCE92-710B-4678-B1B1-EFCAA5CDF075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B0F2C-25D9-4D7E-B43A-29A2E16C960D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883925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6 Imagen" descr="portad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C656DE-1E46-4450-9484-A739B4FADFBC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5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A1DB83-C382-4684-8887-65A03EA4FFF0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0E81D3-9B82-44CA-B1F9-FCEFDC87935B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35CA-82F5-4AD4-B9EC-66E805B73542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2234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CCE92-710B-4678-B1B1-EFCAA5CDF075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2348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0F2C-25D9-4D7E-B43A-29A2E16C960D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687D-B11B-47A5-95F6-B79DA932A6DF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7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56DE-1E46-4450-9484-A739B4FADFBC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014DD1E-5D91-48A3-AD6D-45FBA980D106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7055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928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21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9717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  <p:sldLayoutId id="2147483995" r:id="rId12"/>
    <p:sldLayoutId id="2147483996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100000">
              <a:schemeClr val="tx2"/>
            </a:gs>
            <a:gs pos="86000">
              <a:srgbClr val="FFFF99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título del patrón</a:t>
            </a:r>
            <a:endParaRPr lang="es-CO" alt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/>
              <a:t>Haga clic para modificar el estilo de texto del patrón</a:t>
            </a:r>
          </a:p>
          <a:p>
            <a:pPr lvl="1"/>
            <a:r>
              <a:rPr lang="es-ES" altLang="es-CO"/>
              <a:t>Segundo nivel</a:t>
            </a:r>
          </a:p>
          <a:p>
            <a:pPr lvl="2"/>
            <a:r>
              <a:rPr lang="es-ES" altLang="es-CO"/>
              <a:t>Tercer nivel</a:t>
            </a:r>
          </a:p>
          <a:p>
            <a:pPr lvl="3"/>
            <a:r>
              <a:rPr lang="es-ES" altLang="es-CO"/>
              <a:t>Cuarto nivel</a:t>
            </a:r>
          </a:p>
          <a:p>
            <a:pPr lvl="4"/>
            <a:r>
              <a:rPr lang="es-ES" altLang="es-CO"/>
              <a:t>Quinto nivel</a:t>
            </a:r>
            <a:endParaRPr lang="es-CO" alt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fld id="{35C83AD5-F5AF-4BDC-901E-85A05CCFFAAA}" type="datetime1">
              <a:rPr lang="es-ES" noProof="0" smtClean="0"/>
              <a:pPr/>
              <a:t>02/02/2022</a:t>
            </a:fld>
            <a:endParaRPr lang="es-ES" noProof="0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014DD1E-5D91-48A3-AD6D-45FBA980D106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ransition spd="med">
    <p:fad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96602" y="2653727"/>
            <a:ext cx="8158360" cy="1015926"/>
          </a:xfrm>
        </p:spPr>
        <p:txBody>
          <a:bodyPr>
            <a:noAutofit/>
          </a:bodyPr>
          <a:lstStyle/>
          <a:p>
            <a:pPr algn="ctr"/>
            <a:r>
              <a:rPr lang="es-CO" sz="6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  <a:reflection blurRad="6350" stA="55000" endA="300" endPos="45500" dir="5400000" sy="-100000" algn="bl" rotWithShape="0"/>
                </a:effectLst>
                <a:latin typeface="Arial Narrow" panose="020B0606020202030204" pitchFamily="34" charset="0"/>
              </a:rPr>
              <a:t>INFORME DE GESTIÓN</a:t>
            </a:r>
            <a:endParaRPr lang="es-CO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  <a:reflection blurRad="6350" stA="55000" endA="300" endPos="45500" dir="5400000" sy="-100000" algn="bl" rotWithShape="0"/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60282" y="4359028"/>
            <a:ext cx="8268607" cy="81287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CO" b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Rendición de Cuentas Vigencia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s-CO" b="1" spc="50" dirty="0">
                <a:ln w="11430"/>
                <a:solidFill>
                  <a:schemeClr val="accent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mpact" pitchFamily="34" charset="0"/>
              </a:rPr>
              <a:t>2021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936814" y="551311"/>
            <a:ext cx="6244281" cy="1384993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002060"/>
                </a:solidFill>
                <a:latin typeface="Forte" pitchFamily="66" charset="0"/>
              </a:rPr>
              <a:t>CENTRO EDUCATIVO RURAL PADRE LUIS ANTONIO ROJAS</a:t>
            </a:r>
          </a:p>
          <a:p>
            <a:pPr algn="ctr">
              <a:defRPr/>
            </a:pPr>
            <a:r>
              <a:rPr lang="pt-BR" sz="2800" b="1" dirty="0">
                <a:solidFill>
                  <a:srgbClr val="002060"/>
                </a:solidFill>
                <a:latin typeface="Forte" pitchFamily="66" charset="0"/>
              </a:rPr>
              <a:t>Toledo-Norte de Santander</a:t>
            </a:r>
          </a:p>
        </p:txBody>
      </p:sp>
      <p:pic>
        <p:nvPicPr>
          <p:cNvPr id="1026" name="Imagen 4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2651098" y="1026135"/>
            <a:ext cx="784936" cy="802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ESCUDOLU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463" y="1042611"/>
            <a:ext cx="805337" cy="8026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365610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1974" y="443038"/>
            <a:ext cx="11029616" cy="1013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 </a:t>
            </a:r>
            <a:r>
              <a:rPr lang="es-ES" sz="53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 </a:t>
            </a:r>
            <a:br>
              <a:rPr lang="es-E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RECURSOS DE GRATUIDAD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61588"/>
              </p:ext>
            </p:extLst>
          </p:nvPr>
        </p:nvGraphicFramePr>
        <p:xfrm>
          <a:off x="1401122" y="1876968"/>
          <a:ext cx="9372105" cy="335335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92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795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650">
                <a:tc gridSpan="2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O" sz="2400" kern="1200" dirty="0"/>
                        <a:t>Vigencia 2021</a:t>
                      </a:r>
                      <a:endParaRPr lang="es-CO" sz="24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O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31" marB="45731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915">
                <a:tc>
                  <a:txBody>
                    <a:bodyPr/>
                    <a:lstStyle/>
                    <a:p>
                      <a:r>
                        <a:rPr lang="es-CO" sz="2400" dirty="0"/>
                        <a:t>Nombre Establecimiento: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CENTRO EDUCATIVO RURAL PADRE</a:t>
                      </a:r>
                      <a:r>
                        <a:rPr lang="es-CO" sz="2400" baseline="0" dirty="0"/>
                        <a:t> LUIS ANTONIO ROJAS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Departamento: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NORTE DE SANTANDER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Municipio: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TOLEDO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Estado:</a:t>
                      </a:r>
                      <a:endParaRPr lang="es-CO" sz="2400" b="1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tc>
                  <a:txBody>
                    <a:bodyPr/>
                    <a:lstStyle/>
                    <a:p>
                      <a:r>
                        <a:rPr lang="es-CO" sz="2400" dirty="0"/>
                        <a:t>Pagado</a:t>
                      </a:r>
                      <a:endParaRPr lang="es-CO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931">
                <a:tc>
                  <a:txBody>
                    <a:bodyPr/>
                    <a:lstStyle/>
                    <a:p>
                      <a:r>
                        <a:rPr lang="es-CO" sz="2400" dirty="0"/>
                        <a:t>Recursos asignados:</a:t>
                      </a:r>
                      <a:endParaRPr lang="es-CO" sz="2400" b="1" i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/>
                        <a:t>$18,871,758.00</a:t>
                      </a:r>
                      <a:endParaRPr lang="es-CO" sz="2400" b="1" u="sng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31" marB="45731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321433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2289" y="534054"/>
            <a:ext cx="10363200" cy="12239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sz="2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FONDO SERVICIOS EDUCATIVOS / PRESUPUESTO</a:t>
            </a:r>
            <a:endParaRPr lang="es-CO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3684696"/>
              </p:ext>
            </p:extLst>
          </p:nvPr>
        </p:nvGraphicFramePr>
        <p:xfrm>
          <a:off x="2037153" y="2246004"/>
          <a:ext cx="8208912" cy="23762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067">
                <a:tc gridSpan="2">
                  <a:txBody>
                    <a:bodyPr/>
                    <a:lstStyle/>
                    <a:p>
                      <a:pPr algn="ctr"/>
                      <a:r>
                        <a:rPr lang="es-ES" sz="2800" dirty="0"/>
                        <a:t>PRESUPUESTO 2021</a:t>
                      </a:r>
                      <a:endParaRPr lang="es-CO" sz="2800" b="1" i="1" dirty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067">
                <a:tc>
                  <a:txBody>
                    <a:bodyPr/>
                    <a:lstStyle/>
                    <a:p>
                      <a:pPr algn="l"/>
                      <a:r>
                        <a:rPr lang="es-ES" sz="2800" u="none" dirty="0"/>
                        <a:t>Proyectado</a:t>
                      </a:r>
                      <a:endParaRPr lang="es-CO" sz="2800" b="1" i="0" u="none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800" u="none" strike="noStrike" kern="1200" baseline="0" dirty="0"/>
                        <a:t>$20,500,000.00</a:t>
                      </a:r>
                      <a:endParaRPr lang="es-CO" sz="2800" b="1" i="1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4067">
                <a:tc>
                  <a:txBody>
                    <a:bodyPr/>
                    <a:lstStyle/>
                    <a:p>
                      <a:pPr algn="l"/>
                      <a:r>
                        <a:rPr lang="es-CO" sz="2800" u="none" dirty="0"/>
                        <a:t>Recibido</a:t>
                      </a:r>
                      <a:endParaRPr lang="es-CO" sz="2800" b="1" i="0" u="none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u="none" strike="noStrike" kern="1200" baseline="0" dirty="0"/>
                        <a:t>$18,891,864.00</a:t>
                      </a:r>
                      <a:endParaRPr lang="es-CO" sz="2800" b="1" i="1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06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800" dirty="0">
                          <a:effectLst/>
                        </a:rPr>
                        <a:t>Diferencia $ 1,608,136.00</a:t>
                      </a:r>
                      <a:endParaRPr lang="es-CO" sz="2800" b="1" i="1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s-CO" sz="3200" b="1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3" marR="91433" marT="45760" marB="457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85647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552" y="632734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GRATUIDAD</a:t>
            </a:r>
            <a:endParaRPr lang="es-CO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200751"/>
              </p:ext>
            </p:extLst>
          </p:nvPr>
        </p:nvGraphicFramePr>
        <p:xfrm>
          <a:off x="982586" y="2102747"/>
          <a:ext cx="9812985" cy="198044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355450">
                  <a:extLst>
                    <a:ext uri="{9D8B030D-6E8A-4147-A177-3AD203B41FA5}">
                      <a16:colId xmlns:a16="http://schemas.microsoft.com/office/drawing/2014/main" val="2149024622"/>
                    </a:ext>
                  </a:extLst>
                </a:gridCol>
                <a:gridCol w="1578190">
                  <a:extLst>
                    <a:ext uri="{9D8B030D-6E8A-4147-A177-3AD203B41FA5}">
                      <a16:colId xmlns:a16="http://schemas.microsoft.com/office/drawing/2014/main" val="627463311"/>
                    </a:ext>
                  </a:extLst>
                </a:gridCol>
                <a:gridCol w="1842689">
                  <a:extLst>
                    <a:ext uri="{9D8B030D-6E8A-4147-A177-3AD203B41FA5}">
                      <a16:colId xmlns:a16="http://schemas.microsoft.com/office/drawing/2014/main" val="1423490185"/>
                    </a:ext>
                  </a:extLst>
                </a:gridCol>
                <a:gridCol w="2036656">
                  <a:extLst>
                    <a:ext uri="{9D8B030D-6E8A-4147-A177-3AD203B41FA5}">
                      <a16:colId xmlns:a16="http://schemas.microsoft.com/office/drawing/2014/main" val="31124995"/>
                    </a:ext>
                  </a:extLst>
                </a:gridCol>
              </a:tblGrid>
              <a:tr h="3171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NOMBRE</a:t>
                      </a:r>
                      <a:r>
                        <a:rPr lang="es-CO" sz="2000" u="none" strike="noStrike" baseline="0" dirty="0">
                          <a:effectLst/>
                        </a:rPr>
                        <a:t> </a:t>
                      </a:r>
                      <a:r>
                        <a:rPr lang="es-CO" sz="2000" u="none" strike="noStrike" dirty="0">
                          <a:effectLst/>
                        </a:rPr>
                        <a:t>ESTABLECIMIENTO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MATRICULA</a:t>
                      </a:r>
                      <a:endParaRPr lang="es-CO" sz="2000" b="1" i="0" u="none" strike="noStrike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444636"/>
                  </a:ext>
                </a:extLst>
              </a:tr>
              <a:tr h="627309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TR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BA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2000" u="none" strike="noStrike" dirty="0">
                          <a:effectLst/>
                        </a:rPr>
                        <a:t>TOTAL MATRICULA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3923503"/>
                  </a:ext>
                </a:extLst>
              </a:tr>
              <a:tr h="317116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C.E.R. PADRE LUIS ANTONIO ROJAS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9366220"/>
                  </a:ext>
                </a:extLst>
              </a:tr>
              <a:tr h="333413">
                <a:tc>
                  <a:txBody>
                    <a:bodyPr/>
                    <a:lstStyle/>
                    <a:p>
                      <a:pPr algn="l" fontAlgn="b"/>
                      <a:r>
                        <a:rPr lang="es-CO" sz="2000" u="none" strike="noStrike" dirty="0">
                          <a:effectLst/>
                        </a:rPr>
                        <a:t>ASIGNACION</a:t>
                      </a:r>
                      <a:endParaRPr lang="es-CO" sz="20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95,255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83,224 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$18,871,758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1753923"/>
                  </a:ext>
                </a:extLst>
              </a:tr>
              <a:tr h="385495">
                <a:tc>
                  <a:txBody>
                    <a:bodyPr/>
                    <a:lstStyle/>
                    <a:p>
                      <a:pPr algn="ctr" fontAlgn="b"/>
                      <a:r>
                        <a:rPr lang="es-CO" sz="2000" u="none" strike="noStrike" dirty="0">
                          <a:effectLst/>
                        </a:rPr>
                        <a:t>TOTAL ASIGNACION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$2,476,630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1218987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$16,395,128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77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229562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7095" y="510390"/>
            <a:ext cx="10363200" cy="1223963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CO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INGRESOS</a:t>
            </a:r>
            <a:endParaRPr lang="es-CO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776681"/>
              </p:ext>
            </p:extLst>
          </p:nvPr>
        </p:nvGraphicFramePr>
        <p:xfrm>
          <a:off x="1557812" y="2106488"/>
          <a:ext cx="9009872" cy="240959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523507">
                  <a:extLst>
                    <a:ext uri="{9D8B030D-6E8A-4147-A177-3AD203B41FA5}">
                      <a16:colId xmlns:a16="http://schemas.microsoft.com/office/drawing/2014/main" val="1261062383"/>
                    </a:ext>
                  </a:extLst>
                </a:gridCol>
                <a:gridCol w="2486365">
                  <a:extLst>
                    <a:ext uri="{9D8B030D-6E8A-4147-A177-3AD203B41FA5}">
                      <a16:colId xmlns:a16="http://schemas.microsoft.com/office/drawing/2014/main" val="1929838023"/>
                    </a:ext>
                  </a:extLst>
                </a:gridCol>
              </a:tblGrid>
              <a:tr h="564604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latin typeface="Arial Narrow" panose="020B0606020202030204" pitchFamily="34" charset="0"/>
                        </a:rPr>
                        <a:t>CONCEPTO</a:t>
                      </a:r>
                      <a:endParaRPr lang="es-CO" sz="2200" b="1" i="1" dirty="0">
                        <a:latin typeface="Arial Narrow" panose="020B0606020202030204" pitchFamily="34" charset="0"/>
                      </a:endParaRPr>
                    </a:p>
                  </a:txBody>
                  <a:tcPr marL="91451" marR="91451" marT="45769" marB="4576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latin typeface="Arial Narrow" panose="020B0606020202030204" pitchFamily="34" charset="0"/>
                        </a:rPr>
                        <a:t>INGRESOS</a:t>
                      </a:r>
                      <a:endParaRPr lang="es-CO" sz="2200" b="1" i="1" dirty="0">
                        <a:latin typeface="Arial Narrow" panose="020B0606020202030204" pitchFamily="34" charset="0"/>
                      </a:endParaRPr>
                    </a:p>
                  </a:txBody>
                  <a:tcPr marL="91451" marR="91451" marT="45769" marB="45769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614164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Gratuidad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$18,871,758.00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327337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Recursos</a:t>
                      </a:r>
                      <a:r>
                        <a:rPr lang="es-CO" sz="2200" b="0" i="1" baseline="0" dirty="0">
                          <a:latin typeface="Arial Narrow" panose="020B0606020202030204" pitchFamily="34" charset="0"/>
                        </a:rPr>
                        <a:t> de Balance</a:t>
                      </a:r>
                      <a:endParaRPr lang="es-CO" sz="2200" b="0" i="1" dirty="0">
                        <a:latin typeface="Arial Narrow" panose="020B0606020202030204" pitchFamily="34" charset="0"/>
                      </a:endParaRPr>
                    </a:p>
                  </a:txBody>
                  <a:tcPr marL="91451" marR="91451" marT="45769" marB="4576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$2,518.00</a:t>
                      </a:r>
                    </a:p>
                  </a:txBody>
                  <a:tcPr marL="91451" marR="91451" marT="45769" marB="45769" anchor="ctr"/>
                </a:tc>
                <a:extLst>
                  <a:ext uri="{0D108BD9-81ED-4DB2-BD59-A6C34878D82A}">
                    <a16:rowId xmlns:a16="http://schemas.microsoft.com/office/drawing/2014/main" val="1381441352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r>
                        <a:rPr lang="es-CO" sz="2200" b="0" i="1" dirty="0">
                          <a:latin typeface="Arial Narrow" panose="020B0606020202030204" pitchFamily="34" charset="0"/>
                        </a:rPr>
                        <a:t>Rendimientos</a:t>
                      </a:r>
                      <a:r>
                        <a:rPr lang="es-CO" sz="2200" b="0" i="1" baseline="0" dirty="0">
                          <a:latin typeface="Arial Narrow" panose="020B0606020202030204" pitchFamily="34" charset="0"/>
                        </a:rPr>
                        <a:t> Financieros</a:t>
                      </a:r>
                      <a:endParaRPr lang="es-CO" sz="2200" b="0" i="1" dirty="0">
                        <a:latin typeface="Arial Narrow" panose="020B0606020202030204" pitchFamily="34" charset="0"/>
                      </a:endParaRPr>
                    </a:p>
                  </a:txBody>
                  <a:tcPr marL="91451" marR="91451" marT="45769" marB="45769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$17,588.00</a:t>
                      </a:r>
                    </a:p>
                  </a:txBody>
                  <a:tcPr marL="91451" marR="91451" marT="45769" marB="45769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128747"/>
                  </a:ext>
                </a:extLst>
              </a:tr>
              <a:tr h="461247">
                <a:tc>
                  <a:txBody>
                    <a:bodyPr/>
                    <a:lstStyle/>
                    <a:p>
                      <a:pPr algn="r"/>
                      <a:r>
                        <a:rPr lang="es-CO" sz="2200" b="1" i="1" dirty="0">
                          <a:effectLst/>
                          <a:latin typeface="Arial Narrow" panose="020B0606020202030204" pitchFamily="34" charset="0"/>
                        </a:rPr>
                        <a:t>TOTAL</a:t>
                      </a:r>
                    </a:p>
                  </a:txBody>
                  <a:tcPr marL="91451" marR="91451" marT="45769" marB="4576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$18,891,864.00</a:t>
                      </a:r>
                    </a:p>
                  </a:txBody>
                  <a:tcPr marL="91451" marR="91451" marT="45769" marB="45769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984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1759851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0047" y="574197"/>
            <a:ext cx="10363200" cy="1339978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Porcentaje Asignación Recursos </a:t>
            </a:r>
            <a:b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Gratuidad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446254"/>
              </p:ext>
            </p:extLst>
          </p:nvPr>
        </p:nvGraphicFramePr>
        <p:xfrm>
          <a:off x="1964943" y="2474582"/>
          <a:ext cx="8576536" cy="20809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83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0236">
                <a:tc gridSpan="3">
                  <a:txBody>
                    <a:bodyPr/>
                    <a:lstStyle/>
                    <a:p>
                      <a:pPr algn="ctr"/>
                      <a:r>
                        <a:rPr lang="es-ES" sz="2400" dirty="0"/>
                        <a:t>RECURSOS DE GRATUIDAD</a:t>
                      </a:r>
                      <a:endParaRPr lang="es-CO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236">
                <a:tc>
                  <a:txBody>
                    <a:bodyPr/>
                    <a:lstStyle/>
                    <a:p>
                      <a:r>
                        <a:rPr lang="es-CO" sz="2400" dirty="0"/>
                        <a:t>Presupuestado</a:t>
                      </a:r>
                      <a:endParaRPr lang="es-CO" sz="240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u="none" strike="noStrike" kern="1200" baseline="0" dirty="0"/>
                        <a:t>$20,500,000.00</a:t>
                      </a:r>
                      <a:endParaRPr lang="es-CO" sz="2400" b="1" i="1" dirty="0">
                        <a:latin typeface="Arial Narrow" panose="020B0606020202030204" pitchFamily="34" charset="0"/>
                      </a:endParaRPr>
                    </a:p>
                  </a:txBody>
                  <a:tcPr marL="91433" marR="91433" marT="45760" marB="45760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92.06%</a:t>
                      </a:r>
                      <a:endParaRPr lang="es-CO" sz="24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2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es-ES" sz="2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Asignado Gratuidad</a:t>
                      </a:r>
                      <a:endParaRPr lang="es-CO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6816" marR="96816" marT="45756" marB="45756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$18,871,758.00</a:t>
                      </a:r>
                    </a:p>
                  </a:txBody>
                  <a:tcPr marL="91451" marR="91451" marT="45769" marB="45769" anchor="ctr"/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236"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effectLst/>
                        </a:rPr>
                        <a:t>Diferencia  $ 1,628,242.00</a:t>
                      </a: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hMerge="1">
                  <a:txBody>
                    <a:bodyPr/>
                    <a:lstStyle/>
                    <a:p>
                      <a:pPr algn="r"/>
                      <a:endParaRPr lang="es-CO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195816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539" y="376189"/>
            <a:ext cx="10363200" cy="1223963"/>
          </a:xfrm>
        </p:spPr>
        <p:txBody>
          <a:bodyPr>
            <a:noAutofit/>
          </a:bodyPr>
          <a:lstStyle/>
          <a:p>
            <a:pPr algn="ctr"/>
            <a:r>
              <a:rPr lang="es-ES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Porcentaje Ejecución Presupuesto Egresos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7435095"/>
              </p:ext>
            </p:extLst>
          </p:nvPr>
        </p:nvGraphicFramePr>
        <p:xfrm>
          <a:off x="1865123" y="2228576"/>
          <a:ext cx="8391360" cy="205587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890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6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1218">
                <a:tc gridSpan="3">
                  <a:txBody>
                    <a:bodyPr/>
                    <a:lstStyle/>
                    <a:p>
                      <a:pPr algn="ctr"/>
                      <a:r>
                        <a:rPr lang="es-ES" sz="2200" dirty="0"/>
                        <a:t>PRESUPUESTO</a:t>
                      </a:r>
                      <a:r>
                        <a:rPr lang="es-ES" sz="2200" baseline="0" dirty="0"/>
                        <a:t> DE EGRESOS</a:t>
                      </a:r>
                      <a:endParaRPr lang="es-CO" sz="2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r>
                        <a:rPr lang="es-CO" sz="2200" dirty="0"/>
                        <a:t>Presupuesto</a:t>
                      </a:r>
                      <a:r>
                        <a:rPr lang="es-CO" sz="2200" baseline="0" dirty="0"/>
                        <a:t> Definitivo</a:t>
                      </a:r>
                      <a:endParaRPr lang="es-CO" sz="220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u="none" strike="noStrike" kern="1200" baseline="0" dirty="0"/>
                        <a:t>$18,891,864.00</a:t>
                      </a:r>
                      <a:endParaRPr lang="es-CO" sz="2200" b="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s-CO" sz="2200" dirty="0"/>
                        <a:t>99.89%</a:t>
                      </a:r>
                      <a:endParaRPr lang="es-CO" sz="2200" i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219">
                <a:tc>
                  <a:txBody>
                    <a:bodyPr/>
                    <a:lstStyle/>
                    <a:p>
                      <a:r>
                        <a:rPr lang="es-ES" sz="2200" dirty="0"/>
                        <a:t>Ejecutado</a:t>
                      </a:r>
                      <a:endParaRPr lang="es-CO" sz="220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u="none" strike="noStrike" kern="1200" baseline="0" dirty="0"/>
                        <a:t>$18,870,553.00</a:t>
                      </a:r>
                      <a:endParaRPr lang="es-CO" sz="2200" b="0" i="1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21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200" dirty="0">
                          <a:effectLst/>
                        </a:rPr>
                        <a:t>Diferencia $</a:t>
                      </a:r>
                      <a:r>
                        <a:rPr lang="es-CO" sz="2200" u="none" strike="noStrike" kern="1200" baseline="0" dirty="0"/>
                        <a:t>21,311.00</a:t>
                      </a:r>
                      <a:endParaRPr lang="es-CO" sz="2200" b="1" i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 anchor="ctr"/>
                </a:tc>
                <a:tc hMerge="1">
                  <a:txBody>
                    <a:bodyPr/>
                    <a:lstStyle/>
                    <a:p>
                      <a:pPr algn="r"/>
                      <a:endParaRPr lang="es-CO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s-CO" sz="2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6817" marR="96817" marT="45749" marB="4574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04925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81555" y="485778"/>
            <a:ext cx="8896865" cy="1066800"/>
          </a:xfrm>
        </p:spPr>
        <p:txBody>
          <a:bodyPr>
            <a:noAutofit/>
          </a:bodyPr>
          <a:lstStyle/>
          <a:p>
            <a:pPr algn="ctr"/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MODELO DE GESTIÓN</a:t>
            </a:r>
            <a:b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</a:br>
            <a:r>
              <a:rPr lang="es-ES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itchFamily="34" charset="0"/>
              </a:rPr>
              <a:t> Ejecución Egresos</a:t>
            </a:r>
            <a:endParaRPr lang="es-CO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9193CED-E184-45CC-A55C-D1F40877B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17" y="2003409"/>
            <a:ext cx="954405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137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070340" y="1737103"/>
            <a:ext cx="8626415" cy="246396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45719" rIns="0" bIns="0" anchor="b">
            <a:noAutofit/>
          </a:bodyPr>
          <a:lstStyle/>
          <a:p>
            <a:pPr algn="ctr">
              <a:defRPr/>
            </a:pPr>
            <a:r>
              <a:rPr lang="es-CO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RECURSOS DEL BALANCE </a:t>
            </a:r>
          </a:p>
          <a:p>
            <a:pPr algn="ctr">
              <a:defRPr/>
            </a:pPr>
            <a:r>
              <a:rPr lang="es-CO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AÑO 2021</a:t>
            </a:r>
          </a:p>
          <a:p>
            <a:pPr algn="ctr">
              <a:defRPr/>
            </a:pPr>
            <a:r>
              <a:rPr lang="es-CO" sz="48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Narrow" panose="020B0606020202030204" pitchFamily="34" charset="0"/>
              </a:rPr>
              <a:t>$21,311.00</a:t>
            </a:r>
            <a:endParaRPr lang="es-ES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7949794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3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392</TotalTime>
  <Words>195</Words>
  <Application>Microsoft Office PowerPoint</Application>
  <PresentationFormat>Panorámica</PresentationFormat>
  <Paragraphs>72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Forte</vt:lpstr>
      <vt:lpstr>Impact</vt:lpstr>
      <vt:lpstr>Wingdings 2</vt:lpstr>
      <vt:lpstr>HDOfficeLightV0</vt:lpstr>
      <vt:lpstr>Tema39</vt:lpstr>
      <vt:lpstr>INFORME DE GESTIÓN</vt:lpstr>
      <vt:lpstr> MODELO DE GESTIÓN  RECURSOS DE GRATUIDAD</vt:lpstr>
      <vt:lpstr>MODELO DE GESTIÓN FONDO SERVICIOS EDUCATIVOS / PRESUPUESTO</vt:lpstr>
      <vt:lpstr>MODELO DE GESTIÓN GRATUIDAD</vt:lpstr>
      <vt:lpstr>MODELO DE GESTIÓN INGRESOS</vt:lpstr>
      <vt:lpstr>MODELO DE GESTIÓN Porcentaje Asignación Recursos  Gratuidad</vt:lpstr>
      <vt:lpstr>MODELO DE GESTIÓN Porcentaje Ejecución Presupuesto Egresos</vt:lpstr>
      <vt:lpstr>MODELO DE GESTIÓN  Ejecución Egresos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FGJFTYDRFGSDFGS</dc:title>
  <dc:creator>WARHACK</dc:creator>
  <cp:lastModifiedBy>TNS2</cp:lastModifiedBy>
  <cp:revision>47</cp:revision>
  <dcterms:created xsi:type="dcterms:W3CDTF">2017-02-08T21:00:10Z</dcterms:created>
  <dcterms:modified xsi:type="dcterms:W3CDTF">2022-02-02T16:38:31Z</dcterms:modified>
</cp:coreProperties>
</file>