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39" r:id="rId1"/>
    <p:sldMasterId id="2147484143" r:id="rId2"/>
  </p:sldMasterIdLst>
  <p:notesMasterIdLst>
    <p:notesMasterId r:id="rId12"/>
  </p:notesMasterIdLst>
  <p:handoutMasterIdLst>
    <p:handoutMasterId r:id="rId13"/>
  </p:handoutMasterIdLst>
  <p:sldIdLst>
    <p:sldId id="256" r:id="rId3"/>
    <p:sldId id="258" r:id="rId4"/>
    <p:sldId id="257" r:id="rId5"/>
    <p:sldId id="259" r:id="rId6"/>
    <p:sldId id="261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1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4571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4571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4571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4571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4571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4571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4571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4571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D3A5"/>
    <a:srgbClr val="952323"/>
    <a:srgbClr val="DC2C28"/>
    <a:srgbClr val="084168"/>
    <a:srgbClr val="50BDC8"/>
    <a:srgbClr val="4A250E"/>
    <a:srgbClr val="C62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90" d="100"/>
          <a:sy n="90" d="100"/>
        </p:scale>
        <p:origin x="52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33B74E-93F4-4FA3-A71C-BC806789EA22}" type="datetimeFigureOut">
              <a:rPr lang="es-CO" smtClean="0"/>
              <a:pPr/>
              <a:t>02/02/2022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C9194F-736D-4C39-BFD3-F29A70A084C6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26373-D02E-44AC-97C3-7AFB95D66DDC}" type="datetimeFigureOut">
              <a:rPr lang="es-CO" smtClean="0"/>
              <a:pPr/>
              <a:t>02/02/2022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435679-5297-4E3B-9C20-12DA36E960F1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EE87C8F-4335-44CD-BFC9-691C6C9A210C}" type="datetime1">
              <a:rPr lang="es-ES" noProof="0" smtClean="0"/>
              <a:pPr rtl="0"/>
              <a:t>02/02/2022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/>
              <a:t>Agregar un pie de página</a:t>
            </a:r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02111984F565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927147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DB83-C382-4684-8887-65A03EA4FFF0}" type="datetime1">
              <a:rPr lang="es-ES" noProof="0" smtClean="0"/>
              <a:pPr/>
              <a:t>02/02/2022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14DD1E-5D91-48A3-AD6D-45FBA980D106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034911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E81D3-9B82-44CA-B1F9-FCEFDC87935B}" type="datetime1">
              <a:rPr lang="es-ES" noProof="0" smtClean="0"/>
              <a:pPr/>
              <a:t>02/02/2022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14DD1E-5D91-48A3-AD6D-45FBA980D106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982868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3AD5-F5AF-4BDC-901E-85A05CCFFAAA}" type="datetime1">
              <a:rPr lang="es-ES" noProof="0" smtClean="0"/>
              <a:pPr/>
              <a:t>02/02/2022</a:t>
            </a:fld>
            <a:endParaRPr lang="es-ES" noProof="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3AD5-F5AF-4BDC-901E-85A05CCFFAAA}" type="datetime1">
              <a:rPr lang="es-ES" noProof="0" smtClean="0"/>
              <a:pPr/>
              <a:t>02/02/2022</a:t>
            </a:fld>
            <a:endParaRPr lang="es-ES" noProof="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rtl="0"/>
            <a:fld id="{0EE87C8F-4335-44CD-BFC9-691C6C9A210C}" type="datetime1">
              <a:rPr lang="es-ES" noProof="0" smtClean="0"/>
              <a:pPr rtl="0"/>
              <a:t>02/02/2022</a:t>
            </a:fld>
            <a:endParaRPr lang="es-ES" noProof="0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rtl="0"/>
            <a:r>
              <a:rPr lang="es-ES" noProof="0"/>
              <a:t>Agregar un pie de página</a:t>
            </a:r>
            <a:endParaRPr lang="es-ES" noProof="0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rtl="0"/>
            <a:fld id="{D57F1E4F-1CFF-5643-939E-02111984F565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C83AD5-F5AF-4BDC-901E-85A05CCFFAAA}" type="datetime1">
              <a:rPr lang="es-ES" noProof="0" smtClean="0"/>
              <a:pPr/>
              <a:t>02/02/2022</a:t>
            </a:fld>
            <a:endParaRPr lang="es-ES" noProof="0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rtl="0"/>
            <a:endParaRPr lang="es-ES" noProof="0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14DD1E-5D91-48A3-AD6D-45FBA980D106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1D35CA-82F5-4AD4-B9EC-66E805B73542}" type="datetime1">
              <a:rPr lang="es-ES" noProof="0" smtClean="0"/>
              <a:pPr/>
              <a:t>02/02/2022</a:t>
            </a:fld>
            <a:endParaRPr lang="es-ES" noProof="0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rtl="0"/>
            <a:endParaRPr lang="es-ES" noProof="0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rtl="0"/>
            <a:fld id="{C014DD1E-5D91-48A3-AD6D-45FBA980D106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4CCE92-710B-4678-B1B1-EFCAA5CDF075}" type="datetime1">
              <a:rPr lang="es-ES" noProof="0" smtClean="0"/>
              <a:pPr/>
              <a:t>02/02/2022</a:t>
            </a:fld>
            <a:endParaRPr lang="es-ES" noProof="0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rtl="0"/>
            <a:endParaRPr lang="es-ES" noProof="0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rtl="0"/>
            <a:fld id="{C014DD1E-5D91-48A3-AD6D-45FBA980D106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FB0F2C-25D9-4D7E-B43A-29A2E16C960D}" type="datetime1">
              <a:rPr lang="es-ES" noProof="0" smtClean="0"/>
              <a:pPr/>
              <a:t>02/02/2022</a:t>
            </a:fld>
            <a:endParaRPr lang="es-ES" noProof="0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rtl="0"/>
            <a:endParaRPr lang="es-ES" noProof="0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rtl="0"/>
            <a:fld id="{C014DD1E-5D91-48A3-AD6D-45FBA980D106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C83AD5-F5AF-4BDC-901E-85A05CCFFAAA}" type="datetime1">
              <a:rPr lang="es-ES" noProof="0" smtClean="0"/>
              <a:pPr/>
              <a:t>02/02/2022</a:t>
            </a:fld>
            <a:endParaRPr lang="es-ES" noProof="0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rtl="0"/>
            <a:endParaRPr lang="es-ES" noProof="0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14DD1E-5D91-48A3-AD6D-45FBA980D106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3AD5-F5AF-4BDC-901E-85A05CCFFAAA}" type="datetime1">
              <a:rPr lang="es-ES" noProof="0" smtClean="0"/>
              <a:pPr/>
              <a:t>02/02/2022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883925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6 Imagen" descr="portada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C656DE-1E46-4450-9484-A739B4FADFBC}" type="datetime1">
              <a:rPr lang="es-ES" noProof="0" smtClean="0"/>
              <a:pPr/>
              <a:t>02/02/2022</a:t>
            </a:fld>
            <a:endParaRPr lang="es-ES" noProof="0" dirty="0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rtl="0"/>
            <a:endParaRPr lang="es-ES" noProof="0" dirty="0"/>
          </a:p>
        </p:txBody>
      </p:sp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rtl="0"/>
            <a:fld id="{C014DD1E-5D91-48A3-AD6D-45FBA980D106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C83AD5-F5AF-4BDC-901E-85A05CCFFAAA}" type="datetime1">
              <a:rPr lang="es-ES" noProof="0" smtClean="0"/>
              <a:pPr/>
              <a:t>02/02/2022</a:t>
            </a:fld>
            <a:endParaRPr lang="es-ES" noProof="0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rtl="0"/>
            <a:endParaRPr lang="es-ES" noProof="0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14DD1E-5D91-48A3-AD6D-45FBA980D106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/>
              <a:t>Haga clic en el icono para agregar una imagen</a:t>
            </a:r>
            <a:endParaRPr lang="es-CO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C83AD5-F5AF-4BDC-901E-85A05CCFFAAA}" type="datetime1">
              <a:rPr lang="es-ES" noProof="0" smtClean="0"/>
              <a:pPr/>
              <a:t>02/02/2022</a:t>
            </a:fld>
            <a:endParaRPr lang="es-ES" noProof="0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rtl="0"/>
            <a:endParaRPr lang="es-ES" noProof="0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14DD1E-5D91-48A3-AD6D-45FBA980D106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A1DB83-C382-4684-8887-65A03EA4FFF0}" type="datetime1">
              <a:rPr lang="es-ES" noProof="0" smtClean="0"/>
              <a:pPr/>
              <a:t>02/02/2022</a:t>
            </a:fld>
            <a:endParaRPr lang="es-ES" noProof="0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rtl="0"/>
            <a:endParaRPr lang="es-ES" noProof="0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rtl="0"/>
            <a:fld id="{C014DD1E-5D91-48A3-AD6D-45FBA980D106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0E81D3-9B82-44CA-B1F9-FCEFDC87935B}" type="datetime1">
              <a:rPr lang="es-ES" noProof="0" smtClean="0"/>
              <a:pPr/>
              <a:t>02/02/2022</a:t>
            </a:fld>
            <a:endParaRPr lang="es-ES" noProof="0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rtl="0"/>
            <a:endParaRPr lang="es-ES" noProof="0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rtl="0"/>
            <a:fld id="{C014DD1E-5D91-48A3-AD6D-45FBA980D106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D35CA-82F5-4AD4-B9EC-66E805B73542}" type="datetime1">
              <a:rPr lang="es-ES" noProof="0" smtClean="0"/>
              <a:pPr/>
              <a:t>02/02/2022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14DD1E-5D91-48A3-AD6D-45FBA980D106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422340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CE92-710B-4678-B1B1-EFCAA5CDF075}" type="datetime1">
              <a:rPr lang="es-ES" noProof="0" smtClean="0"/>
              <a:pPr/>
              <a:t>02/02/2022</a:t>
            </a:fld>
            <a:endParaRPr lang="es-E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14DD1E-5D91-48A3-AD6D-45FBA980D106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723483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B0F2C-25D9-4D7E-B43A-29A2E16C960D}" type="datetime1">
              <a:rPr lang="es-ES" noProof="0" smtClean="0"/>
              <a:pPr/>
              <a:t>02/02/2022</a:t>
            </a:fld>
            <a:endParaRPr lang="es-E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14DD1E-5D91-48A3-AD6D-45FBA980D106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85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4687D-B11B-47A5-95F6-B79DA932A6DF}" type="datetime1">
              <a:rPr lang="es-ES" noProof="0" smtClean="0"/>
              <a:pPr/>
              <a:t>02/02/2022</a:t>
            </a:fld>
            <a:endParaRPr lang="es-E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14DD1E-5D91-48A3-AD6D-45FBA980D106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078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56DE-1E46-4450-9484-A739B4FADFBC}" type="datetime1">
              <a:rPr lang="es-ES" noProof="0" smtClean="0"/>
              <a:pPr/>
              <a:t>02/02/2022</a:t>
            </a:fld>
            <a:endParaRPr lang="es-E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14DD1E-5D91-48A3-AD6D-45FBA980D106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370551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3AD5-F5AF-4BDC-901E-85A05CCFFAAA}" type="datetime1">
              <a:rPr lang="es-ES" noProof="0" smtClean="0"/>
              <a:pPr/>
              <a:t>02/02/2022</a:t>
            </a:fld>
            <a:endParaRPr lang="es-E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39285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3AD5-F5AF-4BDC-901E-85A05CCFFAAA}" type="datetime1">
              <a:rPr lang="es-ES" noProof="0" smtClean="0"/>
              <a:pPr/>
              <a:t>02/02/2022</a:t>
            </a:fld>
            <a:endParaRPr lang="es-E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217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5C83AD5-F5AF-4BDC-901E-85A05CCFFAAA}" type="datetime1">
              <a:rPr lang="es-ES" noProof="0" smtClean="0"/>
              <a:pPr/>
              <a:t>02/02/2022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4DD1E-5D91-48A3-AD6D-45FBA980D106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97174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0" r:id="rId1"/>
    <p:sldLayoutId id="2147484041" r:id="rId2"/>
    <p:sldLayoutId id="2147484042" r:id="rId3"/>
    <p:sldLayoutId id="2147484043" r:id="rId4"/>
    <p:sldLayoutId id="2147484044" r:id="rId5"/>
    <p:sldLayoutId id="2147484045" r:id="rId6"/>
    <p:sldLayoutId id="2147484046" r:id="rId7"/>
    <p:sldLayoutId id="2147484047" r:id="rId8"/>
    <p:sldLayoutId id="2147484048" r:id="rId9"/>
    <p:sldLayoutId id="2147484049" r:id="rId10"/>
    <p:sldLayoutId id="2147484050" r:id="rId11"/>
    <p:sldLayoutId id="2147483995" r:id="rId12"/>
    <p:sldLayoutId id="2147483996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4000">
              <a:schemeClr val="bg1"/>
            </a:gs>
            <a:gs pos="100000">
              <a:schemeClr val="tx2"/>
            </a:gs>
            <a:gs pos="86000">
              <a:srgbClr val="FFFF99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/>
              <a:t>Haga clic para modificar el estilo de título del patrón</a:t>
            </a:r>
            <a:endParaRPr lang="es-CO" altLang="es-CO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/>
              <a:t>Haga clic para modificar el estilo de texto del patrón</a:t>
            </a:r>
          </a:p>
          <a:p>
            <a:pPr lvl="1"/>
            <a:r>
              <a:rPr lang="es-ES" altLang="es-CO"/>
              <a:t>Segundo nivel</a:t>
            </a:r>
          </a:p>
          <a:p>
            <a:pPr lvl="2"/>
            <a:r>
              <a:rPr lang="es-ES" altLang="es-CO"/>
              <a:t>Tercer nivel</a:t>
            </a:r>
          </a:p>
          <a:p>
            <a:pPr lvl="3"/>
            <a:r>
              <a:rPr lang="es-ES" altLang="es-CO"/>
              <a:t>Cuarto nivel</a:t>
            </a:r>
          </a:p>
          <a:p>
            <a:pPr lvl="4"/>
            <a:r>
              <a:rPr lang="es-ES" altLang="es-CO"/>
              <a:t>Quinto nivel</a:t>
            </a:r>
            <a:endParaRPr lang="es-CO" alt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fld id="{35C83AD5-F5AF-4BDC-901E-85A05CCFFAAA}" type="datetime1">
              <a:rPr lang="es-ES" noProof="0" smtClean="0"/>
              <a:pPr/>
              <a:t>02/02/2022</a:t>
            </a:fld>
            <a:endParaRPr lang="es-ES" noProof="0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C014DD1E-5D91-48A3-AD6D-45FBA980D106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4" r:id="rId1"/>
    <p:sldLayoutId id="2147484145" r:id="rId2"/>
    <p:sldLayoutId id="2147484146" r:id="rId3"/>
    <p:sldLayoutId id="2147484147" r:id="rId4"/>
    <p:sldLayoutId id="2147484148" r:id="rId5"/>
    <p:sldLayoutId id="2147484149" r:id="rId6"/>
    <p:sldLayoutId id="2147484150" r:id="rId7"/>
    <p:sldLayoutId id="2147484151" r:id="rId8"/>
    <p:sldLayoutId id="2147484152" r:id="rId9"/>
    <p:sldLayoutId id="2147484153" r:id="rId10"/>
    <p:sldLayoutId id="2147484154" r:id="rId11"/>
  </p:sldLayoutIdLst>
  <p:transition spd="med">
    <p:fade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96602" y="2653727"/>
            <a:ext cx="8158360" cy="1015926"/>
          </a:xfrm>
        </p:spPr>
        <p:txBody>
          <a:bodyPr>
            <a:noAutofit/>
          </a:bodyPr>
          <a:lstStyle/>
          <a:p>
            <a:pPr algn="ctr"/>
            <a:r>
              <a:rPr lang="es-CO" sz="6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  <a:reflection blurRad="6350" stA="55000" endA="300" endPos="45500" dir="5400000" sy="-100000" algn="bl" rotWithShape="0"/>
                </a:effectLst>
                <a:latin typeface="Arial Narrow" panose="020B0606020202030204" pitchFamily="34" charset="0"/>
              </a:rPr>
              <a:t>INFORME DE GESTIÓN</a:t>
            </a:r>
            <a:endParaRPr lang="es-CO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  <a:reflection blurRad="6350" stA="55000" endA="300" endPos="45500" dir="5400000" sy="-100000" algn="bl" rotWithShape="0"/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60282" y="4359028"/>
            <a:ext cx="8268607" cy="812874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CO" b="1" spc="50" dirty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itchFamily="34" charset="0"/>
              </a:rPr>
              <a:t>Rendición de Cuentas Vigencia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CO" b="1" spc="50" dirty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itchFamily="34" charset="0"/>
              </a:rPr>
              <a:t>2021</a:t>
            </a:r>
          </a:p>
        </p:txBody>
      </p:sp>
      <p:sp>
        <p:nvSpPr>
          <p:cNvPr id="6" name="Rectángulo 5"/>
          <p:cNvSpPr/>
          <p:nvPr/>
        </p:nvSpPr>
        <p:spPr>
          <a:xfrm>
            <a:off x="2936814" y="551311"/>
            <a:ext cx="6244281" cy="1384993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algn="ctr">
              <a:defRPr/>
            </a:pPr>
            <a:r>
              <a:rPr lang="pt-BR" sz="2800" b="1" dirty="0">
                <a:solidFill>
                  <a:srgbClr val="002060"/>
                </a:solidFill>
                <a:latin typeface="Forte" pitchFamily="66" charset="0"/>
              </a:rPr>
              <a:t>CENTRO EDUCATIVO RURAL PADRE LUIS ANTONIO ROJAS</a:t>
            </a:r>
          </a:p>
          <a:p>
            <a:pPr algn="ctr">
              <a:defRPr/>
            </a:pPr>
            <a:r>
              <a:rPr lang="pt-BR" sz="2800" b="1" dirty="0">
                <a:solidFill>
                  <a:srgbClr val="002060"/>
                </a:solidFill>
                <a:latin typeface="Forte" pitchFamily="66" charset="0"/>
              </a:rPr>
              <a:t>Toledo-Norte de Santander</a:t>
            </a:r>
          </a:p>
        </p:txBody>
      </p:sp>
      <p:pic>
        <p:nvPicPr>
          <p:cNvPr id="1026" name="Imagen 4"/>
          <p:cNvPicPr>
            <a:picLocks noChangeAspect="1" noChangeArrowheads="1"/>
          </p:cNvPicPr>
          <p:nvPr/>
        </p:nvPicPr>
        <p:blipFill>
          <a:blip r:embed="rId2">
            <a:lum bright="10000"/>
          </a:blip>
          <a:srcRect/>
          <a:stretch>
            <a:fillRect/>
          </a:stretch>
        </p:blipFill>
        <p:spPr bwMode="auto">
          <a:xfrm>
            <a:off x="2651098" y="1026135"/>
            <a:ext cx="784936" cy="802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n 6" descr="ESCUDOLUA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463" y="1042611"/>
            <a:ext cx="805337" cy="8026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13656106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1974" y="443038"/>
            <a:ext cx="11029616" cy="1013800"/>
          </a:xfrm>
        </p:spPr>
        <p:txBody>
          <a:bodyPr>
            <a:normAutofit fontScale="90000"/>
          </a:bodyPr>
          <a:lstStyle/>
          <a:p>
            <a:pPr algn="ctr"/>
            <a:r>
              <a:rPr lang="es-ES" sz="5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  <a:t> </a:t>
            </a:r>
            <a:r>
              <a:rPr lang="es-ES" sz="53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  <a:t>MODELO DE GESTIÓN </a:t>
            </a:r>
            <a:br>
              <a:rPr lang="es-ES" sz="4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</a:br>
            <a:r>
              <a:rPr lang="es-ES" sz="4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  <a:t>RECURSOS DE GRATUIDAD</a:t>
            </a:r>
            <a:endParaRPr lang="es-CO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rial Narrow" panose="020B0606020202030204" pitchFamily="34" charset="0"/>
            </a:endParaRPr>
          </a:p>
        </p:txBody>
      </p:sp>
      <p:graphicFrame>
        <p:nvGraphicFramePr>
          <p:cNvPr id="4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861588"/>
              </p:ext>
            </p:extLst>
          </p:nvPr>
        </p:nvGraphicFramePr>
        <p:xfrm>
          <a:off x="1401122" y="1876968"/>
          <a:ext cx="9372105" cy="3353356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792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795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2650">
                <a:tc gridSpan="2"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CO" sz="2400" kern="1200" dirty="0"/>
                        <a:t>Vigencia 2021</a:t>
                      </a:r>
                      <a:endParaRPr lang="es-CO" sz="24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T="45731" marB="45731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CO" sz="2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1" marB="45731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6915">
                <a:tc>
                  <a:txBody>
                    <a:bodyPr/>
                    <a:lstStyle/>
                    <a:p>
                      <a:r>
                        <a:rPr lang="es-CO" sz="2400" dirty="0"/>
                        <a:t>Nombre Establecimiento:</a:t>
                      </a:r>
                      <a:endParaRPr lang="es-CO" sz="2400" b="1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31" marB="45731" anchor="ctr"/>
                </a:tc>
                <a:tc>
                  <a:txBody>
                    <a:bodyPr/>
                    <a:lstStyle/>
                    <a:p>
                      <a:r>
                        <a:rPr lang="es-CO" sz="2400" dirty="0"/>
                        <a:t>CENTRO EDUCATIVO RURAL PADRE</a:t>
                      </a:r>
                      <a:r>
                        <a:rPr lang="es-CO" sz="2400" baseline="0" dirty="0"/>
                        <a:t> LUIS ANTONIO ROJAS</a:t>
                      </a:r>
                      <a:endParaRPr lang="es-CO" sz="2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31" marB="45731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931">
                <a:tc>
                  <a:txBody>
                    <a:bodyPr/>
                    <a:lstStyle/>
                    <a:p>
                      <a:r>
                        <a:rPr lang="es-CO" sz="2400" dirty="0"/>
                        <a:t>Departamento:</a:t>
                      </a:r>
                      <a:endParaRPr lang="es-CO" sz="2400" b="1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31" marB="45731" anchor="ctr"/>
                </a:tc>
                <a:tc>
                  <a:txBody>
                    <a:bodyPr/>
                    <a:lstStyle/>
                    <a:p>
                      <a:r>
                        <a:rPr lang="es-CO" sz="2400" dirty="0"/>
                        <a:t>NORTE DE SANTANDER</a:t>
                      </a:r>
                      <a:endParaRPr lang="es-CO" sz="2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31" marB="45731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931">
                <a:tc>
                  <a:txBody>
                    <a:bodyPr/>
                    <a:lstStyle/>
                    <a:p>
                      <a:r>
                        <a:rPr lang="es-CO" sz="2400" dirty="0"/>
                        <a:t>Municipio:</a:t>
                      </a:r>
                      <a:endParaRPr lang="es-CO" sz="2400" b="1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31" marB="45731" anchor="ctr"/>
                </a:tc>
                <a:tc>
                  <a:txBody>
                    <a:bodyPr/>
                    <a:lstStyle/>
                    <a:p>
                      <a:r>
                        <a:rPr lang="es-CO" sz="2400" dirty="0"/>
                        <a:t>TOLEDO</a:t>
                      </a:r>
                      <a:endParaRPr lang="es-CO" sz="2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31" marB="45731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1931">
                <a:tc>
                  <a:txBody>
                    <a:bodyPr/>
                    <a:lstStyle/>
                    <a:p>
                      <a:r>
                        <a:rPr lang="es-CO" sz="2400" dirty="0"/>
                        <a:t>Estado:</a:t>
                      </a:r>
                      <a:endParaRPr lang="es-CO" sz="2400" b="1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31" marB="45731" anchor="ctr"/>
                </a:tc>
                <a:tc>
                  <a:txBody>
                    <a:bodyPr/>
                    <a:lstStyle/>
                    <a:p>
                      <a:r>
                        <a:rPr lang="es-CO" sz="2400" dirty="0"/>
                        <a:t>Pagado</a:t>
                      </a:r>
                      <a:endParaRPr lang="es-CO" sz="2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31" marB="45731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1931">
                <a:tc>
                  <a:txBody>
                    <a:bodyPr/>
                    <a:lstStyle/>
                    <a:p>
                      <a:r>
                        <a:rPr lang="es-CO" sz="2400" dirty="0"/>
                        <a:t>Recursos asignados:</a:t>
                      </a:r>
                      <a:endParaRPr lang="es-CO" sz="2400" b="1" i="0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31" marB="45731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dirty="0"/>
                        <a:t>$18,871,758.00</a:t>
                      </a:r>
                      <a:endParaRPr lang="es-CO" sz="2400" b="1" u="sng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31" marB="45731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8321433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2289" y="534054"/>
            <a:ext cx="10363200" cy="1223963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  <a:t>MODELO DE GESTIÓN</a:t>
            </a:r>
            <a:br>
              <a:rPr lang="es-ES" sz="2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</a:br>
            <a:r>
              <a:rPr lang="es-ES" sz="36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  <a:t>FONDO SERVICIOS EDUCATIVOS / PRESUPUESTO</a:t>
            </a:r>
            <a:endParaRPr lang="es-CO" sz="28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rial Narrow" panose="020B0606020202030204" pitchFamily="34" charset="0"/>
            </a:endParaRPr>
          </a:p>
        </p:txBody>
      </p:sp>
      <p:graphicFrame>
        <p:nvGraphicFramePr>
          <p:cNvPr id="4" name="1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3684696"/>
              </p:ext>
            </p:extLst>
          </p:nvPr>
        </p:nvGraphicFramePr>
        <p:xfrm>
          <a:off x="2037153" y="2246004"/>
          <a:ext cx="8208912" cy="237626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4067">
                <a:tc gridSpan="2">
                  <a:txBody>
                    <a:bodyPr/>
                    <a:lstStyle/>
                    <a:p>
                      <a:pPr algn="ctr"/>
                      <a:r>
                        <a:rPr lang="es-ES" sz="2800" dirty="0"/>
                        <a:t>PRESUPUESTO 2021</a:t>
                      </a:r>
                      <a:endParaRPr lang="es-CO" sz="2800" b="1" i="1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1433" marR="91433" marT="45760" marB="4576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4067">
                <a:tc>
                  <a:txBody>
                    <a:bodyPr/>
                    <a:lstStyle/>
                    <a:p>
                      <a:pPr algn="l"/>
                      <a:r>
                        <a:rPr lang="es-ES" sz="2800" u="none" dirty="0"/>
                        <a:t>Proyectado</a:t>
                      </a:r>
                      <a:endParaRPr lang="es-CO" sz="2800" b="1" i="0" u="none" dirty="0">
                        <a:latin typeface="Arial Narrow" panose="020B0606020202030204" pitchFamily="34" charset="0"/>
                      </a:endParaRPr>
                    </a:p>
                  </a:txBody>
                  <a:tcPr marL="91433" marR="91433" marT="45760" marB="4576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2800" u="none" strike="noStrike" kern="1200" baseline="0" dirty="0"/>
                        <a:t>$20,500,000.00</a:t>
                      </a:r>
                      <a:endParaRPr lang="es-CO" sz="2800" b="1" i="1" dirty="0">
                        <a:latin typeface="Arial Narrow" panose="020B0606020202030204" pitchFamily="34" charset="0"/>
                      </a:endParaRPr>
                    </a:p>
                  </a:txBody>
                  <a:tcPr marL="91433" marR="91433" marT="45760" marB="457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4067">
                <a:tc>
                  <a:txBody>
                    <a:bodyPr/>
                    <a:lstStyle/>
                    <a:p>
                      <a:pPr algn="l"/>
                      <a:r>
                        <a:rPr lang="es-CO" sz="2800" u="none" dirty="0"/>
                        <a:t>Recibido</a:t>
                      </a:r>
                      <a:endParaRPr lang="es-CO" sz="2800" b="1" i="0" u="none" dirty="0">
                        <a:latin typeface="Arial Narrow" panose="020B0606020202030204" pitchFamily="34" charset="0"/>
                      </a:endParaRPr>
                    </a:p>
                  </a:txBody>
                  <a:tcPr marL="91433" marR="91433" marT="45760" marB="45760"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800" u="none" strike="noStrike" kern="1200" baseline="0" dirty="0"/>
                        <a:t>$18,891,864.00</a:t>
                      </a:r>
                      <a:endParaRPr lang="es-CO" sz="2800" b="1" i="1" dirty="0">
                        <a:latin typeface="Arial Narrow" panose="020B0606020202030204" pitchFamily="34" charset="0"/>
                      </a:endParaRPr>
                    </a:p>
                  </a:txBody>
                  <a:tcPr marL="91433" marR="91433" marT="45760" marB="4576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4067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800" dirty="0">
                          <a:effectLst/>
                        </a:rPr>
                        <a:t>Diferencia $ 1,608,136.00</a:t>
                      </a:r>
                      <a:endParaRPr lang="es-CO" sz="2800" b="1" i="1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3" marR="91433" marT="45760" marB="4576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CO" sz="32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33" marR="91433" marT="45760" marB="4576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1856479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2552" y="632734"/>
            <a:ext cx="11029616" cy="1013800"/>
          </a:xfrm>
        </p:spPr>
        <p:txBody>
          <a:bodyPr>
            <a:noAutofit/>
          </a:bodyPr>
          <a:lstStyle/>
          <a:p>
            <a:pPr algn="ctr"/>
            <a:r>
              <a:rPr lang="es-E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  <a:t>MODELO DE GESTIÓN</a:t>
            </a:r>
            <a:br>
              <a:rPr lang="es-ES" sz="4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</a:br>
            <a:r>
              <a:rPr lang="es-ES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  <a:t>GRATUIDAD</a:t>
            </a:r>
            <a:endParaRPr lang="es-CO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rial Narrow" panose="020B0606020202030204" pitchFamily="34" charset="0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200751"/>
              </p:ext>
            </p:extLst>
          </p:nvPr>
        </p:nvGraphicFramePr>
        <p:xfrm>
          <a:off x="982586" y="2102747"/>
          <a:ext cx="9812985" cy="1980449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4355450">
                  <a:extLst>
                    <a:ext uri="{9D8B030D-6E8A-4147-A177-3AD203B41FA5}">
                      <a16:colId xmlns:a16="http://schemas.microsoft.com/office/drawing/2014/main" val="2149024622"/>
                    </a:ext>
                  </a:extLst>
                </a:gridCol>
                <a:gridCol w="1578190">
                  <a:extLst>
                    <a:ext uri="{9D8B030D-6E8A-4147-A177-3AD203B41FA5}">
                      <a16:colId xmlns:a16="http://schemas.microsoft.com/office/drawing/2014/main" val="627463311"/>
                    </a:ext>
                  </a:extLst>
                </a:gridCol>
                <a:gridCol w="1842689">
                  <a:extLst>
                    <a:ext uri="{9D8B030D-6E8A-4147-A177-3AD203B41FA5}">
                      <a16:colId xmlns:a16="http://schemas.microsoft.com/office/drawing/2014/main" val="1423490185"/>
                    </a:ext>
                  </a:extLst>
                </a:gridCol>
                <a:gridCol w="2036656">
                  <a:extLst>
                    <a:ext uri="{9D8B030D-6E8A-4147-A177-3AD203B41FA5}">
                      <a16:colId xmlns:a16="http://schemas.microsoft.com/office/drawing/2014/main" val="31124995"/>
                    </a:ext>
                  </a:extLst>
                </a:gridCol>
              </a:tblGrid>
              <a:tr h="3171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2000" u="none" strike="noStrike" dirty="0">
                          <a:effectLst/>
                        </a:rPr>
                        <a:t>NOMBRE</a:t>
                      </a:r>
                      <a:r>
                        <a:rPr lang="es-CO" sz="2000" u="none" strike="noStrike" baseline="0" dirty="0">
                          <a:effectLst/>
                        </a:rPr>
                        <a:t> </a:t>
                      </a:r>
                      <a:r>
                        <a:rPr lang="es-CO" sz="2000" u="none" strike="noStrike" dirty="0">
                          <a:effectLst/>
                        </a:rPr>
                        <a:t>ESTABLECIMIENTO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O" sz="2000" u="none" strike="noStrike" dirty="0">
                          <a:effectLst/>
                        </a:rPr>
                        <a:t>MATRICULA</a:t>
                      </a:r>
                      <a:endParaRPr lang="es-CO" sz="2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444636"/>
                  </a:ext>
                </a:extLst>
              </a:tr>
              <a:tr h="62730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000" u="none" strike="noStrike" dirty="0">
                          <a:effectLst/>
                        </a:rPr>
                        <a:t>TR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000" u="none" strike="noStrike" dirty="0">
                          <a:effectLst/>
                        </a:rPr>
                        <a:t>BA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000" u="none" strike="noStrike" dirty="0">
                          <a:effectLst/>
                        </a:rPr>
                        <a:t>TOTAL MATRICULA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923503"/>
                  </a:ext>
                </a:extLst>
              </a:tr>
              <a:tr h="317116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u="none" strike="noStrike" dirty="0">
                          <a:effectLst/>
                        </a:rPr>
                        <a:t>C.E.R. PADRE LUIS ANTONIO ROJAS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09366220"/>
                  </a:ext>
                </a:extLst>
              </a:tr>
              <a:tr h="333413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u="none" strike="noStrike" dirty="0">
                          <a:effectLst/>
                        </a:rPr>
                        <a:t>ASIGNACION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95,255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83,224 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$18,871,758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21753923"/>
                  </a:ext>
                </a:extLst>
              </a:tr>
              <a:tr h="385495"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u="none" strike="noStrike" dirty="0">
                          <a:effectLst/>
                        </a:rPr>
                        <a:t>TOTAL ASIGNACION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121898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$2,476,630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121898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$16,395,128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771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2295623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7095" y="510390"/>
            <a:ext cx="10363200" cy="1223963"/>
          </a:xfrm>
        </p:spPr>
        <p:txBody>
          <a:bodyPr>
            <a:noAutofit/>
          </a:bodyPr>
          <a:lstStyle/>
          <a:p>
            <a:pPr algn="ctr"/>
            <a:r>
              <a:rPr lang="es-E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  <a:t>MODELO DE GESTIÓN</a:t>
            </a:r>
            <a:br>
              <a:rPr lang="es-ES" sz="36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</a:br>
            <a:r>
              <a:rPr lang="es-CO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  <a:t>INGRESOS</a:t>
            </a:r>
            <a:endParaRPr lang="es-CO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rial Narrow" panose="020B0606020202030204" pitchFamily="34" charset="0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776681"/>
              </p:ext>
            </p:extLst>
          </p:nvPr>
        </p:nvGraphicFramePr>
        <p:xfrm>
          <a:off x="1557812" y="2106488"/>
          <a:ext cx="9009872" cy="240959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6523507">
                  <a:extLst>
                    <a:ext uri="{9D8B030D-6E8A-4147-A177-3AD203B41FA5}">
                      <a16:colId xmlns:a16="http://schemas.microsoft.com/office/drawing/2014/main" val="1261062383"/>
                    </a:ext>
                  </a:extLst>
                </a:gridCol>
                <a:gridCol w="2486365">
                  <a:extLst>
                    <a:ext uri="{9D8B030D-6E8A-4147-A177-3AD203B41FA5}">
                      <a16:colId xmlns:a16="http://schemas.microsoft.com/office/drawing/2014/main" val="1929838023"/>
                    </a:ext>
                  </a:extLst>
                </a:gridCol>
              </a:tblGrid>
              <a:tr h="564604">
                <a:tc>
                  <a:txBody>
                    <a:bodyPr/>
                    <a:lstStyle/>
                    <a:p>
                      <a:pPr algn="ctr"/>
                      <a:r>
                        <a:rPr lang="es-CO" sz="2200" dirty="0">
                          <a:latin typeface="Arial Narrow" panose="020B0606020202030204" pitchFamily="34" charset="0"/>
                        </a:rPr>
                        <a:t>CONCEPTO</a:t>
                      </a:r>
                      <a:endParaRPr lang="es-CO" sz="2200" b="1" i="1" dirty="0">
                        <a:latin typeface="Arial Narrow" panose="020B0606020202030204" pitchFamily="34" charset="0"/>
                      </a:endParaRPr>
                    </a:p>
                  </a:txBody>
                  <a:tcPr marL="91451" marR="91451" marT="45769" marB="45769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200" dirty="0">
                          <a:latin typeface="Arial Narrow" panose="020B0606020202030204" pitchFamily="34" charset="0"/>
                        </a:rPr>
                        <a:t>INGRESOS</a:t>
                      </a:r>
                      <a:endParaRPr lang="es-CO" sz="2200" b="1" i="1" dirty="0">
                        <a:latin typeface="Arial Narrow" panose="020B0606020202030204" pitchFamily="34" charset="0"/>
                      </a:endParaRPr>
                    </a:p>
                  </a:txBody>
                  <a:tcPr marL="91451" marR="91451" marT="45769" marB="45769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614164"/>
                  </a:ext>
                </a:extLst>
              </a:tr>
              <a:tr h="461247">
                <a:tc>
                  <a:txBody>
                    <a:bodyPr/>
                    <a:lstStyle/>
                    <a:p>
                      <a:r>
                        <a:rPr lang="es-CO" sz="2200" b="0" i="1" dirty="0">
                          <a:latin typeface="Arial Narrow" panose="020B0606020202030204" pitchFamily="34" charset="0"/>
                        </a:rPr>
                        <a:t>Gratuidad</a:t>
                      </a:r>
                    </a:p>
                  </a:txBody>
                  <a:tcPr marL="91451" marR="91451" marT="45769" marB="4576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2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$18,871,758.00</a:t>
                      </a:r>
                    </a:p>
                  </a:txBody>
                  <a:tcPr marL="91451" marR="91451" marT="45769" marB="4576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6327337"/>
                  </a:ext>
                </a:extLst>
              </a:tr>
              <a:tr h="461247">
                <a:tc>
                  <a:txBody>
                    <a:bodyPr/>
                    <a:lstStyle/>
                    <a:p>
                      <a:r>
                        <a:rPr lang="es-CO" sz="2200" b="0" i="1" dirty="0">
                          <a:latin typeface="Arial Narrow" panose="020B0606020202030204" pitchFamily="34" charset="0"/>
                        </a:rPr>
                        <a:t>Recursos</a:t>
                      </a:r>
                      <a:r>
                        <a:rPr lang="es-CO" sz="2200" b="0" i="1" baseline="0" dirty="0">
                          <a:latin typeface="Arial Narrow" panose="020B0606020202030204" pitchFamily="34" charset="0"/>
                        </a:rPr>
                        <a:t> de Balance</a:t>
                      </a:r>
                      <a:endParaRPr lang="es-CO" sz="2200" b="0" i="1" dirty="0">
                        <a:latin typeface="Arial Narrow" panose="020B0606020202030204" pitchFamily="34" charset="0"/>
                      </a:endParaRPr>
                    </a:p>
                  </a:txBody>
                  <a:tcPr marL="91451" marR="91451" marT="45769" marB="45769"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20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$2,518.00</a:t>
                      </a:r>
                    </a:p>
                  </a:txBody>
                  <a:tcPr marL="91451" marR="91451" marT="45769" marB="45769" anchor="ctr"/>
                </a:tc>
                <a:extLst>
                  <a:ext uri="{0D108BD9-81ED-4DB2-BD59-A6C34878D82A}">
                    <a16:rowId xmlns:a16="http://schemas.microsoft.com/office/drawing/2014/main" val="1381441352"/>
                  </a:ext>
                </a:extLst>
              </a:tr>
              <a:tr h="461247">
                <a:tc>
                  <a:txBody>
                    <a:bodyPr/>
                    <a:lstStyle/>
                    <a:p>
                      <a:r>
                        <a:rPr lang="es-CO" sz="2200" b="0" i="1" dirty="0">
                          <a:latin typeface="Arial Narrow" panose="020B0606020202030204" pitchFamily="34" charset="0"/>
                        </a:rPr>
                        <a:t>Rendimientos</a:t>
                      </a:r>
                      <a:r>
                        <a:rPr lang="es-CO" sz="2200" b="0" i="1" baseline="0" dirty="0">
                          <a:latin typeface="Arial Narrow" panose="020B0606020202030204" pitchFamily="34" charset="0"/>
                        </a:rPr>
                        <a:t> Financieros</a:t>
                      </a:r>
                      <a:endParaRPr lang="es-CO" sz="2200" b="0" i="1" dirty="0">
                        <a:latin typeface="Arial Narrow" panose="020B0606020202030204" pitchFamily="34" charset="0"/>
                      </a:endParaRPr>
                    </a:p>
                  </a:txBody>
                  <a:tcPr marL="91451" marR="91451" marT="45769" marB="4576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20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$17,588.00</a:t>
                      </a:r>
                    </a:p>
                  </a:txBody>
                  <a:tcPr marL="91451" marR="91451" marT="45769" marB="4576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9128747"/>
                  </a:ext>
                </a:extLst>
              </a:tr>
              <a:tr h="461247">
                <a:tc>
                  <a:txBody>
                    <a:bodyPr/>
                    <a:lstStyle/>
                    <a:p>
                      <a:pPr algn="r"/>
                      <a:r>
                        <a:rPr lang="es-CO" sz="2200" b="1" i="1" dirty="0"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1451" marR="91451" marT="45769" marB="45769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2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$18,891,864.00</a:t>
                      </a:r>
                    </a:p>
                  </a:txBody>
                  <a:tcPr marL="91451" marR="91451" marT="45769" marB="45769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984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1759851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80047" y="574197"/>
            <a:ext cx="10363200" cy="1339978"/>
          </a:xfrm>
        </p:spPr>
        <p:txBody>
          <a:bodyPr>
            <a:noAutofit/>
          </a:bodyPr>
          <a:lstStyle/>
          <a:p>
            <a:pPr algn="ctr"/>
            <a:r>
              <a:rPr lang="es-E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  <a:t>MODELO DE GESTIÓN</a:t>
            </a:r>
            <a:br>
              <a:rPr lang="es-ES" sz="32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</a:br>
            <a:r>
              <a:rPr lang="es-ES" sz="4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  <a:t>Porcentaje Asignación Recursos </a:t>
            </a:r>
            <a:br>
              <a:rPr lang="es-ES" sz="4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</a:br>
            <a:r>
              <a:rPr lang="es-ES" sz="4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  <a:t>Gratuidad</a:t>
            </a:r>
            <a:endParaRPr lang="es-CO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rial Narrow" panose="020B0606020202030204" pitchFamily="34" charset="0"/>
            </a:endParaRPr>
          </a:p>
        </p:txBody>
      </p:sp>
      <p:graphicFrame>
        <p:nvGraphicFramePr>
          <p:cNvPr id="4" name="2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8446254"/>
              </p:ext>
            </p:extLst>
          </p:nvPr>
        </p:nvGraphicFramePr>
        <p:xfrm>
          <a:off x="1964943" y="2474582"/>
          <a:ext cx="8576536" cy="208094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98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2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13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0236">
                <a:tc gridSpan="3">
                  <a:txBody>
                    <a:bodyPr/>
                    <a:lstStyle/>
                    <a:p>
                      <a:pPr algn="ctr"/>
                      <a:r>
                        <a:rPr lang="es-ES" sz="2400" dirty="0"/>
                        <a:t>RECURSOS DE GRATUIDAD</a:t>
                      </a:r>
                      <a:endParaRPr lang="es-CO" sz="2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236">
                <a:tc>
                  <a:txBody>
                    <a:bodyPr/>
                    <a:lstStyle/>
                    <a:p>
                      <a:r>
                        <a:rPr lang="es-CO" sz="2400" dirty="0"/>
                        <a:t>Presupuestado</a:t>
                      </a:r>
                      <a:endParaRPr lang="es-CO" sz="2400" i="1" dirty="0"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u="none" strike="noStrike" kern="1200" baseline="0" dirty="0"/>
                        <a:t>$20,500,000.00</a:t>
                      </a:r>
                      <a:endParaRPr lang="es-CO" sz="2400" b="1" i="1" dirty="0">
                        <a:latin typeface="Arial Narrow" panose="020B0606020202030204" pitchFamily="34" charset="0"/>
                      </a:endParaRPr>
                    </a:p>
                  </a:txBody>
                  <a:tcPr marL="91433" marR="91433" marT="45760" marB="45760"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s-CO" sz="2400" dirty="0"/>
                        <a:t>92.06%</a:t>
                      </a:r>
                      <a:endParaRPr lang="es-CO" sz="2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236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lang="es-E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Asignado Gratuidad</a:t>
                      </a:r>
                      <a:endParaRPr lang="es-CO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6816" marR="96816" marT="45756" marB="45756"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$18,871,758.00</a:t>
                      </a:r>
                    </a:p>
                  </a:txBody>
                  <a:tcPr marL="91451" marR="91451" marT="45769" marB="45769" anchor="ctr"/>
                </a:tc>
                <a:tc vMerge="1">
                  <a:txBody>
                    <a:bodyPr/>
                    <a:lstStyle/>
                    <a:p>
                      <a:pPr algn="r"/>
                      <a:endParaRPr lang="es-CO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236"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dirty="0">
                          <a:effectLst/>
                        </a:rPr>
                        <a:t>Diferencia  $ 1,628,242.00</a:t>
                      </a:r>
                      <a:endParaRPr lang="es-CO" sz="2400" b="1" dirty="0"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/>
                </a:tc>
                <a:tc hMerge="1">
                  <a:txBody>
                    <a:bodyPr/>
                    <a:lstStyle/>
                    <a:p>
                      <a:pPr algn="r"/>
                      <a:endParaRPr lang="es-CO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s-CO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3195816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1539" y="376189"/>
            <a:ext cx="10363200" cy="1223963"/>
          </a:xfrm>
        </p:spPr>
        <p:txBody>
          <a:bodyPr>
            <a:noAutofit/>
          </a:bodyPr>
          <a:lstStyle/>
          <a:p>
            <a:pPr algn="ctr"/>
            <a:r>
              <a:rPr lang="es-E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  <a:t>MODELO DE GESTIÓN</a:t>
            </a:r>
            <a:br>
              <a:rPr lang="es-ES" sz="32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</a:br>
            <a:r>
              <a:rPr lang="es-ES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  <a:t>Porcentaje Ejecución Presupuesto Egresos</a:t>
            </a:r>
            <a:endParaRPr lang="es-CO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rial Narrow" panose="020B0606020202030204" pitchFamily="34" charset="0"/>
            </a:endParaRPr>
          </a:p>
        </p:txBody>
      </p:sp>
      <p:graphicFrame>
        <p:nvGraphicFramePr>
          <p:cNvPr id="4" name="2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7435095"/>
              </p:ext>
            </p:extLst>
          </p:nvPr>
        </p:nvGraphicFramePr>
        <p:xfrm>
          <a:off x="1865123" y="2228576"/>
          <a:ext cx="8391360" cy="205587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2890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6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5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1218">
                <a:tc gridSpan="3">
                  <a:txBody>
                    <a:bodyPr/>
                    <a:lstStyle/>
                    <a:p>
                      <a:pPr algn="ctr"/>
                      <a:r>
                        <a:rPr lang="es-ES" sz="2200" dirty="0"/>
                        <a:t>PRESUPUESTO</a:t>
                      </a:r>
                      <a:r>
                        <a:rPr lang="es-ES" sz="2200" baseline="0" dirty="0"/>
                        <a:t> DE EGRESOS</a:t>
                      </a:r>
                      <a:endParaRPr lang="es-CO" sz="2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219">
                <a:tc>
                  <a:txBody>
                    <a:bodyPr/>
                    <a:lstStyle/>
                    <a:p>
                      <a:r>
                        <a:rPr lang="es-CO" sz="2200" dirty="0"/>
                        <a:t>Presupuesto</a:t>
                      </a:r>
                      <a:r>
                        <a:rPr lang="es-CO" sz="2200" baseline="0" dirty="0"/>
                        <a:t> Definitivo</a:t>
                      </a:r>
                      <a:endParaRPr lang="es-CO" sz="2200" i="1" dirty="0"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200" u="none" strike="noStrike" kern="1200" baseline="0" dirty="0"/>
                        <a:t>$18,891,864.00</a:t>
                      </a:r>
                      <a:endParaRPr lang="es-CO" sz="2200" b="0" i="1" dirty="0"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s-CO" sz="2200" dirty="0"/>
                        <a:t>99.89%</a:t>
                      </a:r>
                      <a:endParaRPr lang="es-CO" sz="2200" i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219">
                <a:tc>
                  <a:txBody>
                    <a:bodyPr/>
                    <a:lstStyle/>
                    <a:p>
                      <a:r>
                        <a:rPr lang="es-ES" sz="2200" dirty="0"/>
                        <a:t>Ejecutado</a:t>
                      </a:r>
                      <a:endParaRPr lang="es-CO" sz="2200" i="1" dirty="0"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200" u="none" strike="noStrike" kern="1200" baseline="0" dirty="0"/>
                        <a:t>$18,870,553.00</a:t>
                      </a:r>
                      <a:endParaRPr lang="es-CO" sz="2200" b="0" i="1" dirty="0"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 anchor="ctr"/>
                </a:tc>
                <a:tc vMerge="1">
                  <a:txBody>
                    <a:bodyPr/>
                    <a:lstStyle/>
                    <a:p>
                      <a:pPr algn="r"/>
                      <a:endParaRPr lang="es-CO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21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200" dirty="0">
                          <a:effectLst/>
                        </a:rPr>
                        <a:t>Diferencia $</a:t>
                      </a:r>
                      <a:r>
                        <a:rPr lang="es-CO" sz="2200" u="none" strike="noStrike" kern="1200" baseline="0" dirty="0"/>
                        <a:t>21,311.00</a:t>
                      </a:r>
                      <a:endParaRPr lang="es-CO" sz="2200" b="1" i="1" dirty="0"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 anchor="ctr"/>
                </a:tc>
                <a:tc hMerge="1">
                  <a:txBody>
                    <a:bodyPr/>
                    <a:lstStyle/>
                    <a:p>
                      <a:pPr algn="r"/>
                      <a:endParaRPr lang="es-CO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s-CO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3049252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581555" y="485778"/>
            <a:ext cx="8896865" cy="1066800"/>
          </a:xfrm>
        </p:spPr>
        <p:txBody>
          <a:bodyPr>
            <a:noAutofit/>
          </a:bodyPr>
          <a:lstStyle/>
          <a:p>
            <a:pPr algn="ctr"/>
            <a:r>
              <a:rPr lang="es-ES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  <a:t>MODELO DE GESTIÓN</a:t>
            </a:r>
            <a:br>
              <a:rPr lang="es-ES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</a:br>
            <a:r>
              <a:rPr lang="es-ES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 Ejecución Egresos</a:t>
            </a:r>
            <a:endParaRPr lang="es-CO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rial Narrow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9193CED-E184-45CC-A55C-D1F40877B7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6117" y="2003409"/>
            <a:ext cx="9544050" cy="348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137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2070340" y="1737103"/>
            <a:ext cx="8626415" cy="246396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45719" rIns="0" bIns="0" anchor="b">
            <a:noAutofit/>
          </a:bodyPr>
          <a:lstStyle/>
          <a:p>
            <a:pPr algn="ctr">
              <a:defRPr/>
            </a:pPr>
            <a:r>
              <a:rPr lang="es-CO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  <a:t>RECURSOS DEL BALANCE </a:t>
            </a:r>
          </a:p>
          <a:p>
            <a:pPr algn="ctr">
              <a:defRPr/>
            </a:pPr>
            <a:r>
              <a:rPr lang="es-CO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  <a:t>AÑO 2021</a:t>
            </a:r>
          </a:p>
          <a:p>
            <a:pPr algn="ctr">
              <a:defRPr/>
            </a:pPr>
            <a:r>
              <a:rPr lang="es-CO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  <a:t>$21,311.00</a:t>
            </a:r>
            <a:endParaRPr lang="es-ES" sz="48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rial Narrow" panose="020B0606020202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79497945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3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392</TotalTime>
  <Words>195</Words>
  <Application>Microsoft Office PowerPoint</Application>
  <PresentationFormat>Panorámica</PresentationFormat>
  <Paragraphs>72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9</vt:i4>
      </vt:variant>
    </vt:vector>
  </HeadingPairs>
  <TitlesOfParts>
    <vt:vector size="18" baseType="lpstr">
      <vt:lpstr>Arial</vt:lpstr>
      <vt:lpstr>Arial Narrow</vt:lpstr>
      <vt:lpstr>Calibri</vt:lpstr>
      <vt:lpstr>Calibri Light</vt:lpstr>
      <vt:lpstr>Forte</vt:lpstr>
      <vt:lpstr>Impact</vt:lpstr>
      <vt:lpstr>Wingdings 2</vt:lpstr>
      <vt:lpstr>HDOfficeLightV0</vt:lpstr>
      <vt:lpstr>Tema39</vt:lpstr>
      <vt:lpstr>INFORME DE GESTIÓN</vt:lpstr>
      <vt:lpstr> MODELO DE GESTIÓN  RECURSOS DE GRATUIDAD</vt:lpstr>
      <vt:lpstr>MODELO DE GESTIÓN FONDO SERVICIOS EDUCATIVOS / PRESUPUESTO</vt:lpstr>
      <vt:lpstr>MODELO DE GESTIÓN GRATUIDAD</vt:lpstr>
      <vt:lpstr>MODELO DE GESTIÓN INGRESOS</vt:lpstr>
      <vt:lpstr>MODELO DE GESTIÓN Porcentaje Asignación Recursos  Gratuidad</vt:lpstr>
      <vt:lpstr>MODELO DE GESTIÓN Porcentaje Ejecución Presupuesto Egresos</vt:lpstr>
      <vt:lpstr>MODELO DE GESTIÓN  Ejecución Egresos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FGJFTYDRFGSDFGS</dc:title>
  <dc:creator>WARHACK</dc:creator>
  <cp:lastModifiedBy>TNS2</cp:lastModifiedBy>
  <cp:revision>47</cp:revision>
  <dcterms:created xsi:type="dcterms:W3CDTF">2017-02-08T21:00:10Z</dcterms:created>
  <dcterms:modified xsi:type="dcterms:W3CDTF">2022-02-02T16:38:31Z</dcterms:modified>
</cp:coreProperties>
</file>