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5591-BFC0-4DB6-988F-A936115EB498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9FEDD80-5A85-4F44-A546-CD51D0B031F5}" type="slidenum">
              <a:rPr lang="es-CO" smtClean="0"/>
              <a:t>‹Nº›</a:t>
            </a:fld>
            <a:endParaRPr lang="es-CO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5591-BFC0-4DB6-988F-A936115EB498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EDD80-5A85-4F44-A546-CD51D0B031F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5591-BFC0-4DB6-988F-A936115EB498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EDD80-5A85-4F44-A546-CD51D0B031F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5591-BFC0-4DB6-988F-A936115EB498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EDD80-5A85-4F44-A546-CD51D0B031F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5591-BFC0-4DB6-988F-A936115EB498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EDD80-5A85-4F44-A546-CD51D0B031F5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5591-BFC0-4DB6-988F-A936115EB498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EDD80-5A85-4F44-A546-CD51D0B031F5}" type="slidenum">
              <a:rPr lang="es-CO" smtClean="0"/>
              <a:t>‹Nº›</a:t>
            </a:fld>
            <a:endParaRPr lang="es-C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5591-BFC0-4DB6-988F-A936115EB498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EDD80-5A85-4F44-A546-CD51D0B031F5}" type="slidenum">
              <a:rPr lang="es-CO" smtClean="0"/>
              <a:t>‹Nº›</a:t>
            </a:fld>
            <a:endParaRPr lang="es-CO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5591-BFC0-4DB6-988F-A936115EB498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EDD80-5A85-4F44-A546-CD51D0B031F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5591-BFC0-4DB6-988F-A936115EB498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EDD80-5A85-4F44-A546-CD51D0B031F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5591-BFC0-4DB6-988F-A936115EB498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EDD80-5A85-4F44-A546-CD51D0B031F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D5591-BFC0-4DB6-988F-A936115EB498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EDD80-5A85-4F44-A546-CD51D0B031F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38D5591-BFC0-4DB6-988F-A936115EB498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9FEDD80-5A85-4F44-A546-CD51D0B031F5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vanguardia.com/pr/vida/20150520/54431737554/demanda-profesional-matematicos-dispara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764704"/>
            <a:ext cx="5710659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764704"/>
            <a:ext cx="7772400" cy="1470025"/>
          </a:xfrm>
        </p:spPr>
        <p:txBody>
          <a:bodyPr>
            <a:prstTxWarp prst="textArchUp">
              <a:avLst/>
            </a:prstTxWarp>
          </a:bodyPr>
          <a:lstStyle/>
          <a:p>
            <a:r>
              <a:rPr lang="es-CO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Proyecto enjambre con mirada matemática</a:t>
            </a:r>
            <a:endParaRPr lang="es-CO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rgbClr val="00206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2060848"/>
            <a:ext cx="7704856" cy="4968552"/>
          </a:xfrm>
        </p:spPr>
        <p:txBody>
          <a:bodyPr>
            <a:prstTxWarp prst="textArchDownPour">
              <a:avLst>
                <a:gd name="adj1" fmla="val 21253700"/>
                <a:gd name="adj2" fmla="val 11951"/>
              </a:avLst>
            </a:prstTxWarp>
            <a:normAutofit/>
          </a:bodyPr>
          <a:lstStyle/>
          <a:p>
            <a:r>
              <a:rPr lang="es-CO" dirty="0" smtClean="0">
                <a:solidFill>
                  <a:srgbClr val="FF0000"/>
                </a:solidFill>
              </a:rPr>
              <a:t>              </a:t>
            </a:r>
            <a:endParaRPr lang="es-CO" dirty="0">
              <a:solidFill>
                <a:srgbClr val="FF0000"/>
              </a:solidFill>
            </a:endParaRPr>
          </a:p>
          <a:p>
            <a:endParaRPr lang="es-CO" dirty="0" smtClean="0">
              <a:solidFill>
                <a:srgbClr val="FF0000"/>
              </a:solidFill>
            </a:endParaRPr>
          </a:p>
          <a:p>
            <a:endParaRPr lang="es-CO" dirty="0" smtClean="0">
              <a:solidFill>
                <a:srgbClr val="FF0000"/>
              </a:solidFill>
            </a:endParaRPr>
          </a:p>
          <a:p>
            <a:r>
              <a:rPr lang="es-CO" dirty="0" smtClean="0">
                <a:solidFill>
                  <a:srgbClr val="00B0F0"/>
                </a:solidFill>
              </a:rPr>
              <a:t>Colegio conde de San German</a:t>
            </a:r>
          </a:p>
          <a:p>
            <a:r>
              <a:rPr lang="es-CO" dirty="0" smtClean="0">
                <a:solidFill>
                  <a:srgbClr val="00B0F0"/>
                </a:solidFill>
              </a:rPr>
              <a:t>La esperanza (N.S)</a:t>
            </a:r>
          </a:p>
          <a:p>
            <a:r>
              <a:rPr lang="es-CO" dirty="0" smtClean="0">
                <a:solidFill>
                  <a:srgbClr val="00B0F0"/>
                </a:solidFill>
              </a:rPr>
              <a:t>2016</a:t>
            </a:r>
          </a:p>
          <a:p>
            <a:endParaRPr lang="es-CO" dirty="0"/>
          </a:p>
        </p:txBody>
      </p:sp>
      <p:sp>
        <p:nvSpPr>
          <p:cNvPr id="4" name="AutoShape 2" descr="data:image/jpeg;base64,/9j/4AAQSkZJRgABAQAAAQABAAD/2wCEAAkGBxQTEhUUExQUFRUXFxYbGBgYGB4gIBcbHBweHBcaHxkaHCggGRomHBcdITEhJSksLi4uGB8zODMsNygtLisBCgoKDg0OGxAQGy8kICQsLCw0LCwsLDQsLC8sLCwsLCwsLDQsLCwsLCwsLCwsLCwsLCwsLCwsLCwsLCwsLCwsLP/AABEIAMUA/wMBEQACEQEDEQH/xAAcAAEAAgIDAQAAAAAAAAAAAAAABgcEBQECAwj/xABREAABAwIDBAYGBgYECgsAAAABAAIDBBEFEiEGMUFRBxMiYXGBMkJSkaGxFCNicqKyM4KSwdHwFTRTwxYXJCVDg5Oz0+E1RGNkdJSjpLTS4v/EABsBAQACAwEBAAAAAAAAAAAAAAAEBQIDBgEH/8QAPhEAAgEDAQQHBwQBAgUFAQAAAAECAwQRMQUSIUEGE1FhcYGRFCIyobHB0UJS4fDxFUMjM2JjkjRygqKyJP/aAAwDAQACEQMRAD8AvFAEAQBAEAQBAEAQBAEAQHjV1ccTS+V7I2je57g0DzJsgNLh+21BPOKeGqiklIJDWm4dbeA/0XG2tgb2BO4ICQIAgCAIAgCAIAgCAIAgCAIAgCAIAgCAIAgCAIAgCAIAgCAIDT7YYnLTUVRUQta98UZeGvvYhurr210bc+SApafbHFapjXPqhAx7Q4MgjDdDu7bruHkVPpWO/FSb1Oj2fsGNzTVV1Fh8lxa7n2PyNLJhbHuzzOknf7Uz3PPxNlMhZ0o8s+Jf0NhWdLWO8+9/bT5HtLRMLQAMmUgsLOyWOHouaR6LgeK2zoQlHdaJdxs+3rUuqcUl3cMd6LP6PdvHSPZR1h+vNxFMB2Z7C5DgPQlsL8jY25Kmr0JUnx07Tg9obNq2c8S4xej7fwyxiVHbSWWVxhvrhfQXC5a46UUqdxuQjvQWr5+Xd9frvVBtGTHKHDQrobW8o3UN+lLK+a8VyNMouOpqtsMSNNQ1M7TZ0cMjmn7WU5PxWUk8KC2O26kqJuqxHEq2BryAyWJ7GtaeT+wcoPt7hx01AFsP6NA/U4pi7gdf60LfkQGnx7Yurw4trcMnqah8d+tp55DJ10fEN0Fzp6O86ZdRYgTXYva6DEoBNAbEWEkZ9KN3I8xyduPvAAkCAxKXFIZJJIo5Y3yR26xjXAll92YA6buKAy0AQBAEAQBAEAQBAEAQBAEAQBAEAQHlVQNkY5jhdr2lrhzBFiPcUBReyVIDTPppe06mmmhceRY47uW/4K8sZb1HHYZULytaVd+jLH0fij2fgJDvT7PDTVY3d0qDSxnJ0NXpnCnTWaTc/FKPrxfljzMTFqERZcpJve5PdZV/t9Wfd4HPXfS7aNbhBqC/6Vx9Xn5JGJhk/V1lE/2auEHweerP51Gq1cJzm+C5sqra6r16+as3Jtc22Xdi2MxRj6yWOJvN7w2/vO5cDtTate/fU2sZbncnmX8d3r2F7Cmo8ZGPh9fFOzPDIyVlyMzHBwuN4uFzlahUoy3akWn2M3Jp6GU1xBuNF7b3NW3nv0pYfcGk+DIL06Y5kwsxetPJGzT2WnO4/gA813+xNsyvswnHEorOVo/wyJUp7uhQmzWGsqKmOF7ixrr6ga6Am2u69rX1V+3hEWtNwg5I+h9lsaFDC2CznwsFmAuJc3uBcdW93Dhpoote7jQjvTMNlqveVuqXjnsMyq27ef0cTW97iT8Bb5qqqbak+EIep1lPYUVxqT9F/n6ED2b2hp6WaqxmoBa2dzoaeKEW+kOaQZpSLhtswHaJ3l2877ujv9WnU1KG46vrGqfw8vyTB2F4rigBqJm4fSOAIhp3B8sjT7Uw7IBHs6EGxatppMfFOjH6G2OpwYuiqoAey95Lapu9zH5jYE8Nw8NHNAlmxO10eIREgGKeM5Z4HaOifuIIOpbcGx7juIIAEjQBAEAQBAEAQBAEAQBAEAQBARrbPbOHDREZo55DMXBoha1xu0Am4c9vPhdepNvCM4QlOSjBZb5Ijh6YafhR1/nHGP71bfZ6v7WTFsy8f+3L0Op6Xo+FDV+fVD+8XvstX9pmtj3r/wBt/Ii2D4n11dWSiJ0Mc5je1ry2+cNyyeiTvsCrKxpzp5Ulgi3uzbqhDrKkGl2/4N7KtG1o+7GXiv76FBdrgmabaFv1bTyd8wVU09SBIjdTTCQZXXtcHQ2NxqLEbtQpNKEZzUZaMstiwhUv6UJ6SeH5p/cxo8GgGvVtJ4l3aJ/auriNrRjpE+uUtkWVPSmn48fqZeG1E1FL19GQL/pIT6Ew8PVfycP3m9VtfYdC/p4a48sarw/GjK7aWxFLNW2WJft5Pw7H8i2tlNqYK6MuiJbI3SSJ2j4zyI4jk4aHxuB8j2lsuvYVNyouHJ8n+H3HMZeXFrDXJ6lRdPGM9ZWR07TpAy7vvyWJHk0N95XXdF7Xq7Z1XrN/JcPrki15Zlg56Ptn+rD3VFPlka4OY91joR6upAIIvf7S6Gcu8pbus5NKD14YRLJn3PdwXKX1z19ThotPyfQNibN9it8S+OXF/ZeX1yarGGySmKkh/TVT+rafZbvlf4NZcrdsu262tvPSPHz5Ge1rrqaO6tZcPLmcbQUsMtSYGNDqWijFLE06guGs7/vZ7NvzaV005Y0PnW0bmUGoQeHqZuxeIVFA8Mhk6ylJ7UEpJyX4xP3tP2SCDrxN1GuL2NCKlJZJ+xeu2hUdPgsLLf04dr+xNqjbx/qQtHe5xPwAHzVZPbb/AEw9WdXDYMf1z9F/k0mysUldjDqyzYm00eSV8YLevkeOzG7Uh7WNs4neDkHAWtLGrVq0usqY46Y7Cp2hRpUavV088Nc9paqmEEIAgCAIAgCAIAgCAIAgIl0obUf0fh8krTaZ/wBXD993rfqgF3LsgcUBA+jHGZsSYWHFauKqYLujIhIc2/pszR3I4Ebx5oCT470cT1eTrsTneYyXR5oYuySLE9lovpzWUZOL3lqbaNadGaqQeGjUv6IZ76YmbcjSsPxEgUj2yt2/JFktu3y/X8o/ggnUTw1ElHUttPGSQQNJWeq9nMW/m4IE22u1NYm8M6HZW24VoONxJRkubwk1+UbCOglOoY4fD5rdK7ox1kiVW25syKcZ1ovzz9MkgoZJS20o1G43GvjZQb27pVae7F5eT53tuezZvNlPPH4cPC8G1p3HljTbwu7rH4hVUNTnHoRlo1Ckxk4veXIztriVvWhWjrFqXo8mc2mA71nLaVZ6YRf1em205/DuR8Iv7t/QZWDktUrq4l+p+RXVeke1qutaXkkvokdtk62OHE5pnWDI8Pke4gcGyNv4m2nuXP8ASGnUr28KespTivkybsyvVqxlUrScnl8W23oubK5pnivry6dzm9fI4kt1yl3ojXc0aN7hZXNGjGhSjThpFJehsr1JRi5LUtuGHqomRBznZWhuZ1rkDQXsB4Ko2pdbserjq9fD+SZ0c2d7RWd3UXup8O+Xb5fXwOFQHdnnsxV9RDV4u5uZxaYKJp43dlDrfbltrvAaeBV5aXkLe4jZKOZNZk1yeuH5HFbRuOvnKq37q08Eaugpurjay5cQO0473OOrnEniSSfNXDeWcHWqurUc3zNlSt0vzXObTq79Xd/b9eZ9J6J2XU2XWvWo8+S4L7vzOuIVQiifI7cxpd42G7z3KFRpupUUFzZ0daqqVNzfJZLP6P8ABDSUMUb/ANK+8sx5yydp/uuGjuaF20IqMVFaI4Kc3OTk9XxJGsjEIAgCAIAgCAIAgCAIAgPmXpy2n+l1/URm8VNeMAetIT9YfeAz9TvQG26OMKgEMVSyMsqGEguzOu1wNrgE2F2kG1vWtuVxa29KdNNx4micmmXJRbSXYM7Dmtrl3Hvsdyqq6jCo4x4pGHtKXBoym7QRcnjyH7itW8jL2mBF+kHCYcQha6KTqquE5oJS06HixxA9B27u366gsoOtSksMguDbTMliDngtkBLXtA3OG+x3W81huPkVFxT6qe6e8mOt9Vjj4kD+K96tmjeMOqxhz2luVoBFjvKyUEjzJrlsPDrLIBq4geJ/ivOCPYxb0Rgz43A3fK0/d1/LdDfG1rS/SRbHMYzvd1TiGPjax9xa4D89vDMGnyWEoKTTa04r0x9GW9pSlSp7siydjMHkpIHNkex4cQ5uS+lxqMx3g6cOfNRrmvGnBzfI0Qou/uY0qaw3q+xc35fwbUm+q5CpUlUk5y1Z9Ot6EKFKNKmsJLH9+5qMf6yTq6SAXnqXdW0XtZu+RxNjYBu8201PBWOyrbrau+9I/Xl+Sv2vddVR3FrLh5c/wSnaHZ6tMNO11PDHT02uSGV0hJDcsZs6JlmtaXHibkHgp9lsn2WrOvKe/KXPGMc3zepxG0pzlQ3YLx8CONF7d6nVaipwc3yOetLeVzXhRjrJpfl+S4meAuQlJybb5n2unTjTgoR0SwvBHFNSCorKSmIu18wkeOccI6wg9xeGN/WVtsalvVXN8l83/WVG2627RUF+p/JfzguxdKcqEAQBAEAQBAEAQBAEAQEY6R9phh9BLOCOsIyRDnI7RvjYXcRyaUB8u7M4VNVT/VPYJWfWXeTqQ4a3ANzcgrfQpSqSxB8VxMZNJcS+aZhcQDv42+Kurmt1VJy5/chzlhGzXMkYIDkIChsFxmKJjxI/tGV7rAE77a6Cy3I2XdtUqTTiuGDNh2kje8MY2RxJG5u7XfvvbyTwNDsKiTbaJIKPmVq60rOsMWy2m0zuiHZikqY6h1TC2aWOYtBeXHs2FhlvlOoOtr6rkOkd/dW1SEaU91Ncsa57dTrbaMZQzgn+OUlNh9JPUQ0lOHRsLgBG0XO4XIF7XK520rXF7cQo1assN9rJEkorKRSeD4Y+WqFRWhszZbueSdbuF2mwt3C24DwX1mnsupClGNJJLCxx5FdXVSUXuPiWExzcrRGLMaAGgcANALd25chtic1XdGXDd+p03R3Z6oUXWnxnP5Ls+7/g5VQdEdsDd9Gq3VYAkkMfVsD90bd7stuJPE96srbaUreG5GKKy62ZC5qb85P5EqG3Uv8AZR+8/wAVJ/1qp+1EX/QaX738iO4pUslk6xsTYnG+bKdHHnbge8b1Gutoyrw3N3AstgW9rc+0xeZYa7uPPxxleZiqtL02HR0M2I1E1riCFkI+9IeseR3gMYPNT/8AUls2lTbjnfbb7cLC/Jy21pdbcOP7Ul5viWtFMHbl0Vnf0LuG9Slnu5rxRTSi46nophiEAQBAEAQBAEAQBAEB82dPO1H0mtFNGbxUt2m3rSn9IdDrlsGa7iH80B7dGWFQGFs4Y4TtL2OdmdqDqOze1srhw4K4sKUN3fxxNFRvOCyaSOwvxKg7Qr9ZU3VovrzIVSWWe6gGAQHIKAh3QxgVPLh5fJBE+QyyNzuY0uAs0WDiLgan3ri+kV5XpXijCbUcJ4TeNWdBRinE8dhr/QmMd6TDJG7xa9w+Vl9VsZKpbJrmitqri0eAXNHLGtlHaPipMdCTHQ3nQw7LU4jHzMLwPHPf8wXHdLYe7Sl3yX0Oq2dLNJeBNekGmfJh1UyNrnvdGbNaCSdRoANSVzmyJxhe05SeFnVk2p8LKawzGIcrYy7I9oDS14ykEaEa6XuNy+6215RnCKUuS1/uCESnC33aRyPwP8lcX0st9y6jVX6181w+mDqdiVd6i4dj+T/nJmrlS6PKWpY30ntb4uA+a2RpTlom/IwlVhH4ml5mFJj9KN9RD5PB+RW5WVw/0P0I7vrZfrXqZdFWMlYHxuzNN7Gx1sbHf3rVVpTpS3ZrDN1KtCrHeg8o91qNpueiVl6WWbf19TM8H7IIY0fgUTpA8V4Uv2QS89fucZKfWVJT7WycNNtQqajWqUZqdNtNc0eNJ6mZBW8He9dns3pNGeIXXB/uWnmuXjp4EadHnEzAV1kZKSUovKZoOVkAgCAIAgCAIAgNRtbiUlPRzzQxvllaw5GMaXEuOjTlGpAJue4FAfKWzlFUy1QkjGaVkge4Oka1xIdd1w5wce/Tit9CE5TThy7zGTWOJejLb3EBoF3EmwAG+54K6uq3VUm+ei8SHJ4RqKza+N4IpXB9iWl/AEb7A7/Hdu3qtsbFVlvzfDs/JlSts8Z+hu8CB6hhcSXOBcSd5zG/yIUW9a6+SjouHpwNFbG+8GeoprOHmwPgUBpOg9v+a298svzA/cvn/SZ5vv8A4o6Kj8Jq8Cj6uoxCH2at7wOTZQHtX0/o1W62wg+5fTH2IFwsTMWYWc4cifmoFVbtSS739TlKixNrvZraodo+S2U/hNkNDYdGMmXFpm8JKXN5te1o+F1zXSqCdpGXZJfNM6XZMs08eJb6+fluaXaHZWkrRaohY88HjR48HjW3duU+02lc2j/4U2l2ar0MJQjLUgcnQ89jiKbEJooj6paSR5te0H3BdCulSnTSrUVJrv4eSaeDGEZ0/gk14GXH0PQu/TVdXLz7QAPkQ5R5dKKq/wCXSivX+D1xlL4pN+ZUe32Gw01dLBTh3Vx5W3c65LsoLiT4ki3cuv2ZXq17WFWrrLjw8eHyIk0lLCNvszh8Bha4NbI4+kXNBId7Njut8d66yypUOq3uD7c8jxLPBE8giDWhoAAA4L5dd1+vrzq/ubf49Ed9QpKlTjBclg8sSnyQyP8AZY93uBK10Ib9WMe1r6nlxPcpSl2J/Q1vR90hfQYYaWthdHDlzRTNadWvOe5brmF3HVvhZTNr7E9sqSr288y0cW+a4cHy00fqcPSrJcGXJRVkczGyRPbIx25zSCD5hcVVo1KUnCommuTJSaeh7rUembh7TqeHJdt0VpV92VRye5olyb5vy7tfIjV2tDNXYEcIAgCAIAgCAIAgI7tLsTRV2s8Les4Ss7Mgtu7bdTbkbjuQHz10pRS0lS6gFXLUQtDHWfa9zqGvLdZLCxuee5bJVZzwpPODHdWcmfgjs0LAIjFwyEW15jiQeZ1XR20l1Se7u9xmWzDHla1o3NAHuFlyspb0nJ8yoby8nZYnh51J7Dvuu+SHq1PnPDcPq3svC2UsubFpIF+PFZuEZcWi8p29WazGLaM2HC8RY4uYJ2udbMWvILrbr2drbvWyEnT+Dh4Gbsq3OJkx4tiMZ7bJX/fiJv8ArAAn3rCS3nl6ldX2VF5coNd/H/BmU+18chAkaYzuvvHyuEisFbPZsoL3Hn6ko2JqAMWpXAgiWKdgIO+zc418lSdI4b1hJ9jT+ePuTdktqUov+/3BdK+al8EB0jla6+VwNjY2N7HiDyKzlCUdVg8ycyyBoLibAAknkBvXkYuUlFcwfIuI1Lqiokkykulke+w1N3OLrab96+w29HchGlHjhJeiwQG8vJZOz0ByxgxiMgXLRuFvDmfmrXa1d2+zJvG62t3Hjwfyyyfsyj1lzFdnH0/nBI18wO0NPthNlo5z9kD9ohv71N2dHeuYL+8Fkg7Tlu2s33Y9XgktBQQTUcUL2sljbHG0g62IaB4tPuKjXaurS6lKScJNt+Kb9Gj57LMZEc/warMOeZsLmJaTd1PIbh3vsHaacHAbibqZ7da30OqvY4fKS/uV9CRTuGiYbH9I8FW8QTj6JU3sY5NAT9lzgNfsmx1sL71WV+jVZVI9TJShJ/F2eP5XyJ0a6ayWdGywsF3VvQhQpRpQ0SwRm8vJ2W48CAIAgCAIAgCAIAgPkvb6rfU4zVOi9LryxhuB+iswG57mLOjmcl1er0BMdnonvkhEmXNmBdl3dnU7/BdDcTlC2k5645d/AxqvEGyxlyxVBAeFe60Uh5Mf+Uoex1RWmwf9SZ95/wCYrcjuNn/8heZIV6TQ0kagkEbiOCAn1HhVHilMHVVPFI8XY9xaA4EcQ9tnNuLHQ8Viczd0OpquK01RBsa6L5sOmZXYY50zYXF5ppDrYgh+Rwtm7J3EX03uOijXdtG5oyoy0ZHj7st4kmHdIlBLEyTrS0uAJaWPJaeLSWtIuDyXz2r0fvoTcYwylzyuPfqS1Wh2mq2z6RI2UzhQl81Q+4aWxvtHzeczbG3Ac+4FTdm9Ha8qydzHEFx1XHu4fMwnXjjgyguvmjf1maVkhJOe7g4k6k5t5JXdunCUd1pY7ORGTNzHt5iAifCaqR8b2OY4Ps4lrgQe04Fw0O8FQXsmzdRVOrSaaaxw07lwM+sljGTXbPUQllA6zqyNRbebcuF1d2lLramN7H18jAtXCY958v4qt6X3P/LoLvk/ovudHsKlwnU8vu/sbBcUdCR/br+pvHN0Y/GP4Kz2Qs3UfMrNsP8A/ll4r6nrTTujN2OLT3fvHFfULqzoXVPq60VJd/25p+Bx7SfBkiw7aJrtJRlPtDcfHl8vBcFtTohVpZqWb3l+1/EvB6P5PxI0qLXwntjuztNWs+tYCbdmRujh4O4juNwuYt7y4s5uK4Y1i/uuX1NcZOJgYZjmJYRZr82IUQ/2sTe7eSAOGo03sXUWe16Nx7svdl2PR+DJEaiZaGyu1tLiEeemlDrAZmHR7L+0zePHcbaEq2NhvEAQBAEAQBAEBwSvJSUVl6A1eKYgGse7c1rXOJ7gLny0XDbW23K7n7Nbv3W8N/u7vD6+BJhT3VvM+Q8PyzVF5nuaXuJzN9sm+87tePgu/tKdPejBvC0X2IxcOyEN5r78rDqeZsP3lXG1JbtBR7WjRdPEMEzXOleEBi4sbQTH/s5PylemUfiRqujHZ4TYNTyMA6y82/1wJX6dx00P8iZQqxi8SXAvaVecOGXg8MSp8hAIym5BaeY7lsuaUYpSjzLm0uHP3ZPJiKKTiXdHNVaWSPg5gcPFpt8nfBeMq9qQzCM+x49f8FgLwpCs4KMUeJ1VO3SKoa2qiaBo1xOSoA/WyutwBC8ZGuFoze3XhGOHC+/VAafGNlqSpaWywRm/rBoa4eD26/uQyjUktGVpiuxX9GvMwaZ6f+19eH7zBoW/baOegU2yr06c8zXn2EunVUuD1JBhpBjaWkEEXBHG+q43blz199UlyTwvBcPnr5nd7NpqFtBLnx9TJVSTiO7evIpCRwfGfcVabHeLpPuZVbZ/9K/FGlwnaWOWzX/Vv7zofA/uPxX0m32hCpwlwfyORybxTz0yqHEZIfQOnFp3Hy4eSrNo7HtdoRxWjx5SXCS8+fg8owlBS1J9Ey4BOhsFwa2BQi/ek36IrXN54EVhwln+EFEIW9W7JJLMWEjMBmy5gNDdzbHnfW6ubeiqUN2Ocd7bJdvKUovJdi3kgIAgCAIAgOHOtqVhUqQpxc5vCXMJZKP2l6XqqkrJ6aWCKVkchDS0uY4sPaZmJzAnKRuAVRdW62rbxdOo4wfdrx5/j1NkXuPijExvpfp6ijniEM0cskT2N9Etu4ZT2gQdxPBU9r0aq0LmFRzTjFp80+Hd/JslWTTRXOx7Hdbfqs7DoXEDsHmCfHUBfQ9nKXWZ3crt7DQi4di4uzI/mWt9wufzBZbXn70Y+L/voQrt8UiSKnIgQGBtC+1JUHlBMfcxy9RlD4l4kN6NdmqyroousrpoaIGTq4YHZXO7bs+ZwG7Pm0Oby0XP7X2/7HN0aUczWreiys+Zd06W8ssx8SoYIMWMFLnyxwky5pHO+sdb2idcpb7zyU7Ylxc3Ft1td6t44Y4f5yTrGKVfC5I3CuC7N/sKf8sZ3tf8v+S8ZB2iv+A/FFnrw54gXSVeOow+ZpsesmhPeJIy780Q+K320YyqqMtDCosxMH6W/wBoq69joftRFwjk4m5gLnOGUAk3G4DUnRaqlhQazjHmN1M1Wx3SDT1zursYZtbMcbh4Hsu4m2ttDv32uqJoTpOPEl7mgggi4OhB4jiF4aiptrYHYRLniZnpJicrM1upk3loNjZpGoHceWsG7sIXOHnD7cF9szas6CcWsrsz8zRf4xv+7f8Aq/8A4UH/AET/ALny/ktv9f8A+3/9v4Ov+Fwq5IYHQANfPBe78wI6xtwW5BcEaeayWzXbRlVU+KjLljl4ka62r7TT6vcxxXP+CV7c9EHpTYf4mBx/3bj+V3kdwVXsrpJvNUrrXRSXPxX3XpzK6dHmitqHGZ6Vxika6zTZ0bwQ5luGurT3Fd5b3tSjw1XZ+COTLA8SiqXNaw6lzQWneLkDdxGu8K4jd0503KL4pN45iTxFstiy5YqDA2GpusxmtmIP1EEEIPC8n1rreFh71sjoWFusQLLXpvCAIAgCA4JWMpbqb7AauonLvDkvmm1dsVb6eNILRfd9/wBPm5tOmolA9PmGZKyKcbporHvdGbE/suYPJdN0Wr79rKn+1/J/zk0V172SsF05pJdsVTus54kGUmxjtrfge4++4+FxsyEsOSlw7D1Fw7LxZadv2i53xsPgAoO0p71w+7CK64eajNsoBoCA1e1R/wAiqv8Aw8/+7cvVqZ0/jXiRzZnbWDDsDgu9r5y2XJCDrcyvILgDdrONzvtpquOvdlVr7ak3hqHu5l4RWnay9jUUYGk2QoHta+onJM1Q7O4nfY6i/IkknzHJdpThGEVGKwlwXgW+z6DhDflq/oSFZk82mzVYYZusDQ6wIse/v4FbqNHrG0Qdocaaj2ssnDMaim0abO9l2h8ufksalCdPXQoZQcSEdOVWIqajlOgZXwk29kMlzaeCxpS3ZqXYzW1lEJO3sIaHmCqERIHWmIZPfmVn/qtvv7mePZwz6Zyaeplg89useZ/R+aJwcKizGkcj6enDQFpHAlbLuuuozF6nkI+9xKw2bDvpdMGEhxniDSOBziypDfLRn1EViVxpdssHFXRTw2u7q3PZzzsBey3K5bl8HFEbKLxNGVsQ6KpoKaYxxlzo25jkbq5vZed3tNK+Y7UdW3u6lNSeE+HF6PivqXcMOKZvBh8Q1EUf7A/gq/2it+9+rM8I2dDFc3O4fNdJ0Z2d1tX2ma4R073/AB9fA01p4WD1rsMhmFpoYpRyexrh7nArvCKR6r6NsMkcHfRI2OBuDEXRkH/VOagH+Lqh9mo/83Uf8VMGO5HsNvgGz1PRte2nY5vWOzPLnveXOsG3LnuJ3AcUMksG1QBAEAQBAEBq6uLK7uP8lfNdv2Hst03Fe7PivuvX5MmUpb0StenLDOtw7rRvgka79V3YcPe5p/VUjoxcdXdum/1J+q4/k8rLMcnz2voREJxsk2DIXR5s9u2HHX3brcjZX2zlR3cw15nqLmoYckbG+y1o9w1VDWnv1JS7Wypm8ybPdajEwcWxiCmbnnlbGOFzqfBo1d5Be4MowlLRFX7YdJnXRvgpo8sbwWukfvc03BDW7m3HEknXcFkokunb7rzI1+yWyJu2aoFgNWxkankXDgO7jx5HM6CzsG2p1NOz8k9XpchAbOjiyt7zqrS3p7kOOrKe6q78+GiPdSCMRXbfaV1RUUdDrOY6hkz2i2bsg2ju4gElpce0dNOdlTbRpxcJQp8G0/DL0ItVwg8k1qNoqh7XM/ouZzXAtLXywAEHQg3edLLhKfRe4jJT61JrjlZDvKZVbejHEJAGOMUUTXvcxr5MxYHWv6ANzZo8/Fdspy3UpPT+siutBaE32M6OIaJ4me8zTD0SRZrL8Q3XW2lyfILHJpnWclgm6GkzcJp8z7n0QDfzFrfFEbqEcyyRXogjIwmmvx60+RlfZfNukLT2hPHd/wDlFxR+BE0Y25AHFVlrbTua0aUNW/6/LUzk0llnltLtNTYfEHTO7TtI4m6ySu9ljN5NyNdwuNV9XtbeFvSjShol/X5kJtyZCJcUxOoJl+k/QgfRgjijkyDhnkeNX87WC3k2Fk2syeDim2urKB4dWyGrpHWD5RG1r6c7sxZGAHx8+I+Dhqr2rprK4os+kqmSsbJG5r2OALXNNw4HcQRvCEU9kAQBAEAQBAEB41cWZveNyqds2Htlq4r4lxXiuXmuBnTluyNJW0jJo3RyND2PBa5p3EHevmlKrOjNTg8NE1rKwfNvSFsU/DZ9xfTPN43/ABMbrbnDnxGo4gfTNkbUhfUs6SWq+67n8vrCqQ3WbHBcXo2NjOZsTbtzNsSRrrcAEu048V2UbmhCg3Dg8ac8/wB5mEtHgk2J9K1Ky4hjlmPA6Mb7zd34Vz+6QY20nqQ7GOk2sluIyyBv2Bd1u97r+8ALLdRvjbwWvEj1Fh1RWPJGeQk9qR5JA8Xn5b16TKNvOpwgvwT7Z/ZKKns931kvtEaN+6OfedfBel5bWMKXGXFkiXpOCAy6Omv2ju4Dn/yUu3oZe9LQg3Vzj3I6merErCL1eOy1UppcNb1knrzf6OEHjm3Hx92Y6Ko2ltajZ03KUsffuS5s1ubbxE88X2TjoarD2MJfKRVPmlPpSPyt17gCTYd/Ekk8xsjaVS+lWqT4JOOF2a/N82V+0koUH/eaLFwqs61gPrDR3jz81eReSuo1N+OTMWRtCAID2dVv6t0bSGhzXAG2rSRbN3kb0ybIVXFYIVhoxDDI2sbkrqWMWytbkmY0eyBdslhw9I9yoNo7Ao3TdSD3ZvzT8V+PQm0rxaMsLZTFYauHr4Hh7SbEcWEb2ubva7uPdwKw2DsiVpvVKy998F3L+fob6tTe4IrbpmxoUmJUMzmZ2iGUEDeAXAEi/EfzZdIeUanVzUmbilqWyMa9hu1wBHmL6jgULwzqGgMzsgAIPpX3Acb8/DihqrVI045kZfQ422EU4HB1QP8A3EqFGTRAEAQBAEAQBAEBpsYoGva5jwSyQEGxIOu+xBBB7wvnu3LWVleKvT4KXFePNffzJdKW9HDPm3pJ2GmoZDJmfNTuPZkJuW8mP5Hkdx7jouo2PteleQ3eEZrWP3Xd9DRUpuLIS1pJAAuTuA4q6NaWTe4bsjUy2OTq285NPw+l8EJlKxrVOWF3/wByS7CtiYI7GS8ru/Rv7I3+ZK9wWdHZ1OHGXF/Ik0bA0ANAAG4AWA8l6T0klhHZD07xxF24LOFOU/hRrqVYQ+JmbBRganU/BTqVrGPGXF/Irq15KXCPBfMwce2mp6QfWvu+2kbdXHy9Ud5sttStCGpBlNR1NbheA1+L2dNmo6I6ho9OUeepB5kBuoIDlyG2Ok1OhmnD3pdi0Xi/svka0pT14IxekTYmXD2dfh0k7KfTrY2SPuwgW6zQ9pp433HuOlXsja1O+l1V1GLnybS4rs8V8/HXypTceMSMbCV0s1XeWWSTLE+2d5da5aDbMTZdIqNOmvcilnsSRVbSk+p8y39koy6oay9g4OzeABI+PzXsNStsk5VVEsFmERjfc+J/gtuC6VCBzJh0QBOXcDxP8V6llnvVQ7CDRYi8b7H4fJXc9nUn8OURt1GypqgPFx5jkqivQlRluyMGsHstJ4Vf0u7HNex1bA0B7dZgPXb7f3hx5jXhr6mSKNT9LKcXpKPo7o+b9X/q4fkV6Xty/wDhw8PsiwsGGjvELwqa+qI90P8A/RNP96p/+RKhoJmgCAIAgCAIAgCA8qmLM3v4Kt2tYq8tpU+a4rxX50M4S3Xk0tZSslY6ORoexwIc1wuCDvBC+YQqTozUovEl8ia0mj586SOj2Sgf19PmdTE3B9aE30Dj7N9zvI62J+h7H21C9j1dThUXz71916cNIk6bg8oytj9qBOBFKbSjcf7Qf/bu4q/Lmyves9yev1/klS9LEIDfYPBRPsJJJI3fatl/aAt7wFnGaj+nPiV1z7Wvhw13a/n0JbBsrAQCJHuHAgtt8Grd7ZPkkU8qs88dTxxTYmKWMsZNPCT67C2/xabeVj3rGV1UawYurJlbDohrKOb6RSvpK1wuQ2pa4EG9wQMxaXfaLgq66t/aIODk1n9rw/UwTw8mTW9I9dRkCvwx7Bxex/Z8jZzT4Z1zFXolF5dKo/NZ+ax9Deq75oneA4oytpWThjhHK13YkAva5abgEgg29xXKXdvOzuHT3suOOK9TfF7yyU7tdsy7B6sVUDS6jkJa4DfHm1LCeVxdp7rHme72NtaN9T6upwqL596+6/qrr2134OPp4ll9HFpJjI0gt6q4I45iLH3Aq6guJUbPptVpZ5InOJYrBTtzTzRQt5yPa0fiIW0uSP1G3+HPa9jK2nL8rrDOBc2NgCdCVnS+OPijx6EZC6YiEMotuP8AO8ULHfUEmF323uNg7wDw0A8s3NUd9X6yW6tEbJU/cLWUAinSWMOaWuF2uBBB4g6Ee5AVZsV0XUtXLXQTS1DJqaUBuQsymN4vE4hzCSdCTYjeNyyLCL3lkmWHYRiVAXxso21jbMDJI52RAhtx2mSm7XWIva470J871zjFNaGwpn4xUEwimZhzHenO6Zkz8vKNjBYPPN2gHfZCNUnvEx2dwWOjp46aHNkjBsXG7iXOLnOJ5lzieWqGs2SAIAgCAIAgCAIAgNbWxWdfgfmvnnSSw6i462K92fHz5+uvqS6MsrBiTRNc0tcA5rgQQRcEHQgg7wuejKUJKUXho2lD9JfRu6kJqqMOMF8zmj0oDzB3lnfvHHmu/wBi7djc4o1uE+T5S/n68iLUpuPGJ12Q2oE4EUpAmA0P9oBx+9zHmO7pi5sr3rVuT+L6/wAkpXpYBARPavaeqpKiEUk0kTspJDTo4uNhdhu13o8QV4Um1JZnFdxbJ2gqSAHSWNhfK0C54ncrSNrTWqIqpRMSWukd6Ujz4uPyutqpwWiRmopciI9I9RkoJdbF5Y33uBPwBWu6eKTMKr90sjY2l6qgpWHQtgiv45QXfElfEdp1OsvKsl+5/U2wWIo2FfRRzRvilaHxvBDmniD/ADv4KNRrTozVSm8NHrWVhlbYTshitI+alo6iOKleQW1DheVrTm+ra3g4E6nS9wQRqB3EelFuqCnKL3+cVp457H5v6kNWuJuS54+RtcP6KqQO6yqfNWSnVz5Xu1PgDc+DiVTXPSa7qcKeILu4v1f4RvVGK1JDLsjQuidF9EgDHAghsbQdeIcBcO773VXHal4qiqdZLK739NMGe5HGMFC1O0U1FHU0BLi6OV0cch0ysBIdbjrYFvLMeQX1u02g6lqmv1JNd2VoV8qa3iN7Pgmqpw30uuit45xZaj2WjPqQrErggI7s+eq2heAdKihDiObmSBoPk1h969RMoP3C0V6bggCAIAgCAIAgCAIAgCA8qiLM23uVftOyV5bSpc9V4rT8eDM4S3Xk1S+Vyi4txeqJxw4XFjqCvE2nlApLpL6NHQl1XQg5Acz4m74jvzst6nGw9Hhp6PdbE28quKFw/e5S7e59/fz8dYs6bi96JhbI7TioAjlIEwH+0A4j7XMeY7usLiyvVVW5P4vr/JJ16WBAqlnX4zGzg17PcwZ3D4FZ0Y71RI568e/ctdnAtdXICAhHSic7KaAelLNp5DL/AHigbQqKFPL5Zfoaa3JF3xsAAA3AADyXwyUt5tkk7LEBARqn2vbI54jpap7WSPjL2iLKSxxa615g61wbXAXRU+jV1UpxnGUeKTxl54rPYRnd003FvQ937Skf9TrD4Nj/AOKvV0YvO2Pr/B57XS7Sldqdj66rrZ54qSRrJH5h1jo2kXtv7ZHuJXb2FCVvbQpTfGKxw0I060G85JX0f9GxpZW1FS5rpW+gxuoYTpmLvWdY6AaDfrwltkapWysIsheGgIDSOZk2ipGHf/R8h8zI8n5LJE+nHdikWUhmEAQBAEAQBAEAQBAEAQBAa6uisb8D81wHSWw6mv18Vwnr/wC7+dfHJKoyysGMuYN4XoKg6TOjQ3NZQNIcDmfCzfca54wNzuOUeXI9nsTb+lC5fhJ/R/n1I9Snh70TTbJbTCoHVyWEwHk8DiO/mPPw7Mt7O8VVbsvi+prujlnXV88+8APIPe92n4cylWcczz2FQpb9SUvEsTEcThgGaaRkY+0dT4DefJWEpxj8TNjklqaWDaWWqdlw+klqOHWOGSMfrH5EgqqvdtW1qszkl46+mph1jfwo2+G9Hs808NTiFQ0uhe18cMDQGtIIdYvcLuBLRcW8CuI2p0s6+MqdKPBprL71jgl935HqptvMmWQuKNx41lUyKN0khysYC5zuQG86cFspUpVZqEFlvgjxvHEhWIdLWGsBySvlcAbBsbtTw1cAFeUejd9Jrfiku9r7ZNTrRI9sbUPip4Xg9pzc7r+sXkvN/EuXf/C8I5SvWkq8pLt+hPqCtbK27d/EcR/PNbE8kqnUU1lGSvTYEBwTZeHhtsDpmuHWHUgkAcrcfFZIk0IJreIhikttqaUc6Bw/FKf3L0lFkoAgCAIAgCAIAgCAIAgCAIDznjzNIULaNnG7t5Unz07ny/vYZQluvJqSvlE4ShJxlwa4E4LE9CAq3pK6NetLquhGScXc+NunWHi5tvRk7vW8d/W7E2+6eKFy/d0Uuzufd9PDTROnx3o6kU2K2ExUtcGH6HHJlzPeLSEC9g1o7Td/HLv3roLnpJa2qcYS3n/0/nT0ya4Qny4Fh4F0WUcJ6yfNVy7y6Y3BP3NxH3sy5O86SXdfKg9xd2vr+MG6NFLXiTiKMNAa0BoGgAFgB3AblQSlKTzJ5ZsOyxPQgOsjA4EEAgggg7iDvCyjJxeVqD5d2/2aNBWyQgHq3duI82OOg7yDdp55b8V9T2XfK8to1eej8V+dfMgzjuvBaFLFkY1o9VrR7hZSWcnOW9JvtMmnncxwc02I+PceYRMRm4vKJXBV5mtda1wDv5rZks4zykzsZimRvM8yV4eEm2bP1R+8fkFnHQn23weZX1BWCu2lbUUoMlPS05illHoB56ywa71tXgacidwusiQWugCAIAgCAIAgCAIAgCAIAgCAxZqO5uDZc1tHo5G7rutGe7nVYzx7dUboVt1YPL6CeY9yrn0Snyqr0/kz6/uODQu5haZdFLj9M4/P8M969HH0J3ctT6LXi5x9X+D3r4nU0juS1S6NXy0SfmOuicfRX8viFofR/aC/2/nH8mXWw7Tg07vZK1vYl+v9p/L8jrY9p1MLvZPuWmWy72OtKX/iz3fj2nHVnkfctTsbla05f+L/AAe70e04IWqVGpHWLXkz3KIl0h7HDEYW5XCOeIl0TyLi/Frvskga62sNDuNpsbarsKr3lmMtV90a6tNTRAKLGJI5TS1rOoqBa1/RlB3Fp3a+48OQ+gUK1K4h1lGWV/dTmbuwlSeY6fQ3i2FcStjbADkLLYWaWFg7Iemgxza+lpbh8gfJuEUfaeTwFho0/eIXqRshRnLRHbDsExLFGZaguw+gcSXRA/XTggCzjbsNIFrG3e12hWaWCfSp7kcFlYJg8NJC2GnjbHG3cB8SSdXOPEnVemwz0AQBAEAQBAEAQBAEAQBAEAQBAEAQBAEAQBAEAQBAcWXjinqgaXarZWmxCEw1EYI1yvGjoz7TXcD3bjxBXkYRjosAqDFaGqwiQCrDqijuMlSwXLddGSNvoeAv5E7h44dhX17FSlvQ4Ps5HtDtlV1Vhh+HTy33SSCzPMjs/jC93TZG1/cza0nR9itZrX1gpozvhp/StxaXDQe94XuEb40YR0RONltgaGgsYIQZB/pX9p/7R9HwaAF6bSToAgCAIAgCAIAgCAIAgCAIAgCAIAgCAIAgCAIAgCAIAgCAIDq9gIsQCORQHZAEAQBAEAQBAEAQBAEAQ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2675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493" y="0"/>
            <a:ext cx="2480753" cy="1772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384" y="620688"/>
            <a:ext cx="7772400" cy="803175"/>
          </a:xfrm>
        </p:spPr>
        <p:txBody>
          <a:bodyPr/>
          <a:lstStyle/>
          <a:p>
            <a:r>
              <a:rPr lang="es-CO" dirty="0" smtClean="0"/>
              <a:t>Matemáticas 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1556792"/>
            <a:ext cx="7160840" cy="4896544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es-CO" dirty="0"/>
              <a:t>El lenguaje simbólico y abstracto de esta materia exige un esfuerzo continuado en edades en que las áreas del cerebro relacionadas con el razonamiento aún no han madurado</a:t>
            </a:r>
          </a:p>
          <a:p>
            <a:pPr fontAlgn="base"/>
            <a:r>
              <a:rPr lang="es-CO" dirty="0"/>
              <a:t> </a:t>
            </a:r>
            <a:r>
              <a:rPr lang="es-CO" dirty="0" smtClean="0"/>
              <a:t>la </a:t>
            </a:r>
            <a:r>
              <a:rPr lang="es-CO" dirty="0"/>
              <a:t>sociedad de la informática y la tecnología es imposible dar un paso sin toparse con las matemáticas. No es sólo que las usemos cada vez que pagamos, cuando calculamos un descuento o miramos el cuentakilómetros para decidir si toca una nueva revisión mecánica. El ordenador, el móvil, los transportes, la investigación médica, los bancos, las misiones espaciales o la ecología dependen de ellas. Y eso ha disparado la demanda y la valoración de los matemáticos, que hoy son la </a:t>
            </a:r>
            <a:r>
              <a:rPr lang="es-CO" dirty="0">
                <a:hlinkClick r:id="rId3"/>
              </a:rPr>
              <a:t>profesión con menos paro y trabajan en infinidad de ámbitos</a:t>
            </a:r>
            <a:r>
              <a:rPr lang="es-CO" dirty="0"/>
              <a:t>. Sin embargo, las matemáticas conservan su mala fama entre los estudiantes y continúan suscitando rechazo en escuelas e institutos.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24308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116632"/>
            <a:ext cx="2397062" cy="1813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7846640" cy="1523255"/>
          </a:xfrm>
        </p:spPr>
        <p:txBody>
          <a:bodyPr>
            <a:prstTxWarp prst="textArchUp">
              <a:avLst/>
            </a:prstTxWarp>
          </a:bodyPr>
          <a:lstStyle/>
          <a:p>
            <a:r>
              <a:rPr lang="es-CO" sz="2800" dirty="0"/>
              <a:t>¿Por qué muchos estudiantes odian las matemáticas?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87624" y="1988840"/>
            <a:ext cx="7056784" cy="4176464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es-CO" dirty="0"/>
              <a:t>Diego </a:t>
            </a:r>
            <a:r>
              <a:rPr lang="es-CO" dirty="0" smtClean="0"/>
              <a:t>Alonso Cánovas</a:t>
            </a:r>
            <a:r>
              <a:rPr lang="es-CO" dirty="0"/>
              <a:t>, matemático y psicólogo que ha dedicado años a estudiar los procesos del razonamiento, asegura que el odio hacia las matemáticas no es algo exclusivo de los jóvenes españoles y obedece a varios factores, empezando por la </a:t>
            </a:r>
            <a:r>
              <a:rPr lang="es-CO" b="1" dirty="0"/>
              <a:t>dificultad intrínseca </a:t>
            </a:r>
            <a:r>
              <a:rPr lang="es-CO" dirty="0"/>
              <a:t>de este saber. “Desde el punto de vista psicológico, el cerebro necesita adoptar una actitud mucho más activa para comprender un razonamiento y un discurso argumentativo que uno narrativo, y el cerebro tiende siempre a la mayor economía cognitiva, así que si el estudiante no está dispuesto a consumir </a:t>
            </a:r>
            <a:r>
              <a:rPr lang="es-CO" b="1" dirty="0"/>
              <a:t>energía mental</a:t>
            </a:r>
            <a:r>
              <a:rPr lang="es-CO" dirty="0"/>
              <a:t> y a esforzarse es muy probable que no entienda los procesos de razonamiento (especialmente deductivos) de que están llenos las matemáticas”, explica.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4392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5229200"/>
            <a:ext cx="2283364" cy="16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8062664" cy="1451247"/>
          </a:xfrm>
        </p:spPr>
        <p:txBody>
          <a:bodyPr>
            <a:prstTxWarp prst="textTriangle">
              <a:avLst/>
            </a:prstTxWarp>
          </a:bodyPr>
          <a:lstStyle/>
          <a:p>
            <a:r>
              <a:rPr lang="es-CO" sz="3200" dirty="0">
                <a:effectLst/>
              </a:rPr>
              <a:t>¿como hacer para que me gusten las </a:t>
            </a:r>
            <a:r>
              <a:rPr lang="es-CO" sz="3200" dirty="0" smtClean="0">
                <a:effectLst/>
              </a:rPr>
              <a:t>matemáticas?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204864"/>
            <a:ext cx="6296744" cy="3456384"/>
          </a:xfrm>
        </p:spPr>
        <p:txBody>
          <a:bodyPr>
            <a:normAutofit fontScale="70000" lnSpcReduction="20000"/>
          </a:bodyPr>
          <a:lstStyle/>
          <a:p>
            <a:r>
              <a:rPr lang="es-CO" dirty="0"/>
              <a:t>Si les tienes miedo, automáticamente cuando estés estudiando esta materia te vas a poner tensa y a bloquearte y eso pues va a provocar que no entiendas nada. </a:t>
            </a:r>
            <a:r>
              <a:rPr lang="es-CO" dirty="0"/>
              <a:t/>
            </a:r>
            <a:br>
              <a:rPr lang="es-CO" dirty="0"/>
            </a:br>
            <a:r>
              <a:rPr lang="es-CO" dirty="0"/>
              <a:t/>
            </a:r>
            <a:br>
              <a:rPr lang="es-CO" dirty="0"/>
            </a:br>
            <a:r>
              <a:rPr lang="es-CO" dirty="0"/>
              <a:t>Trata de entender claramente la teoría, los ejemplos, los problemas. Especialmente </a:t>
            </a:r>
            <a:r>
              <a:rPr lang="es-CO" dirty="0" smtClean="0"/>
              <a:t>fíjate </a:t>
            </a:r>
            <a:r>
              <a:rPr lang="es-CO" dirty="0"/>
              <a:t>en los ejemplos, primero </a:t>
            </a:r>
            <a:r>
              <a:rPr lang="es-CO" dirty="0" smtClean="0"/>
              <a:t>léelos </a:t>
            </a:r>
            <a:r>
              <a:rPr lang="es-CO" dirty="0"/>
              <a:t>y trata de resolverlos tu misma y </a:t>
            </a:r>
            <a:r>
              <a:rPr lang="es-CO" dirty="0" smtClean="0"/>
              <a:t>después fíjate </a:t>
            </a:r>
            <a:r>
              <a:rPr lang="es-CO" dirty="0"/>
              <a:t>en cómo están resueltos. </a:t>
            </a:r>
            <a:r>
              <a:rPr lang="es-CO" dirty="0"/>
              <a:t/>
            </a:r>
            <a:br>
              <a:rPr lang="es-CO" dirty="0"/>
            </a:br>
            <a:r>
              <a:rPr lang="es-CO" dirty="0"/>
              <a:t/>
            </a:r>
            <a:br>
              <a:rPr lang="es-CO" dirty="0"/>
            </a:br>
            <a:r>
              <a:rPr lang="es-CO" dirty="0"/>
              <a:t>Te recomiendo el libro "El enigma de Fermat" de </a:t>
            </a:r>
            <a:r>
              <a:rPr lang="es-CO" dirty="0" smtClean="0"/>
              <a:t>Simón </a:t>
            </a:r>
            <a:r>
              <a:rPr lang="es-CO" dirty="0"/>
              <a:t>Singh. A mi me ayudó a cambiar la forma en que veo las matemáticas. Verás que las matemáticas son </a:t>
            </a:r>
            <a:r>
              <a:rPr lang="es-CO" dirty="0" smtClean="0"/>
              <a:t>muchísimo </a:t>
            </a:r>
            <a:r>
              <a:rPr lang="es-CO" dirty="0"/>
              <a:t>mas que problemas complicados que te hacen sufrir. Son bellísimas. </a:t>
            </a:r>
            <a:r>
              <a:rPr lang="es-CO" dirty="0"/>
              <a:t/>
            </a:r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6900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28092" y="0"/>
            <a:ext cx="7772400" cy="4267200"/>
          </a:xfrm>
        </p:spPr>
        <p:txBody>
          <a:bodyPr>
            <a:prstTxWarp prst="textChevronInverted">
              <a:avLst/>
            </a:prstTxWarp>
          </a:bodyPr>
          <a:lstStyle/>
          <a:p>
            <a:r>
              <a:rPr lang="es-CO" dirty="0" smtClean="0">
                <a:solidFill>
                  <a:srgbClr val="00B0F0"/>
                </a:solidFill>
                <a:latin typeface="Algerian" panose="04020705040A02060702" pitchFamily="82" charset="0"/>
              </a:rPr>
              <a:t>GRACIAS</a:t>
            </a:r>
            <a:endParaRPr lang="es-CO" dirty="0">
              <a:solidFill>
                <a:srgbClr val="00B0F0"/>
              </a:solidFill>
              <a:latin typeface="Algerian" panose="04020705040A02060702" pitchFamily="82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227368"/>
            <a:ext cx="3429000" cy="263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690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jecutivo">
  <a:themeElements>
    <a:clrScheme name="Ej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jecutiv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jecutiv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42</TotalTime>
  <Words>138</Words>
  <Application>Microsoft Office PowerPoint</Application>
  <PresentationFormat>Presentación en pantalla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Ejecutivo</vt:lpstr>
      <vt:lpstr>Proyecto enjambre con mirada matemática</vt:lpstr>
      <vt:lpstr>Matemáticas </vt:lpstr>
      <vt:lpstr>¿Por qué muchos estudiantes odian las matemáticas?</vt:lpstr>
      <vt:lpstr>¿como hacer para que me gusten las matemáticas?</vt:lpstr>
      <vt:lpstr>GRACIAS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Proyecto enjambre con mirada matemática</dc:title>
  <dc:creator>Invitado</dc:creator>
  <cp:lastModifiedBy>Invitado</cp:lastModifiedBy>
  <cp:revision>4</cp:revision>
  <dcterms:created xsi:type="dcterms:W3CDTF">2016-05-05T20:35:48Z</dcterms:created>
  <dcterms:modified xsi:type="dcterms:W3CDTF">2016-05-05T21:18:48Z</dcterms:modified>
</cp:coreProperties>
</file>