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6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E1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0C48-C2E8-46F4-8AC7-42836CF712F3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A1-30D1-4C40-819E-26C107827375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0C48-C2E8-46F4-8AC7-42836CF712F3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A1-30D1-4C40-819E-26C10782737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0C48-C2E8-46F4-8AC7-42836CF712F3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A1-30D1-4C40-819E-26C10782737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0C48-C2E8-46F4-8AC7-42836CF712F3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A1-30D1-4C40-819E-26C10782737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0C48-C2E8-46F4-8AC7-42836CF712F3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A1-30D1-4C40-819E-26C107827375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0C48-C2E8-46F4-8AC7-42836CF712F3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A1-30D1-4C40-819E-26C10782737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0C48-C2E8-46F4-8AC7-42836CF712F3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A1-30D1-4C40-819E-26C10782737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0C48-C2E8-46F4-8AC7-42836CF712F3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A1-30D1-4C40-819E-26C10782737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0C48-C2E8-46F4-8AC7-42836CF712F3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A1-30D1-4C40-819E-26C10782737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0C48-C2E8-46F4-8AC7-42836CF712F3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30AEA1-30D1-4C40-819E-26C107827375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EC0C48-C2E8-46F4-8AC7-42836CF712F3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3F30AEA1-30D1-4C40-819E-26C107827375}" type="slidenum">
              <a:rPr lang="es-CO" smtClean="0"/>
              <a:t>‹Nº›</a:t>
            </a:fld>
            <a:endParaRPr lang="es-C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EC0C48-C2E8-46F4-8AC7-42836CF712F3}" type="datetimeFigureOut">
              <a:rPr lang="es-CO" smtClean="0"/>
              <a:t>05/05/2016</a:t>
            </a:fld>
            <a:endParaRPr lang="es-CO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3F30AEA1-30D1-4C40-819E-26C107827375}" type="slidenum">
              <a:rPr lang="es-CO" smtClean="0"/>
              <a:t>‹Nº›</a:t>
            </a:fld>
            <a:endParaRPr lang="es-CO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ografias.com/trabajos901/evolucion-historica-concepciones-tiempo/evolucion-historica-concepciones-tiempo.shtml" TargetMode="External"/><Relationship Id="rId2" Type="http://schemas.openxmlformats.org/officeDocument/2006/relationships/hyperlink" Target="http://www.monografias.com/trabajos11/norma/norma.s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monografias.com/trabajos15/metodos-ensenanza/metodos-ensenanza.shtml" TargetMode="External"/><Relationship Id="rId4" Type="http://schemas.openxmlformats.org/officeDocument/2006/relationships/hyperlink" Target="http://www.monografias.com/trabajos14/administ-procesos/administ-procesos.shtml#PROC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nografias.com/trabajos35/materiales-construccion/materiales-construccion.shtml" TargetMode="External"/><Relationship Id="rId2" Type="http://schemas.openxmlformats.org/officeDocument/2006/relationships/hyperlink" Target="http://www.monografias.com/trabajos11/metods/metods.s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monografias.com/trabajos16/ciencia-y-tecnologia/ciencia-y-tecnologia.shtml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CO"/>
          </a:p>
        </p:txBody>
      </p:sp>
      <p:pic>
        <p:nvPicPr>
          <p:cNvPr id="1026" name="Picture 2" descr="https://cersanisidro.files.wordpress.com/2014/09/xb6e2why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5703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9552" y="404664"/>
            <a:ext cx="7851648" cy="1828800"/>
          </a:xfrm>
        </p:spPr>
        <p:txBody>
          <a:bodyPr/>
          <a:lstStyle/>
          <a:p>
            <a:pPr algn="ctr"/>
            <a:r>
              <a:rPr lang="es-CO" dirty="0" smtClean="0">
                <a:latin typeface="Arial Black" panose="020B0A04020102020204" pitchFamily="34" charset="0"/>
              </a:rPr>
              <a:t>Con mirada matemática</a:t>
            </a:r>
            <a:endParaRPr lang="es-CO" dirty="0">
              <a:latin typeface="Arial Black" panose="020B0A04020102020204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3400" y="2636912"/>
            <a:ext cx="7927032" cy="3816424"/>
          </a:xfrm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/>
            <a:r>
              <a:rPr lang="es-CO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INTEGRANTES:</a:t>
            </a:r>
          </a:p>
          <a:p>
            <a:pPr algn="ctr"/>
            <a:r>
              <a:rPr lang="es-CO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EDWIN DANIEL LEON PABON</a:t>
            </a:r>
          </a:p>
          <a:p>
            <a:pPr algn="ctr"/>
            <a:r>
              <a:rPr lang="es-CO" b="1" dirty="0" smtClean="0">
                <a:ln w="11430"/>
                <a:solidFill>
                  <a:schemeClr val="bg1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DANNITZA VALENTINA ARIAS OSORIO</a:t>
            </a:r>
          </a:p>
          <a:p>
            <a:pPr algn="ctr"/>
            <a:r>
              <a:rPr lang="es-CO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COLEGIO CONDE SAN GERMAN</a:t>
            </a:r>
          </a:p>
          <a:p>
            <a:pPr algn="ctr"/>
            <a:r>
              <a:rPr lang="es-CO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PUEBLO NUEVO</a:t>
            </a:r>
          </a:p>
          <a:p>
            <a:pPr algn="ctr"/>
            <a:r>
              <a:rPr lang="es-CO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LA ESPEANZA</a:t>
            </a:r>
          </a:p>
          <a:p>
            <a:pPr algn="ctr"/>
            <a:r>
              <a:rPr lang="es-CO" sz="2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 Black" panose="020B0A04020102020204" pitchFamily="34" charset="0"/>
              </a:rPr>
              <a:t>2016</a:t>
            </a:r>
            <a:endParaRPr lang="es-CO" sz="2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0551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043608" y="1412776"/>
            <a:ext cx="7200800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b="0" i="0" dirty="0" smtClean="0">
                <a:solidFill>
                  <a:srgbClr val="000000"/>
                </a:solidFill>
                <a:effectLst/>
                <a:latin typeface="Arial"/>
              </a:rPr>
              <a:t>La educación en nuestros días presenta retos especiales que todas las escuelas deben enfrentar, el gran temor que tienen los estudiantes de diferentes centros educativos como son: La Excelencia, Trópico, Católico </a:t>
            </a:r>
            <a:r>
              <a:rPr lang="es-CO" b="0" i="0" dirty="0" err="1" smtClean="0">
                <a:solidFill>
                  <a:srgbClr val="000000"/>
                </a:solidFill>
                <a:effectLst/>
                <a:latin typeface="Arial"/>
              </a:rPr>
              <a:t>Sindulfo</a:t>
            </a:r>
            <a:r>
              <a:rPr lang="es-CO" b="0" i="0" dirty="0" smtClean="0">
                <a:solidFill>
                  <a:srgbClr val="000000"/>
                </a:solidFill>
                <a:effectLst/>
                <a:latin typeface="Arial"/>
              </a:rPr>
              <a:t>, </a:t>
            </a:r>
            <a:r>
              <a:rPr lang="es-CO" b="0" i="0" dirty="0" err="1" smtClean="0">
                <a:solidFill>
                  <a:srgbClr val="000000"/>
                </a:solidFill>
                <a:effectLst/>
                <a:latin typeface="Arial"/>
              </a:rPr>
              <a:t>Oscus</a:t>
            </a:r>
            <a:r>
              <a:rPr lang="es-CO" b="0" i="0" dirty="0" smtClean="0">
                <a:solidFill>
                  <a:srgbClr val="000000"/>
                </a:solidFill>
                <a:effectLst/>
                <a:latin typeface="Arial"/>
              </a:rPr>
              <a:t>, etc. hacia el área de las matemáticas para de esta manera educar a nuestros estudiantes para la vida y no únicamente para aprobar un examen, ésta debe ser vista como un todo y no como un cúmulo de conocimientos que los alumnos deben adquirir.</a:t>
            </a:r>
          </a:p>
          <a:p>
            <a:r>
              <a:rPr lang="es-CO" b="0" i="0" dirty="0" smtClean="0">
                <a:solidFill>
                  <a:srgbClr val="000000"/>
                </a:solidFill>
                <a:effectLst/>
                <a:latin typeface="Arial"/>
              </a:rPr>
              <a:t>Quienes sufren de temor hacia la matemática creen que no son capaces de realizar actividades o asistir a clases que contengan matemática.</a:t>
            </a:r>
          </a:p>
          <a:p>
            <a:r>
              <a:rPr lang="es-CO" b="0" i="0" dirty="0" smtClean="0">
                <a:solidFill>
                  <a:srgbClr val="000000"/>
                </a:solidFill>
                <a:effectLst/>
                <a:latin typeface="Arial"/>
              </a:rPr>
              <a:t>El temor a las matemáticas surge de la poca confianza que tienen los estudiantes en si mismo que son capaces de aprender</a:t>
            </a:r>
          </a:p>
          <a:p>
            <a:r>
              <a:rPr lang="es-CO" b="0" i="0" dirty="0" smtClean="0">
                <a:solidFill>
                  <a:srgbClr val="000000"/>
                </a:solidFill>
                <a:effectLst/>
                <a:latin typeface="Arial"/>
              </a:rPr>
              <a:t>El propósito de esta </a:t>
            </a:r>
            <a:r>
              <a:rPr lang="es-CO" b="0" i="0" u="none" strike="noStrike" dirty="0" smtClean="0">
                <a:solidFill>
                  <a:srgbClr val="008040"/>
                </a:solidFill>
                <a:effectLst/>
                <a:latin typeface="Arial"/>
                <a:hlinkClick r:id="rId2"/>
              </a:rPr>
              <a:t>investigación</a:t>
            </a:r>
            <a:r>
              <a:rPr lang="es-CO" b="0" i="0" dirty="0" smtClean="0">
                <a:solidFill>
                  <a:srgbClr val="000000"/>
                </a:solidFill>
                <a:effectLst/>
                <a:latin typeface="Arial"/>
              </a:rPr>
              <a:t> es reflexionar   y al mismo </a:t>
            </a:r>
            <a:r>
              <a:rPr lang="es-CO" b="0" i="0" u="none" strike="noStrike" dirty="0" smtClean="0">
                <a:solidFill>
                  <a:srgbClr val="008040"/>
                </a:solidFill>
                <a:effectLst/>
                <a:latin typeface="Arial"/>
                <a:hlinkClick r:id="rId3"/>
              </a:rPr>
              <a:t>tiempo</a:t>
            </a:r>
            <a:r>
              <a:rPr lang="es-CO" b="0" i="0" dirty="0" smtClean="0">
                <a:solidFill>
                  <a:srgbClr val="000000"/>
                </a:solidFill>
                <a:effectLst/>
                <a:latin typeface="Arial"/>
              </a:rPr>
              <a:t> analizar el </a:t>
            </a:r>
            <a:r>
              <a:rPr lang="es-CO" b="0" i="0" u="none" strike="noStrike" dirty="0" smtClean="0">
                <a:solidFill>
                  <a:srgbClr val="008040"/>
                </a:solidFill>
                <a:effectLst/>
                <a:latin typeface="Arial"/>
                <a:hlinkClick r:id="rId4"/>
              </a:rPr>
              <a:t>proceso</a:t>
            </a:r>
            <a:r>
              <a:rPr lang="es-CO" b="0" i="0" dirty="0" smtClean="0">
                <a:solidFill>
                  <a:srgbClr val="000000"/>
                </a:solidFill>
                <a:effectLst/>
                <a:latin typeface="Arial"/>
              </a:rPr>
              <a:t> de </a:t>
            </a:r>
            <a:r>
              <a:rPr lang="es-CO" b="0" i="0" u="none" strike="noStrike" dirty="0" smtClean="0">
                <a:solidFill>
                  <a:srgbClr val="008040"/>
                </a:solidFill>
                <a:effectLst/>
                <a:latin typeface="Arial"/>
                <a:hlinkClick r:id="rId5"/>
              </a:rPr>
              <a:t>enseñanza</a:t>
            </a:r>
            <a:r>
              <a:rPr lang="es-CO" b="0" i="0" dirty="0" smtClean="0">
                <a:solidFill>
                  <a:srgbClr val="000000"/>
                </a:solidFill>
                <a:effectLst/>
                <a:latin typeface="Arial"/>
              </a:rPr>
              <a:t> que se ha seguido en las matemáticas así como determinar las causas y consecuencias que lo originan</a:t>
            </a:r>
          </a:p>
        </p:txBody>
      </p:sp>
      <p:sp>
        <p:nvSpPr>
          <p:cNvPr id="5" name="4 Rectángulo"/>
          <p:cNvSpPr/>
          <p:nvPr/>
        </p:nvSpPr>
        <p:spPr>
          <a:xfrm>
            <a:off x="467669" y="207431"/>
            <a:ext cx="8153194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PLANTEAMIENTO DEL PROBLEMA </a:t>
            </a:r>
          </a:p>
          <a:p>
            <a:pPr algn="ctr"/>
            <a:r>
              <a:rPr lang="es-ES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Y DESCRIPCION</a:t>
            </a:r>
            <a:endParaRPr lang="es-ES" sz="36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0467329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39552" y="1844824"/>
            <a:ext cx="799288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CO" sz="2400" b="0" i="0" dirty="0" smtClean="0">
                <a:solidFill>
                  <a:srgbClr val="000000"/>
                </a:solidFill>
                <a:effectLst/>
                <a:latin typeface="Arial"/>
              </a:rPr>
              <a:t>Los </a:t>
            </a:r>
            <a:r>
              <a:rPr lang="es-CO" sz="2400" b="0" i="0" u="none" strike="noStrike" dirty="0" smtClean="0">
                <a:solidFill>
                  <a:srgbClr val="008040"/>
                </a:solidFill>
                <a:effectLst/>
                <a:latin typeface="Arial"/>
                <a:hlinkClick r:id="rId2"/>
              </a:rPr>
              <a:t>métodos</a:t>
            </a:r>
            <a:r>
              <a:rPr lang="es-CO" sz="2400" b="0" i="0" dirty="0" smtClean="0">
                <a:solidFill>
                  <a:srgbClr val="000000"/>
                </a:solidFill>
                <a:effectLst/>
                <a:latin typeface="Arial"/>
              </a:rPr>
              <a:t> de enseñanza, la desmotivación y la falta de formación del profesorado son las principales causas de un rechazo generalizado hacia las matemáticas </a:t>
            </a:r>
          </a:p>
          <a:p>
            <a:r>
              <a:rPr lang="es-CO" sz="2400" b="0" i="0" dirty="0" smtClean="0">
                <a:solidFill>
                  <a:srgbClr val="000000"/>
                </a:solidFill>
                <a:effectLst/>
                <a:latin typeface="Arial"/>
              </a:rPr>
              <a:t>La matemática es principalmente un proceso de pensamiento que implica la </a:t>
            </a:r>
            <a:r>
              <a:rPr lang="es-CO" sz="2400" b="0" i="0" u="none" strike="noStrike" dirty="0" smtClean="0">
                <a:solidFill>
                  <a:srgbClr val="008040"/>
                </a:solidFill>
                <a:effectLst/>
                <a:latin typeface="Arial"/>
                <a:hlinkClick r:id="rId3"/>
              </a:rPr>
              <a:t>construcción</a:t>
            </a:r>
            <a:r>
              <a:rPr lang="es-CO" sz="2400" b="0" i="0" dirty="0" smtClean="0">
                <a:solidFill>
                  <a:srgbClr val="000000"/>
                </a:solidFill>
                <a:effectLst/>
                <a:latin typeface="Arial"/>
              </a:rPr>
              <a:t> y aplicación de una serie de ideas abstractas relacionadas lógicamente. Estas ideas, por lo general, surgen de la necesidad de resolver problemas en </a:t>
            </a:r>
            <a:r>
              <a:rPr lang="es-CO" sz="2400" b="0" i="0" u="none" strike="noStrike" dirty="0" smtClean="0">
                <a:solidFill>
                  <a:srgbClr val="008040"/>
                </a:solidFill>
                <a:effectLst/>
                <a:latin typeface="Arial"/>
                <a:hlinkClick r:id="rId4"/>
              </a:rPr>
              <a:t>la ciencia</a:t>
            </a:r>
            <a:r>
              <a:rPr lang="es-CO" sz="2400" b="0" i="0" dirty="0" smtClean="0">
                <a:solidFill>
                  <a:srgbClr val="000000"/>
                </a:solidFill>
                <a:effectLst/>
                <a:latin typeface="Arial"/>
              </a:rPr>
              <a:t> atreves de interrogantes como ¿Dónde reside el problema? ¿Qué pueden hacer los padres? ¿Por qué tantos estudiantes huyen de las matemáticas?</a:t>
            </a:r>
          </a:p>
        </p:txBody>
      </p:sp>
      <p:sp>
        <p:nvSpPr>
          <p:cNvPr id="6" name="5 Rectángulo"/>
          <p:cNvSpPr/>
          <p:nvPr/>
        </p:nvSpPr>
        <p:spPr>
          <a:xfrm>
            <a:off x="1763280" y="300169"/>
            <a:ext cx="5545429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DEFINICION DEL </a:t>
            </a:r>
          </a:p>
          <a:p>
            <a:pPr algn="ctr"/>
            <a:r>
              <a:rPr lang="es-ES" sz="4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PROBLEMA</a:t>
            </a:r>
            <a:endParaRPr lang="es-ES" sz="4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7669552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476672"/>
            <a:ext cx="907889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NUEVAS METODOLOGIAS </a:t>
            </a:r>
          </a:p>
          <a:p>
            <a:pPr algn="ctr"/>
            <a:r>
              <a:rPr lang="es-ES" sz="5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MATEMATICAS</a:t>
            </a:r>
            <a:endParaRPr lang="es-ES" sz="5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5" name="AutoShape 4" descr="data:image/jpeg;base64,/9j/4AAQSkZJRgABAQAAAQABAAD/2wCEAAkGBxITEhUSEhIWFRUXGRgXGBgXFxgYFRUXGBgaGBcYGBgYHSggGBolHRYXITEhJSkrLi4uFx8zODMtNygtLisBCgoKDg0OGxAQGy0lHyUtLS0tLS8tLS0tLS0tLS0tLS0tLS0tLS0tLS0tLS0tLS0tLS0tLS0tLS0tLS0tLS0tLf/AABEIAMIBAwMBIgACEQEDEQH/xAAcAAACAgMBAQAAAAAAAAAAAAAFBgMEAAIHAQj/xABJEAACAQIEAwUEBAsFCAIDAAABAhEAAwQSITEFQVEGImFxgRMykaFCscHRBxQjUmJygpKy4fAVFjNDojRzg5PCw9LxY7NEU1T/xAAZAQADAQEBAAAAAAAAAAAAAAABAgMEAAX/xAAmEQACAgICAQQDAAMAAAAAAAAAAQIRAyESMUEEEzJRImFxFCPR/9oADAMBAAIRAxEAPwCqm7ef2CthWo95vQ/Z9lbxXmGwjqXB+8PJvrX76jIqTDe8v7Q+QP2UYgYUt1ItQpW4NNYDe5saF4a4SBJOw50SNDMNt8vnStnIt2qi40H/ABc5GZWDbqSDsdNKltb1JihNpvNftpU9hERMfiT/AJtz99vvpj7EYi411w7M3dBGYk9evnUXDQA8QIzfzotwZQMQwAjunb9YCry+Ni3uhsSp7dV1qZDWexi2m1T2zVZDpU1s0yYGCe1zZ8HiVHIKPPvoa5na4LdI2+ddJ45/s2K9PrSt8HwiwzBMjbbyY0AJ+ltrWrE1W2SlKjnacBu/0f51De4SVYKzoGOwLAE+k0+nh4F66qmFBEDUxoJ3rxeM2LJNpj+U1XRZIJjLy/Sp07lQ3J0K3Z3gjpirLkjRwa6nhX77+Y/hFJ3CuH2suHuliLghhGUK7MSCDGpyhW/qaasG/fueY/hHxqWV06Ctl1mqG61es2tQ3WqNjGlxqrXDUjmq7mlCVb/vL5n+E1E1SXj3l9T8v51GaBxWuCqzCrVyoGonEDLVK4ve9Pvq+9UyO8fSijg3bTQVleOWnRgB+qT86ytFEaFYiGPkPrP31vFVsXcYFyI0Aif9VWqzNFrI69s+8v63/S1emvFOx/SX7vtrkFhJd63qGxcDAMNjqKlO9FgNxQ60N/1m+s0SUUNuXAvtGOykk+W9KzipxTjduwQG1Y8p5dTW2F7QWrltgZU93oVmeZG3rXNMdxA3bjXG3Y/Ach8KI8AwzXWZVMCNZ28orT7CUdklNt0h5wWGcu0I0TMwY2olw+064kEqwUgiSpiZWNYpS4R2svYfNbW2rkNqXLHlAAAO2lVOG8Suo/tGvMOgJJGpnQGamoz3Ea92dgWprdc4/vYYj27DyH8q1HazX/anjxn7FpFhkdzR1G3U9uuc4DtXY/zca/oLs/JaM4btnw9f/wAy4fNLx/6adYZA9xBrjuFJw2IVNWdTAJAE6ACSQBtzpgs4/CqoBxKbDd1005Ui8Q47h8XhsSLF32gVBmlWUglgRowB+jvSHbwLeGwOhB3E8qMW4aDxU1Z1bE4mx7W4wxFnKToTdt9B40sYnDIMUcSmJw57wOU3bcEBQsSJI58ulK64Bq9/s5q5Sabf2NxSOkLisKz20tX7RIIyqpBJjMSABtv8jV7+2LIJ1adj+Tf/AMa5x2WwRXF2mPLN/A1dI4zicQhX8Xwlu9Ilma6LeUztBBLdaPFzYkmokbcatzoHP7DfaKiucXXlbun9kfaaHX8fxX/+bB2x43Gb6ooXisVxnrglHh7T7jR9iX2L7qD7cTPKxd+C/wDlUTcQblYueuX76TcVieKz3r9kfq5/uFQ5+ITDYhJgHd42nr5V3sP7D7qHMYli2Z0KAA6kzrK9Klml7ht5iHzMWhRuSdZHXyo1ZOgqM48XQ8XaPblQNUz1E1KMRPVW2O/6qPqq29V8Ks3P2h8opl2B9ByKyvYrK1ERIxq94jqtWrNuUDTymq+NRWIbNqe6deRn7amS9lUIGGUCI02rJK60W2atWj7fu/xCtmYdR8ajuuIOo2Py1+yuQxb4e3cHhpRdLYnWN/CKD4YqojODudSOZmrAvL+cPiKXJHk+xaLpGpHiaWO1Ib2V5UIzGNCYJECQPHetu0PF2tlbdtokZmI6TAHyJ+FA7mMLGTJnQ9df/VVx43piSnWhIIIMEa04dmcOgTNcLASCY5jkevwqXF8FW6QwA70bdSD9cN8K2t4W4M1plGVQpzESQGJE+kVolK9HY1x2yLg9gi9cYyQSIYj3hHvAHkaJcUwqvIKg6SNOcHUVZtYBswIHdCgTI5VJicO3tEPIHXUfmkdalz0GtiM9tpia1a03WiT2wT6Vp7EGrxeiMiktljzqVcEx+l9dXreHFWrVkUbAWexmEZbl8ZpzWHEdT7S3E/P40yqr+178arl0ie7y06TQrs7C3HMqpNpgMzBVnMhAJJ8KJIzNibdy5ew6oi3AcuItwS0ZdC2u1Y8rl7n6ovja4hbCYYseYFEWwIC6sfiPvqj+O4dSCMRYjn+Wt/8AlU1zi+Fj/abH/Nt/fQjLXQZEOCQriF5iG/garfaTtDZwlxFvXrmfLK5UU6EwfoHmtCsFxCx7bMcRZJPdCrcViSwygac5NL34W3nG2R0tL/8AY9X9Pe7JZvAcvdvcIdPb3z/wwP8As0OxXbSwdnvt6KP+xSP9I16TWoz8hhxPaayT7l8/tx/2xVG92gsc7d7r/i/yFCyKH3NXUdTHxMUKCnZ1LhFnS7lknKnvMx3ZupPSmC1tQjgG9w+CD5tRhawZX+Zsh8TU1E5rdjUT70gxq9R4AflB5n6qkuGvOGe/+9Tx7A+gtlFZULgTz+FZWklRy3BonMVmKt240ArzD8OusJVZHWRW6cJuMJERruemlNR3IC4iyOVVWSrmJECq+HvWwA9ycpJEATr/AEKNMPJFW0knQT5CmDhWCeQSsef3b1pgeKKGC2bck7LkLExryIJ0os3Er8ap7KNicPHwLyJrnFsMciiwdxdvyrayAABuOQnfxmq1m+ubITE6A9Dup+NRYjFZiWJliddIknUn/wBVUw19dSY1NBLROTt2MvD7jyQNY1ZOY5ynUGJj9HzBPXLy3SGQhu5ldAO9r7p8ozax0pZw90lQcjhkJAYKZH6J+6i9vi8qzeyVGAVmlIBuLMOJHPuzEHfzpZRDGT6KPaLCd9TuCu/kT99ClwnhTXcdMShvAZcgjKNROk8hp91URaHSgjilYw4Ucq2W2Og+FW7q6cqgimEZvbtDpVhUAFRW2jasxGJCiXaB9vh1NcA8vsCCPCg5w2u1FLN9GMTVo4ZenyrgoBfix6Vhw5pkwWDRnUEaE+XKjD8DsRsf3h91AaxI4Zhz7ez/ALy3/GK7BjeGYW6+e9Zs3HAgM6ozACTAJ5an40m4nhlq3cs5AffXfwYGqPbftQ2ExAs2rNqMivqiTJZgd1PJaePYktjjiuHYFdfY4cfsW/uoBj2wo90WB5Lb+6kx/wAIOI5WrI/4a/dVZ+3eLPK0P+GKemChhv3bPI2/TL9lRLdtCO8nxWl6/wBrcV/8f/LWt8H2kxLOisUAZgNEUGCdeVCjkdE7NOCrkEESBIOmg/nRlTpQfs83cf8AW/6VotOlefk+bNUPijUmo2NezWhNBDHlw17wj3vQ/WKjdqk4Pv8As1SHYJdBYVleA17WkgIeExfs1y5JPWYifCKhbHOoIVVgknYk6mY3rZrDxIRiDtCkz61BiVcDW248xFUFYJxViRS/fT8if0bn1/8AunBLAIMsFPiQOnjQ48HZc8MjLOY6M0QNQcsgbczRQGwN2YMYqyf0o+KkfbT/ANpbWaxG3eHpII6DrSemD1B/J/8ALarqYVxrlUjrBH10G0T5pslwvERaXIbYjxUGfiNa8biY+gqpP5qqDHM6CqjX7jSkLqNwxPyyiqTYRlJMzpG0AetT4KzSsjoJfjDHMwuHrqTM856mp8JxVk7rOWnYzqPON6BYRmdskQxYL6nTWnXDdmsKoUXLpa4eQJAnoCPvrpSUTox5FVONNJQIxbmRAAG4JJGmnWo8R2gud22rK46NlYKTyB5edKOOv3Gi0CzKGIAGs6mNBvoKkt3yogH5U1WdyS8DjfMiSBOmg29KrkUI4XxK8zeyCEk6qIM6dP65UUGHxX/6G/dNLQjJRSnieIG5dzH3Rt4Ac/M01/iWLZGiw3unXKdJ6a670F7K4Yr3ygYGdzqI+86UX+KsMI8nQPxOKKlSuhnN9wp3wZzoHGzAEUl9o3Bve7lJEkTMVf4Zim9mozEACPeIpox5oLVOhgx1xlyqqks+g+2gnGLdy2ZYFG3mp8BxArfVmJYAEbkxMbaTypw/FzdK+2VWtFcwBAJgjQEETPjMaVLJeOVFYY1JADgmPVvZF9G0YyIEK0Eg8xpMiqvaqxaxeIa/7QKiIq94hZgn3QdWPe2AnSt+L2Al1LSLAAyoZJ31jwAEfCpLHAHKlnu7fRjfyrozS2I8e9AC9wm1H5NzPiND8qD4xSujDWiN66yuVbSOVZdVbixz5HmaopNCOKYFVpNXOH64i3+sPlVTLlaDVrgxBxKa6yT/AKTVGT8nW+Af4R/WP1AfZRItpQzgR/IA9S38RH2VR7Wdo1wqBQM11h3RyA/Obw8Odec05TaRqTqIYv4pEEuwUdSYob/ePC5sovKT/XOua3eJveJZ3LNzJ2A6KKqI4BmK0x9OvLJvKdg/GVYNlYGN4MxVzg/0vIfbXHcDxRrVwODpsR1U7iuw8CcMhYagx8In7aV4+EhufKITz1la+x8fkPurKpZM5b/e+9duBLarYUsoJUkvHMF2md/qo5fvm6pRrmcGO6WBBiOXpQe3g8HZOpLt0mT+6v8AKq3E+M5lyWfyQnUgBTpsJmfPWq1b0L12FBwhRr7NfOIHxqRVLMFEt+qC0fCl7B8QdI1DgHnqp5609Lj0W2LhICwDGgABHQVLM5QQ+OpEJwaW1JCrIUt3yAWyiYE6TSfxbjjXYAUhd8o1LHqY5V52i7Ri73EHdB368vhrWdjLXtHuZtJXKrfpTMDxI+qlhGlyl2M3bpFEXGmV1HP84eBFTFw24nz+80cu9ic73HV2Tcrp9fhVLB8JVCTeLAL7x+iNY335dKpyQvFh7s9i0xKjDXFBvIA2HuH3wU1Fsk7gxAJ+6rTWrDK9xm9mzoyiSQq3MpG30WnrWtnhNm29q6hylGDZpmVGp+QpAxmOa6RJMFmuGSdWYkyfj9dRrk7Ra+OmUcQplVXciIFOHA+ziezN2+C0CVAMec9fKgGIxYtZCVk7zHKaI4rtdkVVtkOYBjkPPr5eNNLk1SBHgnci3jr4xGJs2rfdKyzHYqANBI2kfCRRtuGooZ3uOFUSfyjyeQURsSdAaWexpa/jjcI1eWIGwzMogT51Nxjjl24P8RlQAZUBm3I5lZOsyZ9BoIrR6f0rnLbqKI5cqX9NuJ9pbtwhJCIAcipKgAjUTu2kzJPOg9jFm1bJAmSY1Igz4bjbSormFdobKYIBEazM6iOkEeFV7t5smUj6RM8tgK2+p4zx0ukyOPlCX7IgxZi1wkk7mmi/wtVwdnEoZJLC4NubDQSdghPlB0mAsWzNPnBODXMTYw9hAe8XuuwB7ihik+oGg5+WtRwwVcmNKRZ7F8HTI2LvLmXVbSnY9XPXoPU8hVjG45bEklypiBG06GecCnHjOEFjDgJbypbXKIA0CjSY+s0vvwo3CpCh4gEGNAxmdd4msuSPPspDI4sSuL40C7auEmJmfA7mjX9oDLmUFoMH9HnrlmlntfHtWUEGNNNoohwfjytbyRFzQGNNvpDrNQlDSNEJW6KvaKxmX25XLJgeI6wdaB2H1Gu1H+0+OzIBr5Glu0apD4k8mpBzCYgzBE1fw90Haugfg34RlsLeUxdYak6rl5Llqn+EbCKAuIZUDBgr5VChgdASBuQY18edNtErTdAVsd7Owir7zZjP5oznXzoBg+DHFm/ib2dktkW1jdm0032Eif1q84rjYHd2UQPvj1NM/Zy8EwqWcsypuOGMN3yWJIGvh6V0koY1XbKpcnQiX+EhkZrO2wEzt486XjKmDIrp/GLdpyLNiMo1JH0j5mljiHCsqn2gECSDzHhpQjk+wTgLCPXXvwb4vPhYmSrFT5ACPlXHRvXRPwV4qGu2+oDfDT7aea0SR0ua8ryaypDnP+LWreHw9x7ahSBAIGoJIE/OuerfEgkmmPt1xBvaCzsoUMf0idvhFLFi0WIA1ZtAPE8qrgi0r+xcjthnCvn0Ak8oGp8IG9WOLYlgi2bjMIjTkqg6T1MdaMcIwq4e3qZaJZvHoDyWku/iSXJOpJJrTmwqKXLsnCe3RsjZWgqD670UwGMNuSWKz0J08Y2oUi60Y4Vwv2jAE6VndLsfYy8L7Y3AMrw421EGNtxufOrzmzez3AyqchIEnvQJ22+6iXBuzGFQBjr110qh234Ehw7vhu6Rqyj6ajcdfHxioOUbLRtLZt2ZLYkurnQ2yqSMsZgVJI/rSufjD/lIIjLoR0PQ+Rpy/BSTlYnfNz8KqdrMKlnGXAV0uflFgke/q3+oNRS/JoTLk4wUuxO4viQxVRrlEVRVfCmrhHZzDXLqrcuXYY7rkHKRoVNOdngHD7BDC0Hbk15swn9U92fSjPJHHoXD/uXKIm9j+HYkt7SwGUgQr5ZST9Fp3nwkjQ0y9rbV1bQ9vZtlgQGvI+YRpCw0NvpLhjqBI0p1wfB8XdAKWyE5E5UUeQmflRXCYSyitavWfb3BBlbN+5bG+Ue0FsqSNdBtT4M+VSutfsfJDHVXsRuHcPshLY7wdVUBgAQu0qFEQug26aiqd38HmNezbt+yAKvcZyxgHMRlInfQV0rhHD7OZ3axbBttAi3k1Cq0BWEoBm1ZtftL4PGtdZlV2WJIBVQpAI2OpA1gEjWJo45SjqT7BkqW0ujnfZ78GVq1aDY5QXDBu6/5MzACsYBIk7TBp4srbtKEtIttRoFRQoA8hVnG8IN5WW414AiRFxdwdJVAAevekUrY/BXLClbmLgMQFZhme300XrtqDyA3qit6J67CeLvgghoIIIIOoIO4NCUuG2txFbuHUa6qYII69PlQnDcHvlyHx5YAj3LajONyRO3Mc9q949inRcqIzzoIBOvj0rHmyU6iaIYrVs5h2lAFxo6mg+GzZwVmRrpTPxjgV/VnSJI5jSfKqHBuGut7vDQGDzHXfxExT45pxqwTTuyrxS4S0sZ0HpptVLD6uFA3O3jRvtJw7I0rqPqHKveyvCi1z2jDRdvPrTNqKEX5M6BgONXrNhUVssD6IA+Z1oBxbimJxFu7bP5UQCoI7+cMCqqRqZ2gzy252Lgu3m9lZQsfkvix2Apn4RwdMImZ2D3N55LO+X76hHI1tlXBdIi7P8AtYW3ba8iXMQQCdMy2uZCT9IDTN12ihPap++7L7xgsfEjkeRFS43iwfEIk7kz5AEt8gaq48h7Tg+8Yb9pvd+CR++a0SlyhbJQ5RmK9m8yEmQPHnQbjfFC5yjUc+lEbuEZjlA5xPj0HWrqdmQrWw3MNJ/S0Kifj8K6EL2HJOtCMN9abPwdXYxajqpqj2j4T7EqwEA172LvhcZaJ5kgeZBj56etUktEk7O1A1lRqwisqA5zvtHwhb4DTDqNOjDeDS3wWx7Ms7AgjugHcdT9nxpxvPS5xa5LtB12+VX9G/wA6fgGdKrJ8SzNZYzuDApPDa0ycTvkIFAMbeelAcPhC5IUgR1rR6malIlji0j2yxNOHAQQNd6UcHaZXErz9KdLVqVGXfzrFlZoxoNrxu3aEO+v5okn5VLiOOTamyJLEKJE76bcz4Ut2+EXnfUd2IULIymRqeR56eNM/CeF2gPZXSGEgzzVhsR4/fUWkVVsq8Au4bCEkXGysQYZIZCwmNPeG+sDpQr8JHELV5rNy00kBlMggcmG/TX41t2xtImIUpOqAMN9V0B9RHwoBxW29y2oRWc5tlGY7HktbseGHt+43sy5JNy4Vocfwd9mrWJti+985lfKVEqFIUGNAS2jDXSuh2Oz2DQyTmPUrmP7zsSK5V2LGLs2nUWLols3ux9ECdY6U+cMwd66ub8ZXyVZI+JrzstOTvZqw40o6dDJkwdsH8jmncaKp8wo19ajv8etqCqW0QRELbBEdD4eVC27OZ98VenwyD5ZTULcFCHXFExyKox+AFKsjWkNxje9lLG4i2udjcCkHMAtxva3CFErbTcsIAjbUdaOdkuLLu75lI0crldSNxcAAAjmdN9tKr8Ex1mywdZvMdMuUAkk7sFQ5I8YpytcdRl1tuDGqtl+sE1pjljS5v/pnnjfK4myYt5lbRZTENmAnznl0Imakuj2qlLtoZWEFWKsGHMQN6oYO+S0WLFtBudD9kDWqPFcMxYNczKy6hlZljyykdNjXSzqrj1/ALG7pi3i8CGLsntQwdgO++4JHPut01obw/H3jpcw96QSJ9k5BjSdBWp4m+Z0guMxDgAkFuoI2Y048G4glm0iX8wUyYFzvSSSQwAE/vEeAqGOCd8ujZOTSVChi8XaY5XUq28GVb90waqm1aIPeIzGToJkbaxXSMTxXBBP8EMDyKJB8STvSlxbE4UNKYa2kH6IgesaGulCMVcWTU29SQF/sNLo5kdTAHqatDBYewoUw0fRGg9eZoZxntEVAzHKDtpAMdOu4+NK2J4+WPdk0FGcjrjEe045lEKqoo5AAD5UDx/Gbl5sqGATGYmFHrSq2PuNodqNYDESBKH4GPuq8MP2Slk+itwK2wxNxrx/w1ZTBBALnKGHUROo/OHWiuEWVcu0gvss94gjKgkdAB5UQbhS6XMn5S4FXKT3CqsCxjfNAA303qLhluXz3YQJpBEAE7QBpG50q/BNUyHN3aJ/xYKMzKJiFUbLOyjzJAmpLijIVbWR6en2VWu4jPeZQcyjWZ0IGkDzJ+utMTfE99gvnpT9CvYD7W4ZjZC7iZB3OnI/fSDZulWDKYKkEHoRqK6vfx2GZDbN1SWEAdTy16zXLcfayuw8TXWFHVOGdsrDWkLnK0d4dDzrK5MGr2p+2U5HQ8Rc0npS3dclp3M8utE+I4kBYn76A3b5BmPIVbBDhDk/IMkuUqRW4gWB1P9TVbB4oo4bccx1H31tfliTMmvcBhc7RBI8N6R0zloOWDaIkXFYdPpDzG4orgrhGxqlb7OoBIlT4krPx0NYtm7a0jOPMT/OoyxspHKvIxDjRRelDjjSSArMQTJGoE1WwWKNxgqoZ6HT50wYfhziC6qv7QPyFSqi6lYzcN7MYV3W5iE9qCgmCylH3yAbOsHfTbnyceA8NwFtslvC27U7ExLEctdTzpG/tKIGYxtoRNN3ZLG20U3L0IWaENyBcIjWNZjSdhzp4OUteCc4rvyGsY1my/wBBA3NRL66TBnSdNBXlvA4e4cwZWZuakZj8N/hW929hL7ZjDlBvtpPjAO+3jV7hxslc9pQAdJKlSY0+kATtVHBPSIWwDieyLsxIxVzL+aQseXuxHpPjXnEOA2MNhrt02zfdELKjElSwHdASYGsU1swAkmB15VUuPbunIGVgIYwQdZ7v1H4UVjgnbQeUqKfDOCIuHtW7iguEUM2xLwMxkeM1bw/DLa/RB/WEn7q09k5YqbgYeEhlHiF0J+FS3MywAwUT7zSxPx0U+c+VdKEL5NICk+iyIGmg+QrW8qsIaCPGs8/5fyr32Y1gRPMaH4inALPHeCkIfxZCQ5/KKpGo5QD8NKAf3DxJf2rPauNMrmZxbQcgqZfPUzXQ2WBEmOsyQfWpB40ntxHWSSEF+xGKuiL2IRR/8QbNHmwj5VPZ7AR3jezP1OYD/SR9lOrXANyBWwaaKjFdIVyb7Zwz8MnZO/atJiVJdFYB8uaLciMxkkgEhRPU1ym3xK4ukK36w1+RFfU/bXtDhsLhXe+jXrZGR0TKxIYhTIYgR3udfLfFlsG9cOGDiyTNsXIzqpAOVoJGhkbnQCmgl0gSZcwvaMr/AJCH9oj76uf3vv8A+VZtp1IDM3xkD5UvqokUwYHEKAIAozah4K4MHu9uhh7LdqsPdvWlxLXA0xLGUttBAIO4BDEa7T609497bqLFlkm1uxIZlBHNeeYQdfA1y5rqHdQfMCt8PxVLDi6F7wGWZMgdPLzqammVy+icFadha9hLtq5cFxtxoVGRWBJgwu22o5fA0LvkdBRHF8RN1Q/WgWIua1GTuQsFUTHGbQCg+IwTM/PzoxYB2kAeepq4lgE6D1FWiqRCUrYsjg106hfjpWU5pZ03rKcArY3FLOmp/r40NxV0neiIsBdhrQrGPLGtXqNInjLVu3FmY1Y+uugpv7OcCYZXjvKASDzBnT5UFSx7S5btj3VKz0nePQfXXQcBhyrHvHNGm2w6D41mihpMt2MTa5q08xl+3asOGwztm9grEazlEA+J2mtmZIGaWB6kx6gaV6l9QY2XlVCRYXh9ljne1bB/VE/GKLWLVllyvbRh0Kilw42SYNb2uIQd6Do5WhwwPZnDMsAsj/osPkCCPlWzcKS02yMRoCV/KAHeRMQYG2mlCOHcZjnTP/aFu7bOcd5R3SBJ8vX4VDJDWi8J7K/BuD2LhdwMrgw0KAYOo15qfsPSmlFAAAEAaClXBYoIVupJEagbsp1IjqNx4iNJNNFm4GUMpBVgCCNiDsang41rsed2Bu0qKlvOqgFmCkjpqdtuQ1pQxdwJ3l7pJkkbn1py7RsCotmI0YkmAIOn20pcVw6XbRuWXV8n5rBl03BI2NDNjlJ2hseSK0x37P3s+HtvAEiYAgbkbelXb1pXUqyhlOhBEg+lJnAePXksJa/FWZlGrg5bckk6Z4Y79Kvf2njHn/CteMFz8DA+dP7sEtsXi70FsTbuWwTbIjxEj1EifOp8BeLiSuXy91jzIHLWgGF4bdvNN3E3So1IU5F8hl73zpmsqoUBYCjaKGPe49AlrTNmQEQdZ3qvhVuKxVoKQMp5+R+VVsTwS0yMtseyY7OhZSD17pBPqan4VhXtWwly6brD6ZEMfPUyd/lVqFstxUOMCZGz+6ASfIVPQHtJjdrI8Gbynuj1In08aTJJRi2wxVuhF7eqHwOJ0A7hYAcspDgemWuFZK+huMYfPYupHvI6/FSK+fM0ip+hdp/0bP2itdMVYs4qNKhfbNoTJAGnxPhrWuHtM0gAmK0ZKDgk09BZMVPOo716q1rAXjshjxgfXVo8Nu84+NR0b7nJdMYsAR7FT4CPhQfFuS8LEdTU9i6coXoI+FVz7/L1MfXpSwWzHkei5hMKzc/hp896NYbCwPAb9PvNV8HdgaAn0n6vvohausf8tj5kKPtPyrRRmbN1tHko9d6ytvaN+av+qsrgCPexBiAKCk971on7NjtoPGhd4RmrRnt0CB0TgOEy94iCQQPAfz60w3LhKq6+8tDeHkZB0gVIuIe2TAzKflUUFk643Ux3Z3Rtj+q3Ktrl3w8PjUD3Z+idfEEVXvE0RS09yBp61FnNQW74O5jrVkNhx71wnwFA6iSxjADrPkN6O8P4k7QFGQcz7zkeZ0UUuXOK2B/h2ZPVj9gqFb7v75hfzV0HqBv60A0dJwvFbPuK0t0Ulvif515cxV6z3BevJbJLKtqzniTJGYIxGpJjTcxShw7iK29B8F3Prypgs8bLKFjvbnoq9J5k1J4ldrQ6yPyELGEF9i164LwXQIz5wPFwNCx8dByFDeMYFMNdt38OBbDtkvIBCOpBg5RoGBA1q22IXOuaA4HdfmRzDEbgilr8I3GAllQDqzafA60z0hVtjbhuP4QgRiLPl7RJ+E1fs8Sst7t1D5Op+2vni0wj+dWLbDlWB4kjYj6ItYwj3X08DUn9q3OTA/sivnhOtTLinGodh5MR9VclJdSO4p+D6BHGLgOotnwgqfjJ+qtz2gYb2J/VuAn/AFAfXXz8vFr42v3v+a4+2rNntBixtibvqxb+Kaop5F5Bwid2ftGkGbd1T4at6RIoDcdiS9w95jLHx0geQAA9K5fa7T4wH/aD6hT9a1YXthi1/wAxW80X7qTK5TVMMYKOzpQ2r5pxtspcdPzXZf3WI+yupp21v8/ZnzU/Ya5dxS8Wv3XMS1x2MbSXJ+FU9LFxsTLuizhrKzLCTp9VF8LlGwoHbu/1/XOp1xbDpVpWzbhlCC6GAYgVG12aEW8YTz+qpvbnwpaNPvpoltAya0t3mVyREbEESD6fdVqykiqGfVo6mui9mCMVJ7DVjiFhtHT2bdYBWrlu5b+g48crRSw7kmTr1nw2rAwqnMWXpY+GNntj+ef3v5V5SnA8Kyu5i/437PPaTVDFWd/lU4atcRchfqrdNqSMK0x2wd6LVsx9FfMaVKcRzV48xpVThj/kLX+7T+EV7EGRp4ToazodltcWeiHyMV6b5P0APWoUuDmKlEUwpVxII1iqq4lOYii+YDkT8IoXxHDwCRSMKZJbxCcjUovga0BbDwKyy7AxmMUtjUMqcRA2kfCreH42qagS3U7D0pDbjTqzKygwSNCQdDFSrx9PzW+X311h4HRMNxdSAJliaSvwh8V9rdt2xsgJ/egD5L86FYjj7fQEeJ1I9KDPcJJLEkncnc0AcaMmsDHqa8mvK4JMuIcfSb4mprWMuD6bfE1UUVsTQaQ8Wy8cbcj3j8q3/tG5EhvkKpk6V6h0paRcK8LxruWzRoBsKIoJ50F4F7z+Q+s0ctCo5Ek9CxegdjOJFGIygx4+FAb1zMxbqSfiZolxM99v65UKq2NJIjNtlyy2lS3bMiRVbDNpVtLlF9mqFOJvwzBh7i5ywQzJXeQJjwmN6fMFwXCuoKIPXU+sk0j4TEsuw0n1o1heL6wggx8zudPlUp2xIutF3i+F9irQAQZy9Z5CloWbgGttvhP1UxJigu65j1aTHlrArV8YT9EUilQ3JroXGJ5gj0IrFVjspPpR84k9B/XpWpxDdBTcwvIwSMJc6VlFfbXKyu5MXkwDFUsYdRXlZXp5PiYF2OvC/wDAtfqL/CKssPrNZWVJdDMydPWthWVlcKSqaix3uny+2srKDCgU+1VedZWVMcB8X/xn8x/CKp15WUChleV7WVwsjKysrK4U9rF3rysrhl2T8qy3XtZSmnyX+C++/kv20ct7VlZUMnYEL/E/fbz+yqlwaVlZV4meRHh9zVxKysovs04fiELHufGq/Bve9Kysqb6JvsP1oaysqI7NUqWsrK448JrKysrgH//Z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sp>
        <p:nvSpPr>
          <p:cNvPr id="6" name="AutoShape 6" descr="data:image/jpeg;base64,/9j/4AAQSkZJRgABAQAAAQABAAD/2wCEAAkGBxITEhUSEhIWFRUXGRgXGBgXFxgYFRUXGBgaGBcYGBgYHSggGBolHRYXITEhJSkrLi4uFx8zODMtNygtLisBCgoKDg0OGxAQGy0lHyUtLS0tLS8tLS0tLS0tLS0tLS0tLS0tLS0tLS0tLS0tLS0tLS0tLS0tLS0tLS0tLS0tLf/AABEIAMIBAwMBIgACEQEDEQH/xAAcAAACAgMBAQAAAAAAAAAAAAAFBgMEAAIHAQj/xABJEAACAQIEAwUEBAsFCAIDAAABAhEAAwQSITEFQVEGImFxgRMykaFCscHRBxQjUmJygpKy4fAVFjNDojRzg5PCw9LxY7NEU1T/xAAZAQADAQEBAAAAAAAAAAAAAAABAgMEAAX/xAAmEQACAgICAQQDAAMAAAAAAAAAAQIRAyESMUEEEzJRImFxFCPR/9oADAMBAAIRAxEAPwCqm7ef2CthWo95vQ/Z9lbxXmGwjqXB+8PJvrX76jIqTDe8v7Q+QP2UYgYUt1ItQpW4NNYDe5saF4a4SBJOw50SNDMNt8vnStnIt2qi40H/ABc5GZWDbqSDsdNKltb1JihNpvNftpU9hERMfiT/AJtz99vvpj7EYi411w7M3dBGYk9evnUXDQA8QIzfzotwZQMQwAjunb9YCry+Ni3uhsSp7dV1qZDWexi2m1T2zVZDpU1s0yYGCe1zZ8HiVHIKPPvoa5na4LdI2+ddJ45/s2K9PrSt8HwiwzBMjbbyY0AJ+ltrWrE1W2SlKjnacBu/0f51De4SVYKzoGOwLAE+k0+nh4F66qmFBEDUxoJ3rxeM2LJNpj+U1XRZIJjLy/Sp07lQ3J0K3Z3gjpirLkjRwa6nhX77+Y/hFJ3CuH2suHuliLghhGUK7MSCDGpyhW/qaasG/fueY/hHxqWV06Ctl1mqG61es2tQ3WqNjGlxqrXDUjmq7mlCVb/vL5n+E1E1SXj3l9T8v51GaBxWuCqzCrVyoGonEDLVK4ve9Pvq+9UyO8fSijg3bTQVleOWnRgB+qT86ytFEaFYiGPkPrP31vFVsXcYFyI0Aif9VWqzNFrI69s+8v63/S1emvFOx/SX7vtrkFhJd63qGxcDAMNjqKlO9FgNxQ60N/1m+s0SUUNuXAvtGOykk+W9KzipxTjduwQG1Y8p5dTW2F7QWrltgZU93oVmeZG3rXNMdxA3bjXG3Y/Ach8KI8AwzXWZVMCNZ28orT7CUdklNt0h5wWGcu0I0TMwY2olw+064kEqwUgiSpiZWNYpS4R2svYfNbW2rkNqXLHlAAAO2lVOG8Suo/tGvMOgJJGpnQGamoz3Ea92dgWprdc4/vYYj27DyH8q1HazX/anjxn7FpFhkdzR1G3U9uuc4DtXY/zca/oLs/JaM4btnw9f/wAy4fNLx/6adYZA9xBrjuFJw2IVNWdTAJAE6ACSQBtzpgs4/CqoBxKbDd1005Ui8Q47h8XhsSLF32gVBmlWUglgRowB+jvSHbwLeGwOhB3E8qMW4aDxU1Z1bE4mx7W4wxFnKToTdt9B40sYnDIMUcSmJw57wOU3bcEBQsSJI58ulK64Bq9/s5q5Sabf2NxSOkLisKz20tX7RIIyqpBJjMSABtv8jV7+2LIJ1adj+Tf/AMa5x2WwRXF2mPLN/A1dI4zicQhX8Xwlu9Ilma6LeUztBBLdaPFzYkmokbcatzoHP7DfaKiucXXlbun9kfaaHX8fxX/+bB2x43Gb6ooXisVxnrglHh7T7jR9iX2L7qD7cTPKxd+C/wDlUTcQblYueuX76TcVieKz3r9kfq5/uFQ5+ITDYhJgHd42nr5V3sP7D7qHMYli2Z0KAA6kzrK9Klml7ht5iHzMWhRuSdZHXyo1ZOgqM48XQ8XaPblQNUz1E1KMRPVW2O/6qPqq29V8Ks3P2h8opl2B9ByKyvYrK1ERIxq94jqtWrNuUDTymq+NRWIbNqe6deRn7amS9lUIGGUCI02rJK60W2atWj7fu/xCtmYdR8ajuuIOo2Py1+yuQxb4e3cHhpRdLYnWN/CKD4YqojODudSOZmrAvL+cPiKXJHk+xaLpGpHiaWO1Ib2V5UIzGNCYJECQPHetu0PF2tlbdtokZmI6TAHyJ+FA7mMLGTJnQ9df/VVx43piSnWhIIIMEa04dmcOgTNcLASCY5jkevwqXF8FW6QwA70bdSD9cN8K2t4W4M1plGVQpzESQGJE+kVolK9HY1x2yLg9gi9cYyQSIYj3hHvAHkaJcUwqvIKg6SNOcHUVZtYBswIHdCgTI5VJicO3tEPIHXUfmkdalz0GtiM9tpia1a03WiT2wT6Vp7EGrxeiMiktljzqVcEx+l9dXreHFWrVkUbAWexmEZbl8ZpzWHEdT7S3E/P40yqr+178arl0ie7y06TQrs7C3HMqpNpgMzBVnMhAJJ8KJIzNibdy5ew6oi3AcuItwS0ZdC2u1Y8rl7n6ovja4hbCYYseYFEWwIC6sfiPvqj+O4dSCMRYjn+Wt/8AlU1zi+Fj/abH/Nt/fQjLXQZEOCQriF5iG/garfaTtDZwlxFvXrmfLK5UU6EwfoHmtCsFxCx7bMcRZJPdCrcViSwygac5NL34W3nG2R0tL/8AY9X9Pe7JZvAcvdvcIdPb3z/wwP8As0OxXbSwdnvt6KP+xSP9I16TWoz8hhxPaayT7l8/tx/2xVG92gsc7d7r/i/yFCyKH3NXUdTHxMUKCnZ1LhFnS7lknKnvMx3ZupPSmC1tQjgG9w+CD5tRhawZX+Zsh8TU1E5rdjUT70gxq9R4AflB5n6qkuGvOGe/+9Tx7A+gtlFZULgTz+FZWklRy3BonMVmKt240ArzD8OusJVZHWRW6cJuMJERruemlNR3IC4iyOVVWSrmJECq+HvWwA9ycpJEATr/AEKNMPJFW0knQT5CmDhWCeQSsef3b1pgeKKGC2bck7LkLExryIJ0os3Er8ap7KNicPHwLyJrnFsMciiwdxdvyrayAABuOQnfxmq1m+ubITE6A9Dup+NRYjFZiWJliddIknUn/wBVUw19dSY1NBLROTt2MvD7jyQNY1ZOY5ynUGJj9HzBPXLy3SGQhu5ldAO9r7p8ozax0pZw90lQcjhkJAYKZH6J+6i9vi8qzeyVGAVmlIBuLMOJHPuzEHfzpZRDGT6KPaLCd9TuCu/kT99ClwnhTXcdMShvAZcgjKNROk8hp91URaHSgjilYw4Ucq2W2Og+FW7q6cqgimEZvbtDpVhUAFRW2jasxGJCiXaB9vh1NcA8vsCCPCg5w2u1FLN9GMTVo4ZenyrgoBfix6Vhw5pkwWDRnUEaE+XKjD8DsRsf3h91AaxI4Zhz7ez/ALy3/GK7BjeGYW6+e9Zs3HAgM6ozACTAJ5an40m4nhlq3cs5AffXfwYGqPbftQ2ExAs2rNqMivqiTJZgd1PJaePYktjjiuHYFdfY4cfsW/uoBj2wo90WB5Lb+6kx/wAIOI5WrI/4a/dVZ+3eLPK0P+GKemChhv3bPI2/TL9lRLdtCO8nxWl6/wBrcV/8f/LWt8H2kxLOisUAZgNEUGCdeVCjkdE7NOCrkEESBIOmg/nRlTpQfs83cf8AW/6VotOlefk+bNUPijUmo2NezWhNBDHlw17wj3vQ/WKjdqk4Pv8As1SHYJdBYVleA17WkgIeExfs1y5JPWYifCKhbHOoIVVgknYk6mY3rZrDxIRiDtCkz61BiVcDW248xFUFYJxViRS/fT8if0bn1/8AunBLAIMsFPiQOnjQ48HZc8MjLOY6M0QNQcsgbczRQGwN2YMYqyf0o+KkfbT/ANpbWaxG3eHpII6DrSemD1B/J/8ALarqYVxrlUjrBH10G0T5pslwvERaXIbYjxUGfiNa8biY+gqpP5qqDHM6CqjX7jSkLqNwxPyyiqTYRlJMzpG0AetT4KzSsjoJfjDHMwuHrqTM856mp8JxVk7rOWnYzqPON6BYRmdskQxYL6nTWnXDdmsKoUXLpa4eQJAnoCPvrpSUTox5FVONNJQIxbmRAAG4JJGmnWo8R2gud22rK46NlYKTyB5edKOOv3Gi0CzKGIAGs6mNBvoKkt3yogH5U1WdyS8DjfMiSBOmg29KrkUI4XxK8zeyCEk6qIM6dP65UUGHxX/6G/dNLQjJRSnieIG5dzH3Rt4Ac/M01/iWLZGiw3unXKdJ6a670F7K4Yr3ygYGdzqI+86UX+KsMI8nQPxOKKlSuhnN9wp3wZzoHGzAEUl9o3Bve7lJEkTMVf4Zim9mozEACPeIpox5oLVOhgx1xlyqqks+g+2gnGLdy2ZYFG3mp8BxArfVmJYAEbkxMbaTypw/FzdK+2VWtFcwBAJgjQEETPjMaVLJeOVFYY1JADgmPVvZF9G0YyIEK0Eg8xpMiqvaqxaxeIa/7QKiIq94hZgn3QdWPe2AnSt+L2Al1LSLAAyoZJ31jwAEfCpLHAHKlnu7fRjfyrozS2I8e9AC9wm1H5NzPiND8qD4xSujDWiN66yuVbSOVZdVbixz5HmaopNCOKYFVpNXOH64i3+sPlVTLlaDVrgxBxKa6yT/AKTVGT8nW+Af4R/WP1AfZRItpQzgR/IA9S38RH2VR7Wdo1wqBQM11h3RyA/Obw8Odec05TaRqTqIYv4pEEuwUdSYob/ePC5sovKT/XOua3eJveJZ3LNzJ2A6KKqI4BmK0x9OvLJvKdg/GVYNlYGN4MxVzg/0vIfbXHcDxRrVwODpsR1U7iuw8CcMhYagx8In7aV4+EhufKITz1la+x8fkPurKpZM5b/e+9duBLarYUsoJUkvHMF2md/qo5fvm6pRrmcGO6WBBiOXpQe3g8HZOpLt0mT+6v8AKq3E+M5lyWfyQnUgBTpsJmfPWq1b0L12FBwhRr7NfOIHxqRVLMFEt+qC0fCl7B8QdI1DgHnqp5609Lj0W2LhICwDGgABHQVLM5QQ+OpEJwaW1JCrIUt3yAWyiYE6TSfxbjjXYAUhd8o1LHqY5V52i7Ri73EHdB368vhrWdjLXtHuZtJXKrfpTMDxI+qlhGlyl2M3bpFEXGmV1HP84eBFTFw24nz+80cu9ic73HV2Tcrp9fhVLB8JVCTeLAL7x+iNY335dKpyQvFh7s9i0xKjDXFBvIA2HuH3wU1Fsk7gxAJ+6rTWrDK9xm9mzoyiSQq3MpG30WnrWtnhNm29q6hylGDZpmVGp+QpAxmOa6RJMFmuGSdWYkyfj9dRrk7Ra+OmUcQplVXciIFOHA+ziezN2+C0CVAMec9fKgGIxYtZCVk7zHKaI4rtdkVVtkOYBjkPPr5eNNLk1SBHgnci3jr4xGJs2rfdKyzHYqANBI2kfCRRtuGooZ3uOFUSfyjyeQURsSdAaWexpa/jjcI1eWIGwzMogT51Nxjjl24P8RlQAZUBm3I5lZOsyZ9BoIrR6f0rnLbqKI5cqX9NuJ9pbtwhJCIAcipKgAjUTu2kzJPOg9jFm1bJAmSY1Igz4bjbSormFdobKYIBEazM6iOkEeFV7t5smUj6RM8tgK2+p4zx0ukyOPlCX7IgxZi1wkk7mmi/wtVwdnEoZJLC4NubDQSdghPlB0mAsWzNPnBODXMTYw9hAe8XuuwB7ihik+oGg5+WtRwwVcmNKRZ7F8HTI2LvLmXVbSnY9XPXoPU8hVjG45bEklypiBG06GecCnHjOEFjDgJbypbXKIA0CjSY+s0vvwo3CpCh4gEGNAxmdd4msuSPPspDI4sSuL40C7auEmJmfA7mjX9oDLmUFoMH9HnrlmlntfHtWUEGNNNoohwfjytbyRFzQGNNvpDrNQlDSNEJW6KvaKxmX25XLJgeI6wdaB2H1Gu1H+0+OzIBr5Glu0apD4k8mpBzCYgzBE1fw90Haugfg34RlsLeUxdYak6rl5Llqn+EbCKAuIZUDBgr5VChgdASBuQY18edNtErTdAVsd7Owir7zZjP5oznXzoBg+DHFm/ib2dktkW1jdm0032Eif1q84rjYHd2UQPvj1NM/Zy8EwqWcsypuOGMN3yWJIGvh6V0koY1XbKpcnQiX+EhkZrO2wEzt486XjKmDIrp/GLdpyLNiMo1JH0j5mljiHCsqn2gECSDzHhpQjk+wTgLCPXXvwb4vPhYmSrFT5ACPlXHRvXRPwV4qGu2+oDfDT7aea0SR0ua8ryaypDnP+LWreHw9x7ahSBAIGoJIE/OuerfEgkmmPt1xBvaCzsoUMf0idvhFLFi0WIA1ZtAPE8qrgi0r+xcjthnCvn0Ak8oGp8IG9WOLYlgi2bjMIjTkqg6T1MdaMcIwq4e3qZaJZvHoDyWku/iSXJOpJJrTmwqKXLsnCe3RsjZWgqD670UwGMNuSWKz0J08Y2oUi60Y4Vwv2jAE6VndLsfYy8L7Y3AMrw421EGNtxufOrzmzez3AyqchIEnvQJ22+6iXBuzGFQBjr110qh234Ehw7vhu6Rqyj6ajcdfHxioOUbLRtLZt2ZLYkurnQ2yqSMsZgVJI/rSufjD/lIIjLoR0PQ+Rpy/BSTlYnfNz8KqdrMKlnGXAV0uflFgke/q3+oNRS/JoTLk4wUuxO4viQxVRrlEVRVfCmrhHZzDXLqrcuXYY7rkHKRoVNOdngHD7BDC0Hbk15swn9U92fSjPJHHoXD/uXKIm9j+HYkt7SwGUgQr5ZST9Fp3nwkjQ0y9rbV1bQ9vZtlgQGvI+YRpCw0NvpLhjqBI0p1wfB8XdAKWyE5E5UUeQmflRXCYSyitavWfb3BBlbN+5bG+Ue0FsqSNdBtT4M+VSutfsfJDHVXsRuHcPshLY7wdVUBgAQu0qFEQug26aiqd38HmNezbt+yAKvcZyxgHMRlInfQV0rhHD7OZ3axbBttAi3k1Cq0BWEoBm1ZtftL4PGtdZlV2WJIBVQpAI2OpA1gEjWJo45SjqT7BkqW0ujnfZ78GVq1aDY5QXDBu6/5MzACsYBIk7TBp4srbtKEtIttRoFRQoA8hVnG8IN5WW414AiRFxdwdJVAAevekUrY/BXLClbmLgMQFZhme300XrtqDyA3qit6J67CeLvgghoIIIIOoIO4NCUuG2txFbuHUa6qYII69PlQnDcHvlyHx5YAj3LajONyRO3Mc9q949inRcqIzzoIBOvj0rHmyU6iaIYrVs5h2lAFxo6mg+GzZwVmRrpTPxjgV/VnSJI5jSfKqHBuGut7vDQGDzHXfxExT45pxqwTTuyrxS4S0sZ0HpptVLD6uFA3O3jRvtJw7I0rqPqHKveyvCi1z2jDRdvPrTNqKEX5M6BgONXrNhUVssD6IA+Z1oBxbimJxFu7bP5UQCoI7+cMCqqRqZ2gzy252Lgu3m9lZQsfkvix2Apn4RwdMImZ2D3N55LO+X76hHI1tlXBdIi7P8AtYW3ba8iXMQQCdMy2uZCT9IDTN12ihPap++7L7xgsfEjkeRFS43iwfEIk7kz5AEt8gaq48h7Tg+8Yb9pvd+CR++a0SlyhbJQ5RmK9m8yEmQPHnQbjfFC5yjUc+lEbuEZjlA5xPj0HWrqdmQrWw3MNJ/S0Kifj8K6EL2HJOtCMN9abPwdXYxajqpqj2j4T7EqwEA172LvhcZaJ5kgeZBj56etUktEk7O1A1lRqwisqA5zvtHwhb4DTDqNOjDeDS3wWx7Ms7AgjugHcdT9nxpxvPS5xa5LtB12+VX9G/wA6fgGdKrJ8SzNZYzuDApPDa0ycTvkIFAMbeelAcPhC5IUgR1rR6malIlji0j2yxNOHAQQNd6UcHaZXErz9KdLVqVGXfzrFlZoxoNrxu3aEO+v5okn5VLiOOTamyJLEKJE76bcz4Ut2+EXnfUd2IULIymRqeR56eNM/CeF2gPZXSGEgzzVhsR4/fUWkVVsq8Au4bCEkXGysQYZIZCwmNPeG+sDpQr8JHELV5rNy00kBlMggcmG/TX41t2xtImIUpOqAMN9V0B9RHwoBxW29y2oRWc5tlGY7HktbseGHt+43sy5JNy4Vocfwd9mrWJti+985lfKVEqFIUGNAS2jDXSuh2Oz2DQyTmPUrmP7zsSK5V2LGLs2nUWLols3ux9ECdY6U+cMwd66ub8ZXyVZI+JrzstOTvZqw40o6dDJkwdsH8jmncaKp8wo19ajv8etqCqW0QRELbBEdD4eVC27OZ98VenwyD5ZTULcFCHXFExyKox+AFKsjWkNxje9lLG4i2udjcCkHMAtxva3CFErbTcsIAjbUdaOdkuLLu75lI0crldSNxcAAAjmdN9tKr8Ex1mywdZvMdMuUAkk7sFQ5I8YpytcdRl1tuDGqtl+sE1pjljS5v/pnnjfK4myYt5lbRZTENmAnznl0Imakuj2qlLtoZWEFWKsGHMQN6oYO+S0WLFtBudD9kDWqPFcMxYNczKy6hlZljyykdNjXSzqrj1/ALG7pi3i8CGLsntQwdgO++4JHPut01obw/H3jpcw96QSJ9k5BjSdBWp4m+Z0guMxDgAkFuoI2Y048G4glm0iX8wUyYFzvSSSQwAE/vEeAqGOCd8ujZOTSVChi8XaY5XUq28GVb90waqm1aIPeIzGToJkbaxXSMTxXBBP8EMDyKJB8STvSlxbE4UNKYa2kH6IgesaGulCMVcWTU29SQF/sNLo5kdTAHqatDBYewoUw0fRGg9eZoZxntEVAzHKDtpAMdOu4+NK2J4+WPdk0FGcjrjEe045lEKqoo5AAD5UDx/Gbl5sqGATGYmFHrSq2PuNodqNYDESBKH4GPuq8MP2Slk+itwK2wxNxrx/w1ZTBBALnKGHUROo/OHWiuEWVcu0gvss94gjKgkdAB5UQbhS6XMn5S4FXKT3CqsCxjfNAA303qLhluXz3YQJpBEAE7QBpG50q/BNUyHN3aJ/xYKMzKJiFUbLOyjzJAmpLijIVbWR6en2VWu4jPeZQcyjWZ0IGkDzJ+utMTfE99gvnpT9CvYD7W4ZjZC7iZB3OnI/fSDZulWDKYKkEHoRqK6vfx2GZDbN1SWEAdTy16zXLcfayuw8TXWFHVOGdsrDWkLnK0d4dDzrK5MGr2p+2U5HQ8Rc0npS3dclp3M8utE+I4kBYn76A3b5BmPIVbBDhDk/IMkuUqRW4gWB1P9TVbB4oo4bccx1H31tfliTMmvcBhc7RBI8N6R0zloOWDaIkXFYdPpDzG4orgrhGxqlb7OoBIlT4krPx0NYtm7a0jOPMT/OoyxspHKvIxDjRRelDjjSSArMQTJGoE1WwWKNxgqoZ6HT50wYfhziC6qv7QPyFSqi6lYzcN7MYV3W5iE9qCgmCylH3yAbOsHfTbnyceA8NwFtslvC27U7ExLEctdTzpG/tKIGYxtoRNN3ZLG20U3L0IWaENyBcIjWNZjSdhzp4OUteCc4rvyGsY1my/wBBA3NRL66TBnSdNBXlvA4e4cwZWZuakZj8N/hW929hL7ZjDlBvtpPjAO+3jV7hxslc9pQAdJKlSY0+kATtVHBPSIWwDieyLsxIxVzL+aQseXuxHpPjXnEOA2MNhrt02zfdELKjElSwHdASYGsU1swAkmB15VUuPbunIGVgIYwQdZ7v1H4UVjgnbQeUqKfDOCIuHtW7iguEUM2xLwMxkeM1bw/DLa/RB/WEn7q09k5YqbgYeEhlHiF0J+FS3MywAwUT7zSxPx0U+c+VdKEL5NICk+iyIGmg+QrW8qsIaCPGs8/5fyr32Y1gRPMaH4inALPHeCkIfxZCQ5/KKpGo5QD8NKAf3DxJf2rPauNMrmZxbQcgqZfPUzXQ2WBEmOsyQfWpB40ntxHWSSEF+xGKuiL2IRR/8QbNHmwj5VPZ7AR3jezP1OYD/SR9lOrXANyBWwaaKjFdIVyb7Zwz8MnZO/atJiVJdFYB8uaLciMxkkgEhRPU1ym3xK4ukK36w1+RFfU/bXtDhsLhXe+jXrZGR0TKxIYhTIYgR3udfLfFlsG9cOGDiyTNsXIzqpAOVoJGhkbnQCmgl0gSZcwvaMr/AJCH9oj76uf3vv8A+VZtp1IDM3xkD5UvqokUwYHEKAIAozah4K4MHu9uhh7LdqsPdvWlxLXA0xLGUttBAIO4BDEa7T609497bqLFlkm1uxIZlBHNeeYQdfA1y5rqHdQfMCt8PxVLDi6F7wGWZMgdPLzqammVy+icFadha9hLtq5cFxtxoVGRWBJgwu22o5fA0LvkdBRHF8RN1Q/WgWIua1GTuQsFUTHGbQCg+IwTM/PzoxYB2kAeepq4lgE6D1FWiqRCUrYsjg106hfjpWU5pZ03rKcArY3FLOmp/r40NxV0neiIsBdhrQrGPLGtXqNInjLVu3FmY1Y+uugpv7OcCYZXjvKASDzBnT5UFSx7S5btj3VKz0nePQfXXQcBhyrHvHNGm2w6D41mihpMt2MTa5q08xl+3asOGwztm9grEazlEA+J2mtmZIGaWB6kx6gaV6l9QY2XlVCRYXh9ljne1bB/VE/GKLWLVllyvbRh0Kilw42SYNb2uIQd6Do5WhwwPZnDMsAsj/osPkCCPlWzcKS02yMRoCV/KAHeRMQYG2mlCOHcZjnTP/aFu7bOcd5R3SBJ8vX4VDJDWi8J7K/BuD2LhdwMrgw0KAYOo15qfsPSmlFAAAEAaClXBYoIVupJEagbsp1IjqNx4iNJNNFm4GUMpBVgCCNiDsang41rsed2Bu0qKlvOqgFmCkjpqdtuQ1pQxdwJ3l7pJkkbn1py7RsCotmI0YkmAIOn20pcVw6XbRuWXV8n5rBl03BI2NDNjlJ2hseSK0x37P3s+HtvAEiYAgbkbelXb1pXUqyhlOhBEg+lJnAePXksJa/FWZlGrg5bckk6Z4Y79Kvf2njHn/CteMFz8DA+dP7sEtsXi70FsTbuWwTbIjxEj1EifOp8BeLiSuXy91jzIHLWgGF4bdvNN3E3So1IU5F8hl73zpmsqoUBYCjaKGPe49AlrTNmQEQdZ3qvhVuKxVoKQMp5+R+VVsTwS0yMtseyY7OhZSD17pBPqan4VhXtWwly6brD6ZEMfPUyd/lVqFstxUOMCZGz+6ASfIVPQHtJjdrI8Gbynuj1In08aTJJRi2wxVuhF7eqHwOJ0A7hYAcspDgemWuFZK+huMYfPYupHvI6/FSK+fM0ip+hdp/0bP2itdMVYs4qNKhfbNoTJAGnxPhrWuHtM0gAmK0ZKDgk09BZMVPOo716q1rAXjshjxgfXVo8Nu84+NR0b7nJdMYsAR7FT4CPhQfFuS8LEdTU9i6coXoI+FVz7/L1MfXpSwWzHkei5hMKzc/hp896NYbCwPAb9PvNV8HdgaAn0n6vvohausf8tj5kKPtPyrRRmbN1tHko9d6ytvaN+av+qsrgCPexBiAKCk971on7NjtoPGhd4RmrRnt0CB0TgOEy94iCQQPAfz60w3LhKq6+8tDeHkZB0gVIuIe2TAzKflUUFk643Ux3Z3Rtj+q3Ktrl3w8PjUD3Z+idfEEVXvE0RS09yBp61FnNQW74O5jrVkNhx71wnwFA6iSxjADrPkN6O8P4k7QFGQcz7zkeZ0UUuXOK2B/h2ZPVj9gqFb7v75hfzV0HqBv60A0dJwvFbPuK0t0Ulvif515cxV6z3BevJbJLKtqzniTJGYIxGpJjTcxShw7iK29B8F3Prypgs8bLKFjvbnoq9J5k1J4ldrQ6yPyELGEF9i164LwXQIz5wPFwNCx8dByFDeMYFMNdt38OBbDtkvIBCOpBg5RoGBA1q22IXOuaA4HdfmRzDEbgilr8I3GAllQDqzafA60z0hVtjbhuP4QgRiLPl7RJ+E1fs8Sst7t1D5Op+2vni0wj+dWLbDlWB4kjYj6ItYwj3X08DUn9q3OTA/sivnhOtTLinGodh5MR9VclJdSO4p+D6BHGLgOotnwgqfjJ+qtz2gYb2J/VuAn/AFAfXXz8vFr42v3v+a4+2rNntBixtibvqxb+Kaop5F5Bwid2ftGkGbd1T4at6RIoDcdiS9w95jLHx0geQAA9K5fa7T4wH/aD6hT9a1YXthi1/wAxW80X7qTK5TVMMYKOzpQ2r5pxtspcdPzXZf3WI+yupp21v8/ZnzU/Ya5dxS8Wv3XMS1x2MbSXJ+FU9LFxsTLuizhrKzLCTp9VF8LlGwoHbu/1/XOp1xbDpVpWzbhlCC6GAYgVG12aEW8YTz+qpvbnwpaNPvpoltAya0t3mVyREbEESD6fdVqykiqGfVo6mui9mCMVJ7DVjiFhtHT2bdYBWrlu5b+g48crRSw7kmTr1nw2rAwqnMWXpY+GNntj+ef3v5V5SnA8Kyu5i/437PPaTVDFWd/lU4atcRchfqrdNqSMK0x2wd6LVsx9FfMaVKcRzV48xpVThj/kLX+7T+EV7EGRp4ToazodltcWeiHyMV6b5P0APWoUuDmKlEUwpVxII1iqq4lOYii+YDkT8IoXxHDwCRSMKZJbxCcjUovga0BbDwKyy7AxmMUtjUMqcRA2kfCreH42qagS3U7D0pDbjTqzKygwSNCQdDFSrx9PzW+X311h4HRMNxdSAJliaSvwh8V9rdt2xsgJ/egD5L86FYjj7fQEeJ1I9KDPcJJLEkncnc0AcaMmsDHqa8mvK4JMuIcfSb4mprWMuD6bfE1UUVsTQaQ8Wy8cbcj3j8q3/tG5EhvkKpk6V6h0paRcK8LxruWzRoBsKIoJ50F4F7z+Q+s0ctCo5Ek9CxegdjOJFGIygx4+FAb1zMxbqSfiZolxM99v65UKq2NJIjNtlyy2lS3bMiRVbDNpVtLlF9mqFOJvwzBh7i5ywQzJXeQJjwmN6fMFwXCuoKIPXU+sk0j4TEsuw0n1o1heL6wggx8zudPlUp2xIutF3i+F9irQAQZy9Z5CloWbgGttvhP1UxJigu65j1aTHlrArV8YT9EUilQ3JroXGJ5gj0IrFVjspPpR84k9B/XpWpxDdBTcwvIwSMJc6VlFfbXKyu5MXkwDFUsYdRXlZXp5PiYF2OvC/wDAtfqL/CKssPrNZWVJdDMydPWthWVlcKSqaix3uny+2srKDCgU+1VedZWVMcB8X/xn8x/CKp15WUChleV7WVwsjKysrK4U9rF3rysrhl2T8qy3XtZSmnyX+C++/kv20ct7VlZUMnYEL/E/fbz+yqlwaVlZV4meRHh9zVxKysovs04fiELHufGq/Bve9Kysqb6JvsP1oaysqI7NUqWsrK448JrKysrgH//Z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O"/>
          </a:p>
        </p:txBody>
      </p:sp>
      <p:pic>
        <p:nvPicPr>
          <p:cNvPr id="5128" name="Picture 8" descr="http://4.bp.blogspot.com/-xDv4JB0HAHE/T_ybDRuY6oI/AAAAAAAAAeg/7u1FEGP-yVw/s1600/2012-07-10+10.47.0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198384"/>
            <a:ext cx="5904656" cy="4182944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41770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 rot="19400125">
            <a:off x="708125" y="2138075"/>
            <a:ext cx="7895431" cy="221599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s-ES" sz="138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GRACIAS</a:t>
            </a:r>
            <a:endParaRPr lang="es-ES" sz="138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342734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</TotalTime>
  <Words>36</Words>
  <Application>Microsoft Office PowerPoint</Application>
  <PresentationFormat>Presentación en pantalla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Flujo</vt:lpstr>
      <vt:lpstr>Presentación de PowerPoint</vt:lpstr>
      <vt:lpstr>Con mirada matemática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 mirada matemática</dc:title>
  <dc:creator>ALUMNO</dc:creator>
  <cp:lastModifiedBy>ALUMNO</cp:lastModifiedBy>
  <cp:revision>4</cp:revision>
  <dcterms:created xsi:type="dcterms:W3CDTF">2016-05-05T20:38:19Z</dcterms:created>
  <dcterms:modified xsi:type="dcterms:W3CDTF">2016-05-05T21:18:02Z</dcterms:modified>
</cp:coreProperties>
</file>