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9" r:id="rId3"/>
    <p:sldId id="257" r:id="rId4"/>
    <p:sldId id="258" r:id="rId5"/>
    <p:sldId id="259" r:id="rId6"/>
    <p:sldId id="260" r:id="rId7"/>
    <p:sldId id="261" r:id="rId8"/>
    <p:sldId id="262" r:id="rId9"/>
    <p:sldId id="264" r:id="rId10"/>
    <p:sldId id="263" r:id="rId11"/>
    <p:sldId id="265" r:id="rId12"/>
    <p:sldId id="267" r:id="rId13"/>
  </p:sldIdLst>
  <p:sldSz cx="10080625" cy="7380288"/>
  <p:notesSz cx="6858000" cy="9144000"/>
  <p:defaultTextStyle>
    <a:defPPr>
      <a:defRPr lang="es-CO"/>
    </a:defPPr>
    <a:lvl1pPr marL="0" algn="l" defTabSz="997702" rtl="0" eaLnBrk="1" latinLnBrk="0" hangingPunct="1">
      <a:defRPr sz="2000" kern="1200">
        <a:solidFill>
          <a:schemeClr val="tx1"/>
        </a:solidFill>
        <a:latin typeface="+mn-lt"/>
        <a:ea typeface="+mn-ea"/>
        <a:cs typeface="+mn-cs"/>
      </a:defRPr>
    </a:lvl1pPr>
    <a:lvl2pPr marL="498851" algn="l" defTabSz="997702" rtl="0" eaLnBrk="1" latinLnBrk="0" hangingPunct="1">
      <a:defRPr sz="2000" kern="1200">
        <a:solidFill>
          <a:schemeClr val="tx1"/>
        </a:solidFill>
        <a:latin typeface="+mn-lt"/>
        <a:ea typeface="+mn-ea"/>
        <a:cs typeface="+mn-cs"/>
      </a:defRPr>
    </a:lvl2pPr>
    <a:lvl3pPr marL="997702" algn="l" defTabSz="997702" rtl="0" eaLnBrk="1" latinLnBrk="0" hangingPunct="1">
      <a:defRPr sz="2000" kern="1200">
        <a:solidFill>
          <a:schemeClr val="tx1"/>
        </a:solidFill>
        <a:latin typeface="+mn-lt"/>
        <a:ea typeface="+mn-ea"/>
        <a:cs typeface="+mn-cs"/>
      </a:defRPr>
    </a:lvl3pPr>
    <a:lvl4pPr marL="1496553" algn="l" defTabSz="997702" rtl="0" eaLnBrk="1" latinLnBrk="0" hangingPunct="1">
      <a:defRPr sz="2000" kern="1200">
        <a:solidFill>
          <a:schemeClr val="tx1"/>
        </a:solidFill>
        <a:latin typeface="+mn-lt"/>
        <a:ea typeface="+mn-ea"/>
        <a:cs typeface="+mn-cs"/>
      </a:defRPr>
    </a:lvl4pPr>
    <a:lvl5pPr marL="1995404" algn="l" defTabSz="997702" rtl="0" eaLnBrk="1" latinLnBrk="0" hangingPunct="1">
      <a:defRPr sz="2000" kern="1200">
        <a:solidFill>
          <a:schemeClr val="tx1"/>
        </a:solidFill>
        <a:latin typeface="+mn-lt"/>
        <a:ea typeface="+mn-ea"/>
        <a:cs typeface="+mn-cs"/>
      </a:defRPr>
    </a:lvl5pPr>
    <a:lvl6pPr marL="2494255" algn="l" defTabSz="997702" rtl="0" eaLnBrk="1" latinLnBrk="0" hangingPunct="1">
      <a:defRPr sz="2000" kern="1200">
        <a:solidFill>
          <a:schemeClr val="tx1"/>
        </a:solidFill>
        <a:latin typeface="+mn-lt"/>
        <a:ea typeface="+mn-ea"/>
        <a:cs typeface="+mn-cs"/>
      </a:defRPr>
    </a:lvl6pPr>
    <a:lvl7pPr marL="2993106" algn="l" defTabSz="997702" rtl="0" eaLnBrk="1" latinLnBrk="0" hangingPunct="1">
      <a:defRPr sz="2000" kern="1200">
        <a:solidFill>
          <a:schemeClr val="tx1"/>
        </a:solidFill>
        <a:latin typeface="+mn-lt"/>
        <a:ea typeface="+mn-ea"/>
        <a:cs typeface="+mn-cs"/>
      </a:defRPr>
    </a:lvl7pPr>
    <a:lvl8pPr marL="3491956" algn="l" defTabSz="997702" rtl="0" eaLnBrk="1" latinLnBrk="0" hangingPunct="1">
      <a:defRPr sz="2000" kern="1200">
        <a:solidFill>
          <a:schemeClr val="tx1"/>
        </a:solidFill>
        <a:latin typeface="+mn-lt"/>
        <a:ea typeface="+mn-ea"/>
        <a:cs typeface="+mn-cs"/>
      </a:defRPr>
    </a:lvl8pPr>
    <a:lvl9pPr marL="3990807" algn="l" defTabSz="99770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5">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E0EA"/>
    <a:srgbClr val="BFD6E1"/>
    <a:srgbClr val="128096"/>
    <a:srgbClr val="7099CA"/>
    <a:srgbClr val="008000"/>
    <a:srgbClr val="F3F0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4662" autoAdjust="0"/>
  </p:normalViewPr>
  <p:slideViewPr>
    <p:cSldViewPr>
      <p:cViewPr varScale="1">
        <p:scale>
          <a:sx n="44" d="100"/>
          <a:sy n="44" d="100"/>
        </p:scale>
        <p:origin x="1140" y="30"/>
      </p:cViewPr>
      <p:guideLst>
        <p:guide orient="horz" pos="2325"/>
        <p:guide pos="317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8649BB-B7FB-4A5B-904E-269B1948EBAE}" type="datetimeFigureOut">
              <a:rPr lang="es-CO" smtClean="0"/>
              <a:t>13/11/2015</a:t>
            </a:fld>
            <a:endParaRPr lang="es-CO"/>
          </a:p>
        </p:txBody>
      </p:sp>
      <p:sp>
        <p:nvSpPr>
          <p:cNvPr id="4" name="3 Marcador de imagen de diapositiva"/>
          <p:cNvSpPr>
            <a:spLocks noGrp="1" noRot="1" noChangeAspect="1"/>
          </p:cNvSpPr>
          <p:nvPr>
            <p:ph type="sldImg" idx="2"/>
          </p:nvPr>
        </p:nvSpPr>
        <p:spPr>
          <a:xfrm>
            <a:off x="1087438" y="685800"/>
            <a:ext cx="4683125"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ADA90F-202C-49DE-B7FC-565931B74C68}" type="slidenum">
              <a:rPr lang="es-CO" smtClean="0"/>
              <a:t>‹Nº›</a:t>
            </a:fld>
            <a:endParaRPr lang="es-CO"/>
          </a:p>
        </p:txBody>
      </p:sp>
    </p:spTree>
    <p:extLst>
      <p:ext uri="{BB962C8B-B14F-4D97-AF65-F5344CB8AC3E}">
        <p14:creationId xmlns:p14="http://schemas.microsoft.com/office/powerpoint/2010/main" val="4043716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68ADA90F-202C-49DE-B7FC-565931B74C68}" type="slidenum">
              <a:rPr lang="es-CO" smtClean="0"/>
              <a:t>5</a:t>
            </a:fld>
            <a:endParaRPr lang="es-CO"/>
          </a:p>
        </p:txBody>
      </p:sp>
    </p:spTree>
    <p:extLst>
      <p:ext uri="{BB962C8B-B14F-4D97-AF65-F5344CB8AC3E}">
        <p14:creationId xmlns:p14="http://schemas.microsoft.com/office/powerpoint/2010/main" val="2435760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6047" y="2292674"/>
            <a:ext cx="8568531" cy="1581978"/>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512094" y="4182163"/>
            <a:ext cx="7056438" cy="1886074"/>
          </a:xfrm>
        </p:spPr>
        <p:txBody>
          <a:bodyPr/>
          <a:lstStyle>
            <a:lvl1pPr marL="0" indent="0" algn="ctr">
              <a:buNone/>
              <a:defRPr>
                <a:solidFill>
                  <a:schemeClr val="tx1">
                    <a:tint val="75000"/>
                  </a:schemeClr>
                </a:solidFill>
              </a:defRPr>
            </a:lvl1pPr>
            <a:lvl2pPr marL="498851" indent="0" algn="ctr">
              <a:buNone/>
              <a:defRPr>
                <a:solidFill>
                  <a:schemeClr val="tx1">
                    <a:tint val="75000"/>
                  </a:schemeClr>
                </a:solidFill>
              </a:defRPr>
            </a:lvl2pPr>
            <a:lvl3pPr marL="997702" indent="0" algn="ctr">
              <a:buNone/>
              <a:defRPr>
                <a:solidFill>
                  <a:schemeClr val="tx1">
                    <a:tint val="75000"/>
                  </a:schemeClr>
                </a:solidFill>
              </a:defRPr>
            </a:lvl3pPr>
            <a:lvl4pPr marL="1496553" indent="0" algn="ctr">
              <a:buNone/>
              <a:defRPr>
                <a:solidFill>
                  <a:schemeClr val="tx1">
                    <a:tint val="75000"/>
                  </a:schemeClr>
                </a:solidFill>
              </a:defRPr>
            </a:lvl4pPr>
            <a:lvl5pPr marL="1995404" indent="0" algn="ctr">
              <a:buNone/>
              <a:defRPr>
                <a:solidFill>
                  <a:schemeClr val="tx1">
                    <a:tint val="75000"/>
                  </a:schemeClr>
                </a:solidFill>
              </a:defRPr>
            </a:lvl5pPr>
            <a:lvl6pPr marL="2494255" indent="0" algn="ctr">
              <a:buNone/>
              <a:defRPr>
                <a:solidFill>
                  <a:schemeClr val="tx1">
                    <a:tint val="75000"/>
                  </a:schemeClr>
                </a:solidFill>
              </a:defRPr>
            </a:lvl6pPr>
            <a:lvl7pPr marL="2993106" indent="0" algn="ctr">
              <a:buNone/>
              <a:defRPr>
                <a:solidFill>
                  <a:schemeClr val="tx1">
                    <a:tint val="75000"/>
                  </a:schemeClr>
                </a:solidFill>
              </a:defRPr>
            </a:lvl7pPr>
            <a:lvl8pPr marL="3491956" indent="0" algn="ctr">
              <a:buNone/>
              <a:defRPr>
                <a:solidFill>
                  <a:schemeClr val="tx1">
                    <a:tint val="75000"/>
                  </a:schemeClr>
                </a:solidFill>
              </a:defRPr>
            </a:lvl8pPr>
            <a:lvl9pPr marL="3990807"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62120E68-DEA0-4F34-90A2-6CC907C37A99}" type="datetimeFigureOut">
              <a:rPr lang="es-CO" smtClean="0"/>
              <a:t>13/11/2015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753EC15-D160-41AA-A24D-A1B3D2BD9257}" type="slidenum">
              <a:rPr lang="es-CO" smtClean="0"/>
              <a:t>‹Nº›</a:t>
            </a:fld>
            <a:endParaRPr lang="es-CO"/>
          </a:p>
        </p:txBody>
      </p:sp>
    </p:spTree>
    <p:extLst>
      <p:ext uri="{BB962C8B-B14F-4D97-AF65-F5344CB8AC3E}">
        <p14:creationId xmlns:p14="http://schemas.microsoft.com/office/powerpoint/2010/main" val="3102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2120E68-DEA0-4F34-90A2-6CC907C37A99}" type="datetimeFigureOut">
              <a:rPr lang="es-CO" smtClean="0"/>
              <a:t>13/11/2015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753EC15-D160-41AA-A24D-A1B3D2BD9257}" type="slidenum">
              <a:rPr lang="es-CO" smtClean="0"/>
              <a:t>‹Nº›</a:t>
            </a:fld>
            <a:endParaRPr lang="es-CO"/>
          </a:p>
        </p:txBody>
      </p:sp>
    </p:spTree>
    <p:extLst>
      <p:ext uri="{BB962C8B-B14F-4D97-AF65-F5344CB8AC3E}">
        <p14:creationId xmlns:p14="http://schemas.microsoft.com/office/powerpoint/2010/main" val="1240342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057499" y="317763"/>
            <a:ext cx="2500906" cy="6777223"/>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554785" y="317763"/>
            <a:ext cx="7334704" cy="677722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2120E68-DEA0-4F34-90A2-6CC907C37A99}" type="datetimeFigureOut">
              <a:rPr lang="es-CO" smtClean="0"/>
              <a:t>13/11/2015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753EC15-D160-41AA-A24D-A1B3D2BD9257}" type="slidenum">
              <a:rPr lang="es-CO" smtClean="0"/>
              <a:t>‹Nº›</a:t>
            </a:fld>
            <a:endParaRPr lang="es-CO"/>
          </a:p>
        </p:txBody>
      </p:sp>
    </p:spTree>
    <p:extLst>
      <p:ext uri="{BB962C8B-B14F-4D97-AF65-F5344CB8AC3E}">
        <p14:creationId xmlns:p14="http://schemas.microsoft.com/office/powerpoint/2010/main" val="84183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2120E68-DEA0-4F34-90A2-6CC907C37A99}" type="datetimeFigureOut">
              <a:rPr lang="es-CO" smtClean="0"/>
              <a:t>13/11/2015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753EC15-D160-41AA-A24D-A1B3D2BD9257}" type="slidenum">
              <a:rPr lang="es-CO" smtClean="0"/>
              <a:t>‹Nº›</a:t>
            </a:fld>
            <a:endParaRPr lang="es-CO"/>
          </a:p>
        </p:txBody>
      </p:sp>
    </p:spTree>
    <p:extLst>
      <p:ext uri="{BB962C8B-B14F-4D97-AF65-F5344CB8AC3E}">
        <p14:creationId xmlns:p14="http://schemas.microsoft.com/office/powerpoint/2010/main" val="157303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6300" y="4742519"/>
            <a:ext cx="8568531" cy="1465807"/>
          </a:xfrm>
        </p:spPr>
        <p:txBody>
          <a:bodyPr anchor="t"/>
          <a:lstStyle>
            <a:lvl1pPr algn="l">
              <a:defRPr sz="44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96300" y="3128082"/>
            <a:ext cx="8568531" cy="1614437"/>
          </a:xfrm>
        </p:spPr>
        <p:txBody>
          <a:bodyPr anchor="b"/>
          <a:lstStyle>
            <a:lvl1pPr marL="0" indent="0">
              <a:buNone/>
              <a:defRPr sz="2200">
                <a:solidFill>
                  <a:schemeClr val="tx1">
                    <a:tint val="75000"/>
                  </a:schemeClr>
                </a:solidFill>
              </a:defRPr>
            </a:lvl1pPr>
            <a:lvl2pPr marL="498851" indent="0">
              <a:buNone/>
              <a:defRPr sz="2000">
                <a:solidFill>
                  <a:schemeClr val="tx1">
                    <a:tint val="75000"/>
                  </a:schemeClr>
                </a:solidFill>
              </a:defRPr>
            </a:lvl2pPr>
            <a:lvl3pPr marL="997702" indent="0">
              <a:buNone/>
              <a:defRPr sz="1700">
                <a:solidFill>
                  <a:schemeClr val="tx1">
                    <a:tint val="75000"/>
                  </a:schemeClr>
                </a:solidFill>
              </a:defRPr>
            </a:lvl3pPr>
            <a:lvl4pPr marL="1496553" indent="0">
              <a:buNone/>
              <a:defRPr sz="1500">
                <a:solidFill>
                  <a:schemeClr val="tx1">
                    <a:tint val="75000"/>
                  </a:schemeClr>
                </a:solidFill>
              </a:defRPr>
            </a:lvl4pPr>
            <a:lvl5pPr marL="1995404" indent="0">
              <a:buNone/>
              <a:defRPr sz="1500">
                <a:solidFill>
                  <a:schemeClr val="tx1">
                    <a:tint val="75000"/>
                  </a:schemeClr>
                </a:solidFill>
              </a:defRPr>
            </a:lvl5pPr>
            <a:lvl6pPr marL="2494255" indent="0">
              <a:buNone/>
              <a:defRPr sz="1500">
                <a:solidFill>
                  <a:schemeClr val="tx1">
                    <a:tint val="75000"/>
                  </a:schemeClr>
                </a:solidFill>
              </a:defRPr>
            </a:lvl6pPr>
            <a:lvl7pPr marL="2993106" indent="0">
              <a:buNone/>
              <a:defRPr sz="1500">
                <a:solidFill>
                  <a:schemeClr val="tx1">
                    <a:tint val="75000"/>
                  </a:schemeClr>
                </a:solidFill>
              </a:defRPr>
            </a:lvl7pPr>
            <a:lvl8pPr marL="3491956" indent="0">
              <a:buNone/>
              <a:defRPr sz="1500">
                <a:solidFill>
                  <a:schemeClr val="tx1">
                    <a:tint val="75000"/>
                  </a:schemeClr>
                </a:solidFill>
              </a:defRPr>
            </a:lvl8pPr>
            <a:lvl9pPr marL="3990807" indent="0">
              <a:buNone/>
              <a:defRPr sz="15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2120E68-DEA0-4F34-90A2-6CC907C37A99}" type="datetimeFigureOut">
              <a:rPr lang="es-CO" smtClean="0"/>
              <a:t>13/11/2015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753EC15-D160-41AA-A24D-A1B3D2BD9257}" type="slidenum">
              <a:rPr lang="es-CO" smtClean="0"/>
              <a:t>‹Nº›</a:t>
            </a:fld>
            <a:endParaRPr lang="es-CO"/>
          </a:p>
        </p:txBody>
      </p:sp>
    </p:spTree>
    <p:extLst>
      <p:ext uri="{BB962C8B-B14F-4D97-AF65-F5344CB8AC3E}">
        <p14:creationId xmlns:p14="http://schemas.microsoft.com/office/powerpoint/2010/main" val="1190359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554785" y="1853615"/>
            <a:ext cx="4917805" cy="524137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5640601" y="1853615"/>
            <a:ext cx="4917805" cy="524137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62120E68-DEA0-4F34-90A2-6CC907C37A99}" type="datetimeFigureOut">
              <a:rPr lang="es-CO" smtClean="0"/>
              <a:t>13/11/2015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753EC15-D160-41AA-A24D-A1B3D2BD9257}" type="slidenum">
              <a:rPr lang="es-CO" smtClean="0"/>
              <a:t>‹Nº›</a:t>
            </a:fld>
            <a:endParaRPr lang="es-CO"/>
          </a:p>
        </p:txBody>
      </p:sp>
    </p:spTree>
    <p:extLst>
      <p:ext uri="{BB962C8B-B14F-4D97-AF65-F5344CB8AC3E}">
        <p14:creationId xmlns:p14="http://schemas.microsoft.com/office/powerpoint/2010/main" val="310342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4031" y="295554"/>
            <a:ext cx="9072563" cy="1230048"/>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504031" y="1652023"/>
            <a:ext cx="4454027" cy="688485"/>
          </a:xfrm>
        </p:spPr>
        <p:txBody>
          <a:bodyPr anchor="b"/>
          <a:lstStyle>
            <a:lvl1pPr marL="0" indent="0">
              <a:buNone/>
              <a:defRPr sz="2600" b="1"/>
            </a:lvl1pPr>
            <a:lvl2pPr marL="498851" indent="0">
              <a:buNone/>
              <a:defRPr sz="2200" b="1"/>
            </a:lvl2pPr>
            <a:lvl3pPr marL="997702" indent="0">
              <a:buNone/>
              <a:defRPr sz="2000" b="1"/>
            </a:lvl3pPr>
            <a:lvl4pPr marL="1496553" indent="0">
              <a:buNone/>
              <a:defRPr sz="1700" b="1"/>
            </a:lvl4pPr>
            <a:lvl5pPr marL="1995404" indent="0">
              <a:buNone/>
              <a:defRPr sz="1700" b="1"/>
            </a:lvl5pPr>
            <a:lvl6pPr marL="2494255" indent="0">
              <a:buNone/>
              <a:defRPr sz="1700" b="1"/>
            </a:lvl6pPr>
            <a:lvl7pPr marL="2993106" indent="0">
              <a:buNone/>
              <a:defRPr sz="1700" b="1"/>
            </a:lvl7pPr>
            <a:lvl8pPr marL="3491956" indent="0">
              <a:buNone/>
              <a:defRPr sz="1700" b="1"/>
            </a:lvl8pPr>
            <a:lvl9pPr marL="3990807" indent="0">
              <a:buNone/>
              <a:defRPr sz="17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4031" y="2340508"/>
            <a:ext cx="4454027" cy="425220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5120818" y="1652023"/>
            <a:ext cx="4455776" cy="688485"/>
          </a:xfrm>
        </p:spPr>
        <p:txBody>
          <a:bodyPr anchor="b"/>
          <a:lstStyle>
            <a:lvl1pPr marL="0" indent="0">
              <a:buNone/>
              <a:defRPr sz="2600" b="1"/>
            </a:lvl1pPr>
            <a:lvl2pPr marL="498851" indent="0">
              <a:buNone/>
              <a:defRPr sz="2200" b="1"/>
            </a:lvl2pPr>
            <a:lvl3pPr marL="997702" indent="0">
              <a:buNone/>
              <a:defRPr sz="2000" b="1"/>
            </a:lvl3pPr>
            <a:lvl4pPr marL="1496553" indent="0">
              <a:buNone/>
              <a:defRPr sz="1700" b="1"/>
            </a:lvl4pPr>
            <a:lvl5pPr marL="1995404" indent="0">
              <a:buNone/>
              <a:defRPr sz="1700" b="1"/>
            </a:lvl5pPr>
            <a:lvl6pPr marL="2494255" indent="0">
              <a:buNone/>
              <a:defRPr sz="1700" b="1"/>
            </a:lvl6pPr>
            <a:lvl7pPr marL="2993106" indent="0">
              <a:buNone/>
              <a:defRPr sz="1700" b="1"/>
            </a:lvl7pPr>
            <a:lvl8pPr marL="3491956" indent="0">
              <a:buNone/>
              <a:defRPr sz="1700" b="1"/>
            </a:lvl8pPr>
            <a:lvl9pPr marL="3990807" indent="0">
              <a:buNone/>
              <a:defRPr sz="17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20818" y="2340508"/>
            <a:ext cx="4455776" cy="425220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62120E68-DEA0-4F34-90A2-6CC907C37A99}" type="datetimeFigureOut">
              <a:rPr lang="es-CO" smtClean="0"/>
              <a:t>13/11/2015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A753EC15-D160-41AA-A24D-A1B3D2BD9257}" type="slidenum">
              <a:rPr lang="es-CO" smtClean="0"/>
              <a:t>‹Nº›</a:t>
            </a:fld>
            <a:endParaRPr lang="es-CO"/>
          </a:p>
        </p:txBody>
      </p:sp>
    </p:spTree>
    <p:extLst>
      <p:ext uri="{BB962C8B-B14F-4D97-AF65-F5344CB8AC3E}">
        <p14:creationId xmlns:p14="http://schemas.microsoft.com/office/powerpoint/2010/main" val="309511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62120E68-DEA0-4F34-90A2-6CC907C37A99}" type="datetimeFigureOut">
              <a:rPr lang="es-CO" smtClean="0"/>
              <a:t>13/11/2015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A753EC15-D160-41AA-A24D-A1B3D2BD9257}" type="slidenum">
              <a:rPr lang="es-CO" smtClean="0"/>
              <a:t>‹Nº›</a:t>
            </a:fld>
            <a:endParaRPr lang="es-CO"/>
          </a:p>
        </p:txBody>
      </p:sp>
    </p:spTree>
    <p:extLst>
      <p:ext uri="{BB962C8B-B14F-4D97-AF65-F5344CB8AC3E}">
        <p14:creationId xmlns:p14="http://schemas.microsoft.com/office/powerpoint/2010/main" val="116909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2120E68-DEA0-4F34-90A2-6CC907C37A99}" type="datetimeFigureOut">
              <a:rPr lang="es-CO" smtClean="0"/>
              <a:t>13/11/2015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A753EC15-D160-41AA-A24D-A1B3D2BD9257}" type="slidenum">
              <a:rPr lang="es-CO" smtClean="0"/>
              <a:t>‹Nº›</a:t>
            </a:fld>
            <a:endParaRPr lang="es-CO"/>
          </a:p>
        </p:txBody>
      </p:sp>
    </p:spTree>
    <p:extLst>
      <p:ext uri="{BB962C8B-B14F-4D97-AF65-F5344CB8AC3E}">
        <p14:creationId xmlns:p14="http://schemas.microsoft.com/office/powerpoint/2010/main" val="2341494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032" y="293845"/>
            <a:ext cx="3316456" cy="1250549"/>
          </a:xfrm>
        </p:spPr>
        <p:txBody>
          <a:bodyPr anchor="b"/>
          <a:lstStyle>
            <a:lvl1pPr algn="l">
              <a:defRPr sz="22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941245" y="293846"/>
            <a:ext cx="5635349" cy="6298871"/>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504032" y="1544394"/>
            <a:ext cx="3316456" cy="5048323"/>
          </a:xfrm>
        </p:spPr>
        <p:txBody>
          <a:bodyPr/>
          <a:lstStyle>
            <a:lvl1pPr marL="0" indent="0">
              <a:buNone/>
              <a:defRPr sz="1500"/>
            </a:lvl1pPr>
            <a:lvl2pPr marL="498851" indent="0">
              <a:buNone/>
              <a:defRPr sz="1300"/>
            </a:lvl2pPr>
            <a:lvl3pPr marL="997702" indent="0">
              <a:buNone/>
              <a:defRPr sz="1100"/>
            </a:lvl3pPr>
            <a:lvl4pPr marL="1496553" indent="0">
              <a:buNone/>
              <a:defRPr sz="1000"/>
            </a:lvl4pPr>
            <a:lvl5pPr marL="1995404" indent="0">
              <a:buNone/>
              <a:defRPr sz="1000"/>
            </a:lvl5pPr>
            <a:lvl6pPr marL="2494255" indent="0">
              <a:buNone/>
              <a:defRPr sz="1000"/>
            </a:lvl6pPr>
            <a:lvl7pPr marL="2993106" indent="0">
              <a:buNone/>
              <a:defRPr sz="1000"/>
            </a:lvl7pPr>
            <a:lvl8pPr marL="3491956" indent="0">
              <a:buNone/>
              <a:defRPr sz="1000"/>
            </a:lvl8pPr>
            <a:lvl9pPr marL="3990807"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2120E68-DEA0-4F34-90A2-6CC907C37A99}" type="datetimeFigureOut">
              <a:rPr lang="es-CO" smtClean="0"/>
              <a:t>13/11/2015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753EC15-D160-41AA-A24D-A1B3D2BD9257}" type="slidenum">
              <a:rPr lang="es-CO" smtClean="0"/>
              <a:t>‹Nº›</a:t>
            </a:fld>
            <a:endParaRPr lang="es-CO"/>
          </a:p>
        </p:txBody>
      </p:sp>
    </p:spTree>
    <p:extLst>
      <p:ext uri="{BB962C8B-B14F-4D97-AF65-F5344CB8AC3E}">
        <p14:creationId xmlns:p14="http://schemas.microsoft.com/office/powerpoint/2010/main" val="7388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5873" y="5166202"/>
            <a:ext cx="6048375" cy="609899"/>
          </a:xfrm>
        </p:spPr>
        <p:txBody>
          <a:bodyPr anchor="b"/>
          <a:lstStyle>
            <a:lvl1pPr algn="l">
              <a:defRPr sz="22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975873" y="659442"/>
            <a:ext cx="6048375" cy="4428173"/>
          </a:xfrm>
        </p:spPr>
        <p:txBody>
          <a:bodyPr/>
          <a:lstStyle>
            <a:lvl1pPr marL="0" indent="0">
              <a:buNone/>
              <a:defRPr sz="3500"/>
            </a:lvl1pPr>
            <a:lvl2pPr marL="498851" indent="0">
              <a:buNone/>
              <a:defRPr sz="3100"/>
            </a:lvl2pPr>
            <a:lvl3pPr marL="997702" indent="0">
              <a:buNone/>
              <a:defRPr sz="2600"/>
            </a:lvl3pPr>
            <a:lvl4pPr marL="1496553" indent="0">
              <a:buNone/>
              <a:defRPr sz="2200"/>
            </a:lvl4pPr>
            <a:lvl5pPr marL="1995404" indent="0">
              <a:buNone/>
              <a:defRPr sz="2200"/>
            </a:lvl5pPr>
            <a:lvl6pPr marL="2494255" indent="0">
              <a:buNone/>
              <a:defRPr sz="2200"/>
            </a:lvl6pPr>
            <a:lvl7pPr marL="2993106" indent="0">
              <a:buNone/>
              <a:defRPr sz="2200"/>
            </a:lvl7pPr>
            <a:lvl8pPr marL="3491956" indent="0">
              <a:buNone/>
              <a:defRPr sz="2200"/>
            </a:lvl8pPr>
            <a:lvl9pPr marL="3990807" indent="0">
              <a:buNone/>
              <a:defRPr sz="2200"/>
            </a:lvl9pPr>
          </a:lstStyle>
          <a:p>
            <a:endParaRPr lang="es-CO"/>
          </a:p>
        </p:txBody>
      </p:sp>
      <p:sp>
        <p:nvSpPr>
          <p:cNvPr id="4" name="3 Marcador de texto"/>
          <p:cNvSpPr>
            <a:spLocks noGrp="1"/>
          </p:cNvSpPr>
          <p:nvPr>
            <p:ph type="body" sz="half" idx="2"/>
          </p:nvPr>
        </p:nvSpPr>
        <p:spPr>
          <a:xfrm>
            <a:off x="1975873" y="5776101"/>
            <a:ext cx="6048375" cy="866158"/>
          </a:xfrm>
        </p:spPr>
        <p:txBody>
          <a:bodyPr/>
          <a:lstStyle>
            <a:lvl1pPr marL="0" indent="0">
              <a:buNone/>
              <a:defRPr sz="1500"/>
            </a:lvl1pPr>
            <a:lvl2pPr marL="498851" indent="0">
              <a:buNone/>
              <a:defRPr sz="1300"/>
            </a:lvl2pPr>
            <a:lvl3pPr marL="997702" indent="0">
              <a:buNone/>
              <a:defRPr sz="1100"/>
            </a:lvl3pPr>
            <a:lvl4pPr marL="1496553" indent="0">
              <a:buNone/>
              <a:defRPr sz="1000"/>
            </a:lvl4pPr>
            <a:lvl5pPr marL="1995404" indent="0">
              <a:buNone/>
              <a:defRPr sz="1000"/>
            </a:lvl5pPr>
            <a:lvl6pPr marL="2494255" indent="0">
              <a:buNone/>
              <a:defRPr sz="1000"/>
            </a:lvl6pPr>
            <a:lvl7pPr marL="2993106" indent="0">
              <a:buNone/>
              <a:defRPr sz="1000"/>
            </a:lvl7pPr>
            <a:lvl8pPr marL="3491956" indent="0">
              <a:buNone/>
              <a:defRPr sz="1000"/>
            </a:lvl8pPr>
            <a:lvl9pPr marL="3990807"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2120E68-DEA0-4F34-90A2-6CC907C37A99}" type="datetimeFigureOut">
              <a:rPr lang="es-CO" smtClean="0"/>
              <a:t>13/11/2015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753EC15-D160-41AA-A24D-A1B3D2BD9257}" type="slidenum">
              <a:rPr lang="es-CO" smtClean="0"/>
              <a:t>‹Nº›</a:t>
            </a:fld>
            <a:endParaRPr lang="es-CO"/>
          </a:p>
        </p:txBody>
      </p:sp>
    </p:spTree>
    <p:extLst>
      <p:ext uri="{BB962C8B-B14F-4D97-AF65-F5344CB8AC3E}">
        <p14:creationId xmlns:p14="http://schemas.microsoft.com/office/powerpoint/2010/main" val="2750430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04031" y="295554"/>
            <a:ext cx="9072563" cy="1230048"/>
          </a:xfrm>
          <a:prstGeom prst="rect">
            <a:avLst/>
          </a:prstGeom>
        </p:spPr>
        <p:txBody>
          <a:bodyPr vert="horz" lIns="99770" tIns="49885" rIns="99770" bIns="49885"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504031" y="1722068"/>
            <a:ext cx="9072563" cy="4870649"/>
          </a:xfrm>
          <a:prstGeom prst="rect">
            <a:avLst/>
          </a:prstGeom>
        </p:spPr>
        <p:txBody>
          <a:bodyPr vert="horz" lIns="99770" tIns="49885" rIns="99770" bIns="49885"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504031" y="6840434"/>
            <a:ext cx="2352146" cy="392932"/>
          </a:xfrm>
          <a:prstGeom prst="rect">
            <a:avLst/>
          </a:prstGeom>
        </p:spPr>
        <p:txBody>
          <a:bodyPr vert="horz" lIns="99770" tIns="49885" rIns="99770" bIns="49885" rtlCol="0" anchor="ctr"/>
          <a:lstStyle>
            <a:lvl1pPr algn="l">
              <a:defRPr sz="1300">
                <a:solidFill>
                  <a:schemeClr val="tx1">
                    <a:tint val="75000"/>
                  </a:schemeClr>
                </a:solidFill>
              </a:defRPr>
            </a:lvl1pPr>
          </a:lstStyle>
          <a:p>
            <a:fld id="{62120E68-DEA0-4F34-90A2-6CC907C37A99}" type="datetimeFigureOut">
              <a:rPr lang="es-CO" smtClean="0"/>
              <a:t>13/11/2015</a:t>
            </a:fld>
            <a:endParaRPr lang="es-CO"/>
          </a:p>
        </p:txBody>
      </p:sp>
      <p:sp>
        <p:nvSpPr>
          <p:cNvPr id="5" name="4 Marcador de pie de página"/>
          <p:cNvSpPr>
            <a:spLocks noGrp="1"/>
          </p:cNvSpPr>
          <p:nvPr>
            <p:ph type="ftr" sz="quarter" idx="3"/>
          </p:nvPr>
        </p:nvSpPr>
        <p:spPr>
          <a:xfrm>
            <a:off x="3444214" y="6840434"/>
            <a:ext cx="3192198" cy="392932"/>
          </a:xfrm>
          <a:prstGeom prst="rect">
            <a:avLst/>
          </a:prstGeom>
        </p:spPr>
        <p:txBody>
          <a:bodyPr vert="horz" lIns="99770" tIns="49885" rIns="99770" bIns="49885" rtlCol="0" anchor="ctr"/>
          <a:lstStyle>
            <a:lvl1pPr algn="ctr">
              <a:defRPr sz="13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7224448" y="6840434"/>
            <a:ext cx="2352146" cy="392932"/>
          </a:xfrm>
          <a:prstGeom prst="rect">
            <a:avLst/>
          </a:prstGeom>
        </p:spPr>
        <p:txBody>
          <a:bodyPr vert="horz" lIns="99770" tIns="49885" rIns="99770" bIns="49885" rtlCol="0" anchor="ctr"/>
          <a:lstStyle>
            <a:lvl1pPr algn="r">
              <a:defRPr sz="1300">
                <a:solidFill>
                  <a:schemeClr val="tx1">
                    <a:tint val="75000"/>
                  </a:schemeClr>
                </a:solidFill>
              </a:defRPr>
            </a:lvl1pPr>
          </a:lstStyle>
          <a:p>
            <a:fld id="{A753EC15-D160-41AA-A24D-A1B3D2BD9257}" type="slidenum">
              <a:rPr lang="es-CO" smtClean="0"/>
              <a:t>‹Nº›</a:t>
            </a:fld>
            <a:endParaRPr lang="es-CO"/>
          </a:p>
        </p:txBody>
      </p:sp>
    </p:spTree>
    <p:extLst>
      <p:ext uri="{BB962C8B-B14F-4D97-AF65-F5344CB8AC3E}">
        <p14:creationId xmlns:p14="http://schemas.microsoft.com/office/powerpoint/2010/main" val="3536077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7702" rtl="0" eaLnBrk="1" latinLnBrk="0" hangingPunct="1">
        <a:spcBef>
          <a:spcPct val="0"/>
        </a:spcBef>
        <a:buNone/>
        <a:defRPr sz="4800" kern="1200">
          <a:solidFill>
            <a:schemeClr val="tx1"/>
          </a:solidFill>
          <a:latin typeface="+mj-lt"/>
          <a:ea typeface="+mj-ea"/>
          <a:cs typeface="+mj-cs"/>
        </a:defRPr>
      </a:lvl1pPr>
    </p:titleStyle>
    <p:bodyStyle>
      <a:lvl1pPr marL="374138" indent="-374138" algn="l" defTabSz="997702"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10633" indent="-311782" algn="l" defTabSz="99770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47127" indent="-249425" algn="l" defTabSz="997702"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5978" indent="-249425" algn="l" defTabSz="99770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4829" indent="-249425" algn="l" defTabSz="99770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43680" indent="-249425" algn="l" defTabSz="99770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42531" indent="-249425" algn="l" defTabSz="99770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41382" indent="-249425" algn="l" defTabSz="99770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40233" indent="-249425" algn="l" defTabSz="99770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s-CO"/>
      </a:defPPr>
      <a:lvl1pPr marL="0" algn="l" defTabSz="997702" rtl="0" eaLnBrk="1" latinLnBrk="0" hangingPunct="1">
        <a:defRPr sz="2000" kern="1200">
          <a:solidFill>
            <a:schemeClr val="tx1"/>
          </a:solidFill>
          <a:latin typeface="+mn-lt"/>
          <a:ea typeface="+mn-ea"/>
          <a:cs typeface="+mn-cs"/>
        </a:defRPr>
      </a:lvl1pPr>
      <a:lvl2pPr marL="498851" algn="l" defTabSz="997702" rtl="0" eaLnBrk="1" latinLnBrk="0" hangingPunct="1">
        <a:defRPr sz="2000" kern="1200">
          <a:solidFill>
            <a:schemeClr val="tx1"/>
          </a:solidFill>
          <a:latin typeface="+mn-lt"/>
          <a:ea typeface="+mn-ea"/>
          <a:cs typeface="+mn-cs"/>
        </a:defRPr>
      </a:lvl2pPr>
      <a:lvl3pPr marL="997702" algn="l" defTabSz="997702" rtl="0" eaLnBrk="1" latinLnBrk="0" hangingPunct="1">
        <a:defRPr sz="2000" kern="1200">
          <a:solidFill>
            <a:schemeClr val="tx1"/>
          </a:solidFill>
          <a:latin typeface="+mn-lt"/>
          <a:ea typeface="+mn-ea"/>
          <a:cs typeface="+mn-cs"/>
        </a:defRPr>
      </a:lvl3pPr>
      <a:lvl4pPr marL="1496553" algn="l" defTabSz="997702" rtl="0" eaLnBrk="1" latinLnBrk="0" hangingPunct="1">
        <a:defRPr sz="2000" kern="1200">
          <a:solidFill>
            <a:schemeClr val="tx1"/>
          </a:solidFill>
          <a:latin typeface="+mn-lt"/>
          <a:ea typeface="+mn-ea"/>
          <a:cs typeface="+mn-cs"/>
        </a:defRPr>
      </a:lvl4pPr>
      <a:lvl5pPr marL="1995404" algn="l" defTabSz="997702" rtl="0" eaLnBrk="1" latinLnBrk="0" hangingPunct="1">
        <a:defRPr sz="2000" kern="1200">
          <a:solidFill>
            <a:schemeClr val="tx1"/>
          </a:solidFill>
          <a:latin typeface="+mn-lt"/>
          <a:ea typeface="+mn-ea"/>
          <a:cs typeface="+mn-cs"/>
        </a:defRPr>
      </a:lvl5pPr>
      <a:lvl6pPr marL="2494255" algn="l" defTabSz="997702" rtl="0" eaLnBrk="1" latinLnBrk="0" hangingPunct="1">
        <a:defRPr sz="2000" kern="1200">
          <a:solidFill>
            <a:schemeClr val="tx1"/>
          </a:solidFill>
          <a:latin typeface="+mn-lt"/>
          <a:ea typeface="+mn-ea"/>
          <a:cs typeface="+mn-cs"/>
        </a:defRPr>
      </a:lvl6pPr>
      <a:lvl7pPr marL="2993106" algn="l" defTabSz="997702" rtl="0" eaLnBrk="1" latinLnBrk="0" hangingPunct="1">
        <a:defRPr sz="2000" kern="1200">
          <a:solidFill>
            <a:schemeClr val="tx1"/>
          </a:solidFill>
          <a:latin typeface="+mn-lt"/>
          <a:ea typeface="+mn-ea"/>
          <a:cs typeface="+mn-cs"/>
        </a:defRPr>
      </a:lvl7pPr>
      <a:lvl8pPr marL="3491956" algn="l" defTabSz="997702" rtl="0" eaLnBrk="1" latinLnBrk="0" hangingPunct="1">
        <a:defRPr sz="2000" kern="1200">
          <a:solidFill>
            <a:schemeClr val="tx1"/>
          </a:solidFill>
          <a:latin typeface="+mn-lt"/>
          <a:ea typeface="+mn-ea"/>
          <a:cs typeface="+mn-cs"/>
        </a:defRPr>
      </a:lvl8pPr>
      <a:lvl9pPr marL="3990807" algn="l" defTabSz="99770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8.jpeg"/><Relationship Id="rId2" Type="http://schemas.openxmlformats.org/officeDocument/2006/relationships/image" Target="../media/image1.gif"/><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4.jpeg"/><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hdphoto" Target="../media/hdphoto5.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gif"/><Relationship Id="rId7" Type="http://schemas.openxmlformats.org/officeDocument/2006/relationships/image" Target="../media/image8.jpeg"/><Relationship Id="rId2" Type="http://schemas.openxmlformats.org/officeDocument/2006/relationships/image" Target="../media/image20.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image" Target="../media/image2.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5.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4.png"/><Relationship Id="rId4" Type="http://schemas.microsoft.com/office/2007/relationships/hdphoto" Target="../media/hdphoto6.wdp"/></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8.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6.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9.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10 Arco"/>
          <p:cNvSpPr/>
          <p:nvPr/>
        </p:nvSpPr>
        <p:spPr>
          <a:xfrm rot="20385097">
            <a:off x="-330273" y="6775973"/>
            <a:ext cx="11418434" cy="4956514"/>
          </a:xfrm>
          <a:prstGeom prst="arc">
            <a:avLst>
              <a:gd name="adj1" fmla="val 17449357"/>
              <a:gd name="adj2" fmla="val 21073303"/>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pic>
        <p:nvPicPr>
          <p:cNvPr id="1031" name="Picture 7" descr="D:\Users\user\Pictures\bra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5691" y="6472322"/>
            <a:ext cx="1106254" cy="11062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Users\user\Pictures\descarga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3918" y="6282432"/>
            <a:ext cx="2052698"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Users\user\Pictures\descarg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0" y="6676916"/>
            <a:ext cx="1872208" cy="613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sers\user\Pictures\dom-libre-en-fondo-azul-cielo--vector-de_48-10085.jp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792202" y="881831"/>
            <a:ext cx="10872000" cy="57606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D:\Users\user\Pictures\nubes-vectorizadas.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065660" y="668093"/>
            <a:ext cx="57150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Users\user\Pictures\nubes-vectorizadas.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23853" y="2306548"/>
            <a:ext cx="57150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Users\user\Pictures\nubes-vectorizadas.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22898" y="4316834"/>
            <a:ext cx="5715000" cy="3333750"/>
          </a:xfrm>
          <a:prstGeom prst="rect">
            <a:avLst/>
          </a:prstGeom>
          <a:noFill/>
          <a:extLst>
            <a:ext uri="{909E8E84-426E-40DD-AFC4-6F175D3DCCD1}">
              <a14:hiddenFill xmlns:a14="http://schemas.microsoft.com/office/drawing/2010/main">
                <a:solidFill>
                  <a:srgbClr val="FFFFFF"/>
                </a:solidFill>
              </a14:hiddenFill>
            </a:ext>
          </a:extLst>
        </p:spPr>
      </p:pic>
      <p:sp>
        <p:nvSpPr>
          <p:cNvPr id="19" name="18 Arco"/>
          <p:cNvSpPr/>
          <p:nvPr/>
        </p:nvSpPr>
        <p:spPr>
          <a:xfrm rot="8954055">
            <a:off x="-1371324" y="-2187760"/>
            <a:ext cx="7062274" cy="2776190"/>
          </a:xfrm>
          <a:prstGeom prst="arc">
            <a:avLst>
              <a:gd name="adj1" fmla="val 18525568"/>
              <a:gd name="adj2" fmla="val 21205433"/>
            </a:avLst>
          </a:prstGeom>
          <a:solidFill>
            <a:schemeClr val="bg1"/>
          </a:solidFill>
          <a:ln w="31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14" name="13 CuadroTexto"/>
          <p:cNvSpPr txBox="1"/>
          <p:nvPr/>
        </p:nvSpPr>
        <p:spPr>
          <a:xfrm>
            <a:off x="1079873" y="1961320"/>
            <a:ext cx="7704856" cy="1160791"/>
          </a:xfrm>
          <a:prstGeom prst="rect">
            <a:avLst/>
          </a:prstGeom>
          <a:noFill/>
        </p:spPr>
        <p:txBody>
          <a:bodyPr wrap="square" rtlCol="0">
            <a:prstTxWarp prst="textChevron">
              <a:avLst/>
            </a:prstTxWarp>
            <a:spAutoFit/>
          </a:bodyPr>
          <a:lstStyle/>
          <a:p>
            <a:r>
              <a:rPr lang="es-CO" sz="1050" b="1" dirty="0" smtClean="0">
                <a:effectLst>
                  <a:outerShdw blurRad="38100" dist="38100" dir="2700000" algn="tl">
                    <a:srgbClr val="000000">
                      <a:alpha val="43137"/>
                    </a:srgbClr>
                  </a:outerShdw>
                </a:effectLst>
              </a:rPr>
              <a:t>GRUPO DE INVESTIGACIÓN</a:t>
            </a:r>
            <a:endParaRPr lang="es-CO" sz="1050" b="1" dirty="0">
              <a:effectLst>
                <a:outerShdw blurRad="38100" dist="38100" dir="2700000" algn="tl">
                  <a:srgbClr val="000000">
                    <a:alpha val="43137"/>
                  </a:srgbClr>
                </a:outerShdw>
              </a:effectLst>
            </a:endParaRPr>
          </a:p>
        </p:txBody>
      </p:sp>
      <p:sp>
        <p:nvSpPr>
          <p:cNvPr id="22" name="21 CuadroTexto"/>
          <p:cNvSpPr txBox="1"/>
          <p:nvPr/>
        </p:nvSpPr>
        <p:spPr>
          <a:xfrm>
            <a:off x="791840" y="3776774"/>
            <a:ext cx="8451304" cy="1080120"/>
          </a:xfrm>
          <a:prstGeom prst="rect">
            <a:avLst/>
          </a:prstGeom>
          <a:noFill/>
        </p:spPr>
        <p:txBody>
          <a:bodyPr wrap="square" rtlCol="0">
            <a:prstTxWarp prst="textPlain">
              <a:avLst/>
            </a:prstTxWarp>
            <a:spAutoFit/>
          </a:bodyPr>
          <a:lstStyle/>
          <a:p>
            <a:r>
              <a:rPr lang="es-CO" sz="4000" b="1" dirty="0" smtClean="0">
                <a:effectLst>
                  <a:outerShdw blurRad="38100" dist="38100" dir="2700000" algn="tl">
                    <a:srgbClr val="000000">
                      <a:alpha val="43137"/>
                    </a:srgbClr>
                  </a:outerShdw>
                </a:effectLst>
              </a:rPr>
              <a:t>ESCULTORES  DE SUEÑOS Y CAMINOS</a:t>
            </a:r>
            <a:endParaRPr lang="es-CO" sz="4000" b="1" dirty="0">
              <a:effectLst>
                <a:outerShdw blurRad="38100" dist="38100" dir="2700000" algn="tl">
                  <a:srgbClr val="000000">
                    <a:alpha val="43137"/>
                  </a:srgbClr>
                </a:outerShdw>
              </a:effectLst>
            </a:endParaRPr>
          </a:p>
        </p:txBody>
      </p:sp>
      <p:pic>
        <p:nvPicPr>
          <p:cNvPr id="23" name="Picture 2" descr="D:\Users\user\Pictures\nubes-vectorizadas.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82504" y="419107"/>
            <a:ext cx="5287587" cy="30844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Users\user\Pictures\descarga (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8680" y="6717030"/>
            <a:ext cx="2133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Users\user\Pictures\xb6e2why.jpe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9129" l="9756" r="89721"/>
                    </a14:imgEffect>
                  </a14:imgLayer>
                </a14:imgProps>
              </a:ext>
              <a:ext uri="{28A0092B-C50C-407E-A947-70E740481C1C}">
                <a14:useLocalDpi xmlns:a14="http://schemas.microsoft.com/office/drawing/2010/main" val="0"/>
              </a:ext>
            </a:extLst>
          </a:blip>
          <a:srcRect/>
          <a:stretch>
            <a:fillRect/>
          </a:stretch>
        </p:blipFill>
        <p:spPr bwMode="auto">
          <a:xfrm>
            <a:off x="41290" y="17737"/>
            <a:ext cx="864095" cy="864095"/>
          </a:xfrm>
          <a:prstGeom prst="rect">
            <a:avLst/>
          </a:prstGeom>
          <a:noFill/>
          <a:extLst>
            <a:ext uri="{909E8E84-426E-40DD-AFC4-6F175D3DCCD1}">
              <a14:hiddenFill xmlns:a14="http://schemas.microsoft.com/office/drawing/2010/main">
                <a:solidFill>
                  <a:srgbClr val="FFFFFF"/>
                </a:solidFill>
              </a14:hiddenFill>
            </a:ext>
          </a:extLst>
        </p:spPr>
      </p:pic>
      <p:sp>
        <p:nvSpPr>
          <p:cNvPr id="24" name="23 Arco"/>
          <p:cNvSpPr/>
          <p:nvPr/>
        </p:nvSpPr>
        <p:spPr>
          <a:xfrm>
            <a:off x="2520031" y="5296758"/>
            <a:ext cx="4896545" cy="2691428"/>
          </a:xfrm>
          <a:prstGeom prst="arc">
            <a:avLst>
              <a:gd name="adj1" fmla="val 10814713"/>
              <a:gd name="adj2" fmla="val 0"/>
            </a:avLst>
          </a:prstGeom>
          <a:solidFill>
            <a:schemeClr val="bg1"/>
          </a:solidFill>
          <a:ln>
            <a:solidFill>
              <a:schemeClr val="bg1"/>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CO"/>
          </a:p>
        </p:txBody>
      </p:sp>
      <p:sp>
        <p:nvSpPr>
          <p:cNvPr id="31" name="30 CuadroTexto"/>
          <p:cNvSpPr txBox="1"/>
          <p:nvPr/>
        </p:nvSpPr>
        <p:spPr>
          <a:xfrm>
            <a:off x="2159992" y="5954330"/>
            <a:ext cx="5550901" cy="400110"/>
          </a:xfrm>
          <a:prstGeom prst="rect">
            <a:avLst/>
          </a:prstGeom>
          <a:noFill/>
        </p:spPr>
        <p:txBody>
          <a:bodyPr wrap="square" rtlCol="0">
            <a:spAutoFit/>
          </a:bodyPr>
          <a:lstStyle/>
          <a:p>
            <a:pPr algn="ctr"/>
            <a:r>
              <a:rPr lang="es-CO" b="1" dirty="0" smtClean="0">
                <a:ln w="10541" cmpd="sng">
                  <a:solidFill>
                    <a:schemeClr val="accent1"/>
                  </a:solidFill>
                  <a:prstDash val="solid"/>
                </a:ln>
                <a:solidFill>
                  <a:schemeClr val="accent1">
                    <a:lumMod val="50000"/>
                  </a:schemeClr>
                </a:solidFill>
                <a:effectLst>
                  <a:outerShdw blurRad="38100" dist="38100" dir="2700000" algn="tl">
                    <a:srgbClr val="000000">
                      <a:alpha val="43137"/>
                    </a:srgbClr>
                  </a:outerShdw>
                </a:effectLst>
              </a:rPr>
              <a:t>MUNICIPIO  LOS PATIOS</a:t>
            </a:r>
            <a:endParaRPr lang="es-CO" b="1" dirty="0">
              <a:ln w="10541" cmpd="sng">
                <a:solidFill>
                  <a:schemeClr val="accent1"/>
                </a:solidFill>
                <a:prstDash val="solid"/>
              </a:ln>
              <a:solidFill>
                <a:schemeClr val="accent1">
                  <a:lumMod val="50000"/>
                </a:schemeClr>
              </a:solidFill>
              <a:effectLst>
                <a:outerShdw blurRad="38100" dist="38100" dir="2700000" algn="tl">
                  <a:srgbClr val="000000">
                    <a:alpha val="43137"/>
                  </a:srgbClr>
                </a:outerShdw>
              </a:effectLst>
            </a:endParaRPr>
          </a:p>
        </p:txBody>
      </p:sp>
      <p:sp>
        <p:nvSpPr>
          <p:cNvPr id="18" name="17 CuadroTexto"/>
          <p:cNvSpPr txBox="1"/>
          <p:nvPr/>
        </p:nvSpPr>
        <p:spPr>
          <a:xfrm>
            <a:off x="2933055" y="5634360"/>
            <a:ext cx="4123481" cy="400110"/>
          </a:xfrm>
          <a:prstGeom prst="rect">
            <a:avLst/>
          </a:prstGeom>
          <a:noFill/>
        </p:spPr>
        <p:txBody>
          <a:bodyPr wrap="square" rtlCol="0">
            <a:spAutoFit/>
          </a:bodyPr>
          <a:lstStyle/>
          <a:p>
            <a:pPr algn="ctr"/>
            <a:r>
              <a:rPr lang="es-CO" b="1" dirty="0" smtClean="0">
                <a:ln w="10541" cmpd="sng">
                  <a:solidFill>
                    <a:schemeClr val="accent1"/>
                  </a:solidFill>
                  <a:prstDash val="solid"/>
                </a:ln>
                <a:solidFill>
                  <a:schemeClr val="accent1">
                    <a:lumMod val="50000"/>
                  </a:schemeClr>
                </a:solidFill>
                <a:effectLst>
                  <a:outerShdw blurRad="38100" dist="38100" dir="2700000" algn="tl">
                    <a:srgbClr val="000000">
                      <a:alpha val="43137"/>
                    </a:srgbClr>
                  </a:outerShdw>
                </a:effectLst>
              </a:rPr>
              <a:t>COLEGIO  INTEGRADO FE Y ALEGRÍA</a:t>
            </a:r>
            <a:endParaRPr lang="es-CO" b="1" dirty="0">
              <a:ln w="10541" cmpd="sng">
                <a:solidFill>
                  <a:schemeClr val="accent1"/>
                </a:solidFill>
                <a:prstDash val="solid"/>
              </a:ln>
              <a:solidFill>
                <a:schemeClr val="accent1">
                  <a:lumMod val="50000"/>
                </a:schemeClr>
              </a:solidFill>
              <a:effectLst>
                <a:outerShdw blurRad="38100" dist="38100" dir="2700000" algn="tl">
                  <a:srgbClr val="000000">
                    <a:alpha val="43137"/>
                  </a:srgbClr>
                </a:outerShdw>
              </a:effectLst>
            </a:endParaRPr>
          </a:p>
        </p:txBody>
      </p:sp>
      <p:pic>
        <p:nvPicPr>
          <p:cNvPr id="4" name="Picture 2" descr="D:\Users\user\Downloads\enjambr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38043" y="-12941"/>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Users\user\Pictures\logo FE Y ALEGRIA.png"/>
          <p:cNvPicPr>
            <a:picLocks noChangeAspect="1" noChangeArrowheads="1"/>
          </p:cNvPicPr>
          <p:nvPr/>
        </p:nvPicPr>
        <p:blipFill rotWithShape="1">
          <a:blip r:embed="rId13">
            <a:extLst>
              <a:ext uri="{28A0092B-C50C-407E-A947-70E740481C1C}">
                <a14:useLocalDpi xmlns:a14="http://schemas.microsoft.com/office/drawing/2010/main" val="0"/>
              </a:ext>
            </a:extLst>
          </a:blip>
          <a:srcRect l="4335" r="78194"/>
          <a:stretch/>
        </p:blipFill>
        <p:spPr bwMode="auto">
          <a:xfrm>
            <a:off x="4536256" y="-23199"/>
            <a:ext cx="1058711" cy="87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640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descr="http://www.fussionmd.com/images/pantalla03_bg_curvas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252692" y="737815"/>
            <a:ext cx="10333315" cy="6605975"/>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a:xfrm>
            <a:off x="504253" y="1385888"/>
            <a:ext cx="9072563" cy="1230048"/>
          </a:xfrm>
        </p:spPr>
        <p:txBody>
          <a:bodyPr>
            <a:prstTxWarp prst="textArchUp">
              <a:avLst/>
            </a:prstTxWarp>
            <a:normAutofit/>
          </a:bodyPr>
          <a:lstStyle/>
          <a:p>
            <a:r>
              <a:rPr lang="es-CO"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ESCULTORES DE SUEÑOS Y CAMINOS</a:t>
            </a:r>
            <a:endParaRPr lang="es-CO"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1" name="10 Imagen" descr="F:\WhatsApp\Media\WhatsApp Images\IMG-20150801-WA001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976" y="2033960"/>
            <a:ext cx="6480720" cy="51125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3 Título"/>
          <p:cNvSpPr txBox="1">
            <a:spLocks/>
          </p:cNvSpPr>
          <p:nvPr/>
        </p:nvSpPr>
        <p:spPr>
          <a:xfrm>
            <a:off x="576261" y="521792"/>
            <a:ext cx="9072563" cy="1230048"/>
          </a:xfrm>
          <a:prstGeom prst="rect">
            <a:avLst/>
          </a:prstGeom>
        </p:spPr>
        <p:txBody>
          <a:bodyPr spcFirstLastPara="1" vert="horz" lIns="99770" tIns="49885" rIns="99770" bIns="49885" numCol="1" rtlCol="0" anchor="ctr">
            <a:prstTxWarp prst="textArchUp">
              <a:avLst/>
            </a:prstTxWarp>
            <a:normAutofit/>
          </a:bodyPr>
          <a:lstStyle>
            <a:lvl1pPr algn="ctr" defTabSz="997702" rtl="0" eaLnBrk="1" latinLnBrk="0" hangingPunct="1">
              <a:spcBef>
                <a:spcPct val="0"/>
              </a:spcBef>
              <a:buNone/>
              <a:defRPr sz="4800" kern="1200">
                <a:solidFill>
                  <a:schemeClr val="tx1"/>
                </a:solidFill>
                <a:latin typeface="+mj-lt"/>
                <a:ea typeface="+mj-ea"/>
                <a:cs typeface="+mj-cs"/>
              </a:defRPr>
            </a:lvl1pPr>
          </a:lstStyle>
          <a:p>
            <a:r>
              <a:rPr lang="es-CO"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GRUPO DE INVESTIGACIÓN</a:t>
            </a:r>
            <a:endParaRPr lang="es-CO"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4" name="Picture 9" descr="D:\Users\user\Pictures\xb6e2why.jpe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129" l="9756" r="89721"/>
                    </a14:imgEffect>
                  </a14:imgLayer>
                </a14:imgProps>
              </a:ext>
              <a:ext uri="{28A0092B-C50C-407E-A947-70E740481C1C}">
                <a14:useLocalDpi xmlns:a14="http://schemas.microsoft.com/office/drawing/2010/main" val="0"/>
              </a:ext>
            </a:extLst>
          </a:blip>
          <a:srcRect/>
          <a:stretch>
            <a:fillRect/>
          </a:stretch>
        </p:blipFill>
        <p:spPr bwMode="auto">
          <a:xfrm>
            <a:off x="545947" y="2466008"/>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Users\user\Downloads\enjamb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335" y="4202266"/>
            <a:ext cx="784022" cy="7840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D:\Users\user\Pictures\logo FE Y ALEGRIA.png"/>
          <p:cNvPicPr>
            <a:picLocks noChangeAspect="1" noChangeArrowheads="1"/>
          </p:cNvPicPr>
          <p:nvPr/>
        </p:nvPicPr>
        <p:blipFill rotWithShape="1">
          <a:blip r:embed="rId7">
            <a:extLst>
              <a:ext uri="{28A0092B-C50C-407E-A947-70E740481C1C}">
                <a14:useLocalDpi xmlns:a14="http://schemas.microsoft.com/office/drawing/2010/main" val="0"/>
              </a:ext>
            </a:extLst>
          </a:blip>
          <a:srcRect l="4335" r="78194"/>
          <a:stretch/>
        </p:blipFill>
        <p:spPr bwMode="auto">
          <a:xfrm>
            <a:off x="564836" y="5634360"/>
            <a:ext cx="1080120" cy="89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210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41" t="19083" r="12006" b="17362"/>
          <a:stretch/>
        </p:blipFill>
        <p:spPr bwMode="auto">
          <a:xfrm>
            <a:off x="4392240" y="6202251"/>
            <a:ext cx="1636115" cy="80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2376239" y="449784"/>
            <a:ext cx="4896321" cy="576064"/>
          </a:xfrm>
        </p:spPr>
        <p:txBody>
          <a:bodyPr>
            <a:prstTxWarp prst="textPlain">
              <a:avLst/>
            </a:prstTxWarp>
            <a:normAutofit fontScale="90000"/>
          </a:bodyPr>
          <a:lstStyle/>
          <a:p>
            <a:r>
              <a:rPr lang="es-CO" b="1" dirty="0" smtClean="0">
                <a:effectLst>
                  <a:outerShdw blurRad="38100" dist="38100" dir="2700000" algn="tl">
                    <a:srgbClr val="000000">
                      <a:alpha val="43137"/>
                    </a:srgbClr>
                  </a:outerShdw>
                </a:effectLst>
              </a:rPr>
              <a:t>REFERENCIAS</a:t>
            </a:r>
            <a:endParaRPr lang="es-CO"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31800" y="1457896"/>
            <a:ext cx="9072563" cy="4870649"/>
          </a:xfrm>
        </p:spPr>
        <p:txBody>
          <a:bodyPr>
            <a:normAutofit fontScale="85000" lnSpcReduction="20000"/>
          </a:bodyPr>
          <a:lstStyle/>
          <a:p>
            <a:pPr marL="0" indent="0" algn="just">
              <a:buNone/>
            </a:pPr>
            <a:r>
              <a:rPr lang="es-CO" i="1" dirty="0"/>
              <a:t>Modelo para la Participación de Padres de Familia en la Educación Inicial y Básica del </a:t>
            </a:r>
            <a:r>
              <a:rPr lang="es-CO" i="1" dirty="0" err="1"/>
              <a:t>Conafe</a:t>
            </a:r>
            <a:r>
              <a:rPr lang="es-CO" i="1" dirty="0"/>
              <a:t>, Edición Consejo Nacional de Fomento Educativo Primera edición: </a:t>
            </a:r>
            <a:r>
              <a:rPr lang="es-CO" i="1" dirty="0" smtClean="0"/>
              <a:t>2012</a:t>
            </a:r>
            <a:r>
              <a:rPr lang="es-CO" dirty="0" smtClean="0"/>
              <a:t>. </a:t>
            </a:r>
            <a:r>
              <a:rPr lang="es-CO" i="1" dirty="0" smtClean="0"/>
              <a:t>México</a:t>
            </a:r>
            <a:r>
              <a:rPr lang="es-CO" i="1" dirty="0"/>
              <a:t>, D.F.</a:t>
            </a:r>
            <a:endParaRPr lang="es-CO" dirty="0"/>
          </a:p>
          <a:p>
            <a:pPr algn="just"/>
            <a:endParaRPr lang="es-CO" dirty="0"/>
          </a:p>
          <a:p>
            <a:pPr marL="0" indent="0" algn="just">
              <a:buNone/>
            </a:pPr>
            <a:r>
              <a:rPr lang="es-CO" i="1" dirty="0"/>
              <a:t>Chavarría, M. (2011). Cómo coordinar la educación entre padres y profesores. México: Trillas.</a:t>
            </a:r>
            <a:endParaRPr lang="es-CO" dirty="0"/>
          </a:p>
          <a:p>
            <a:pPr marL="0" indent="0" algn="just">
              <a:buNone/>
            </a:pPr>
            <a:endParaRPr lang="es-CO" dirty="0"/>
          </a:p>
          <a:p>
            <a:pPr marL="0" indent="0" algn="just">
              <a:buNone/>
            </a:pPr>
            <a:r>
              <a:rPr lang="es-CO" i="1" dirty="0"/>
              <a:t>Villarroel, G. y X. Sánchez (2002). “Relación familia y escuela: un estudio comparativo en la ruralidad”. En Estudios Pedagógicos, 28, 123-141</a:t>
            </a:r>
            <a:endParaRPr lang="es-CO" dirty="0"/>
          </a:p>
          <a:p>
            <a:pPr marL="0" indent="0" algn="just">
              <a:buNone/>
            </a:pPr>
            <a:endParaRPr lang="es-CO" dirty="0"/>
          </a:p>
        </p:txBody>
      </p:sp>
      <p:sp>
        <p:nvSpPr>
          <p:cNvPr id="12" name="11 Elipse"/>
          <p:cNvSpPr/>
          <p:nvPr/>
        </p:nvSpPr>
        <p:spPr>
          <a:xfrm rot="20666057">
            <a:off x="172042" y="5362775"/>
            <a:ext cx="11536739" cy="5007665"/>
          </a:xfrm>
          <a:custGeom>
            <a:avLst/>
            <a:gdLst>
              <a:gd name="connsiteX0" fmla="*/ 0 w 13252462"/>
              <a:gd name="connsiteY0" fmla="*/ 1021933 h 2043865"/>
              <a:gd name="connsiteX1" fmla="*/ 6626231 w 13252462"/>
              <a:gd name="connsiteY1" fmla="*/ 0 h 2043865"/>
              <a:gd name="connsiteX2" fmla="*/ 13252462 w 13252462"/>
              <a:gd name="connsiteY2" fmla="*/ 1021933 h 2043865"/>
              <a:gd name="connsiteX3" fmla="*/ 6626231 w 13252462"/>
              <a:gd name="connsiteY3" fmla="*/ 2043866 h 2043865"/>
              <a:gd name="connsiteX4" fmla="*/ 0 w 13252462"/>
              <a:gd name="connsiteY4" fmla="*/ 1021933 h 2043865"/>
              <a:gd name="connsiteX0" fmla="*/ 0 w 11920312"/>
              <a:gd name="connsiteY0" fmla="*/ 152393 h 3192919"/>
              <a:gd name="connsiteX1" fmla="*/ 5294081 w 11920312"/>
              <a:gd name="connsiteY1" fmla="*/ 1073085 h 3192919"/>
              <a:gd name="connsiteX2" fmla="*/ 11920312 w 11920312"/>
              <a:gd name="connsiteY2" fmla="*/ 2095018 h 3192919"/>
              <a:gd name="connsiteX3" fmla="*/ 5294081 w 11920312"/>
              <a:gd name="connsiteY3" fmla="*/ 3116951 h 3192919"/>
              <a:gd name="connsiteX4" fmla="*/ 0 w 11920312"/>
              <a:gd name="connsiteY4" fmla="*/ 152393 h 3192919"/>
              <a:gd name="connsiteX0" fmla="*/ 0 w 9907297"/>
              <a:gd name="connsiteY0" fmla="*/ 135321 h 3104427"/>
              <a:gd name="connsiteX1" fmla="*/ 5294081 w 9907297"/>
              <a:gd name="connsiteY1" fmla="*/ 1056013 h 3104427"/>
              <a:gd name="connsiteX2" fmla="*/ 9907297 w 9907297"/>
              <a:gd name="connsiteY2" fmla="*/ 785515 h 3104427"/>
              <a:gd name="connsiteX3" fmla="*/ 5294081 w 9907297"/>
              <a:gd name="connsiteY3" fmla="*/ 3099879 h 3104427"/>
              <a:gd name="connsiteX4" fmla="*/ 0 w 9907297"/>
              <a:gd name="connsiteY4" fmla="*/ 135321 h 3104427"/>
              <a:gd name="connsiteX0" fmla="*/ 0 w 10265679"/>
              <a:gd name="connsiteY0" fmla="*/ 99093 h 3855384"/>
              <a:gd name="connsiteX1" fmla="*/ 5652463 w 10265679"/>
              <a:gd name="connsiteY1" fmla="*/ 1791975 h 3855384"/>
              <a:gd name="connsiteX2" fmla="*/ 10265679 w 10265679"/>
              <a:gd name="connsiteY2" fmla="*/ 1521477 h 3855384"/>
              <a:gd name="connsiteX3" fmla="*/ 5652463 w 10265679"/>
              <a:gd name="connsiteY3" fmla="*/ 3835841 h 3855384"/>
              <a:gd name="connsiteX4" fmla="*/ 0 w 10265679"/>
              <a:gd name="connsiteY4" fmla="*/ 99093 h 3855384"/>
              <a:gd name="connsiteX0" fmla="*/ 11 w 10265690"/>
              <a:gd name="connsiteY0" fmla="*/ 54851 h 3811142"/>
              <a:gd name="connsiteX1" fmla="*/ 5606725 w 10265690"/>
              <a:gd name="connsiteY1" fmla="*/ 1557011 h 3811142"/>
              <a:gd name="connsiteX2" fmla="*/ 10265690 w 10265690"/>
              <a:gd name="connsiteY2" fmla="*/ 1477235 h 3811142"/>
              <a:gd name="connsiteX3" fmla="*/ 5652474 w 10265690"/>
              <a:gd name="connsiteY3" fmla="*/ 3791599 h 3811142"/>
              <a:gd name="connsiteX4" fmla="*/ 11 w 10265690"/>
              <a:gd name="connsiteY4" fmla="*/ 54851 h 3811142"/>
              <a:gd name="connsiteX0" fmla="*/ 11 w 9606479"/>
              <a:gd name="connsiteY0" fmla="*/ 51556 h 3791724"/>
              <a:gd name="connsiteX1" fmla="*/ 5606725 w 9606479"/>
              <a:gd name="connsiteY1" fmla="*/ 1553716 h 3791724"/>
              <a:gd name="connsiteX2" fmla="*/ 9606479 w 9606479"/>
              <a:gd name="connsiteY2" fmla="*/ 716826 h 3791724"/>
              <a:gd name="connsiteX3" fmla="*/ 5652474 w 9606479"/>
              <a:gd name="connsiteY3" fmla="*/ 3788304 h 3791724"/>
              <a:gd name="connsiteX4" fmla="*/ 11 w 9606479"/>
              <a:gd name="connsiteY4" fmla="*/ 51556 h 3791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6479" h="3791724">
                <a:moveTo>
                  <a:pt x="11" y="51556"/>
                </a:moveTo>
                <a:cubicBezTo>
                  <a:pt x="-7614" y="-320875"/>
                  <a:pt x="4005647" y="1442838"/>
                  <a:pt x="5606725" y="1553716"/>
                </a:cubicBezTo>
                <a:cubicBezTo>
                  <a:pt x="7207803" y="1664594"/>
                  <a:pt x="9606479" y="152428"/>
                  <a:pt x="9606479" y="716826"/>
                </a:cubicBezTo>
                <a:cubicBezTo>
                  <a:pt x="9606479" y="1281224"/>
                  <a:pt x="7253552" y="3899182"/>
                  <a:pt x="5652474" y="3788304"/>
                </a:cubicBezTo>
                <a:cubicBezTo>
                  <a:pt x="4051396" y="3677426"/>
                  <a:pt x="7636" y="423987"/>
                  <a:pt x="11" y="51556"/>
                </a:cubicBezTo>
                <a:close/>
              </a:path>
            </a:pathLst>
          </a:cu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7" name="Picture 2" descr="D:\Users\user\Downloads\enjamb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464" y="613480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Users\user\Pictures\logo FE Y ALEGRIA.png"/>
          <p:cNvPicPr>
            <a:picLocks noChangeAspect="1" noChangeArrowheads="1"/>
          </p:cNvPicPr>
          <p:nvPr/>
        </p:nvPicPr>
        <p:blipFill rotWithShape="1">
          <a:blip r:embed="rId4">
            <a:extLst>
              <a:ext uri="{28A0092B-C50C-407E-A947-70E740481C1C}">
                <a14:useLocalDpi xmlns:a14="http://schemas.microsoft.com/office/drawing/2010/main" val="0"/>
              </a:ext>
            </a:extLst>
          </a:blip>
          <a:srcRect l="4335" r="78194"/>
          <a:stretch/>
        </p:blipFill>
        <p:spPr bwMode="auto">
          <a:xfrm>
            <a:off x="2736057" y="6138416"/>
            <a:ext cx="1080120" cy="89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265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41" t="19083" r="12006" b="17362"/>
          <a:stretch/>
        </p:blipFill>
        <p:spPr bwMode="auto">
          <a:xfrm>
            <a:off x="4608264" y="9563"/>
            <a:ext cx="1636115" cy="80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descr="D:\Users\user\Pictures\bran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5691" y="6472322"/>
            <a:ext cx="1106254" cy="11062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D:\Users\user\Pictures\descarga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3918" y="6282432"/>
            <a:ext cx="2052698" cy="136815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5 Conector recto"/>
          <p:cNvCxnSpPr/>
          <p:nvPr/>
        </p:nvCxnSpPr>
        <p:spPr>
          <a:xfrm>
            <a:off x="0" y="809824"/>
            <a:ext cx="10080625" cy="0"/>
          </a:xfrm>
          <a:prstGeom prst="line">
            <a:avLst/>
          </a:prstGeom>
          <a:scene3d>
            <a:camera prst="orthographicFront"/>
            <a:lightRig rig="threePt" dir="t"/>
          </a:scene3d>
          <a:sp3d>
            <a:bevelT/>
          </a:sp3d>
        </p:spPr>
        <p:style>
          <a:lnRef idx="3">
            <a:schemeClr val="accent5"/>
          </a:lnRef>
          <a:fillRef idx="0">
            <a:schemeClr val="accent5"/>
          </a:fillRef>
          <a:effectRef idx="2">
            <a:schemeClr val="accent5"/>
          </a:effectRef>
          <a:fontRef idx="minor">
            <a:schemeClr val="tx1"/>
          </a:fontRef>
        </p:style>
      </p:cxnSp>
      <p:cxnSp>
        <p:nvCxnSpPr>
          <p:cNvPr id="7" name="6 Conector recto"/>
          <p:cNvCxnSpPr/>
          <p:nvPr/>
        </p:nvCxnSpPr>
        <p:spPr>
          <a:xfrm>
            <a:off x="-1" y="6498456"/>
            <a:ext cx="10080625" cy="0"/>
          </a:xfrm>
          <a:prstGeom prst="line">
            <a:avLst/>
          </a:prstGeom>
          <a:scene3d>
            <a:camera prst="orthographicFront"/>
            <a:lightRig rig="threePt" dir="t"/>
          </a:scene3d>
          <a:sp3d>
            <a:bevelT/>
          </a:sp3d>
        </p:spPr>
        <p:style>
          <a:lnRef idx="3">
            <a:schemeClr val="accent5"/>
          </a:lnRef>
          <a:fillRef idx="0">
            <a:schemeClr val="accent5"/>
          </a:fillRef>
          <a:effectRef idx="2">
            <a:schemeClr val="accent5"/>
          </a:effectRef>
          <a:fontRef idx="minor">
            <a:schemeClr val="tx1"/>
          </a:fontRef>
        </p:style>
      </p:cxnSp>
      <p:pic>
        <p:nvPicPr>
          <p:cNvPr id="8" name="Picture 9" descr="D:\Users\user\Pictures\xb6e2why.jpe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129" l="9756" r="89721"/>
                    </a14:imgEffect>
                  </a14:imgLayer>
                </a14:imgProps>
              </a:ext>
              <a:ext uri="{28A0092B-C50C-407E-A947-70E740481C1C}">
                <a14:useLocalDpi xmlns:a14="http://schemas.microsoft.com/office/drawing/2010/main" val="0"/>
              </a:ext>
            </a:extLst>
          </a:blip>
          <a:srcRect/>
          <a:stretch>
            <a:fillRect/>
          </a:stretch>
        </p:blipFill>
        <p:spPr bwMode="auto">
          <a:xfrm>
            <a:off x="696441" y="2754287"/>
            <a:ext cx="3024089" cy="30240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Users\user\Downloads\enjambr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0472" y="2898056"/>
            <a:ext cx="2835380" cy="28353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D:\Users\user\Pictures\descarg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60" y="6676916"/>
            <a:ext cx="1872208" cy="6136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Users\user\Pictures\descarga (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8680" y="6717030"/>
            <a:ext cx="2133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D:\Users\user\Pictures\logo FE Y ALEGRIA.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784" y="1205673"/>
            <a:ext cx="9733126" cy="140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236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dirty="0"/>
          </a:p>
        </p:txBody>
      </p:sp>
      <p:sp>
        <p:nvSpPr>
          <p:cNvPr id="3" name="2 Marcador de contenido"/>
          <p:cNvSpPr>
            <a:spLocks noGrp="1"/>
          </p:cNvSpPr>
          <p:nvPr>
            <p:ph idx="1"/>
          </p:nvPr>
        </p:nvSpPr>
        <p:spPr/>
        <p:txBody>
          <a:bodyPr/>
          <a:lstStyle/>
          <a:p>
            <a:endParaRPr lang="es-CO"/>
          </a:p>
        </p:txBody>
      </p:sp>
      <p:pic>
        <p:nvPicPr>
          <p:cNvPr id="9218" name="Picture 2" descr="D:\Users\user\Pictures\ilustracion-realista-con-mullidas-nubes-en-el-cielo_21-34299754.jpg"/>
          <p:cNvPicPr>
            <a:picLocks noChangeAspect="1" noChangeArrowheads="1"/>
          </p:cNvPicPr>
          <p:nvPr/>
        </p:nvPicPr>
        <p:blipFill>
          <a:blip r:embed="rId2">
            <a:extLst>
              <a:ext uri="{BEBA8EAE-BF5A-486C-A8C5-ECC9F3942E4B}">
                <a14:imgProps xmlns:a14="http://schemas.microsoft.com/office/drawing/2010/main">
                  <a14:imgLayer r:embed="rId3">
                    <a14:imgEffect>
                      <a14:artisticLineDrawing/>
                    </a14:imgEffect>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149792" y="-86065"/>
            <a:ext cx="10230417" cy="76646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D:\Users\user\Pictures\xb6e2why.jpe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129" l="9756" r="89721"/>
                    </a14:imgEffect>
                  </a14:imgLayer>
                </a14:imgProps>
              </a:ext>
              <a:ext uri="{28A0092B-C50C-407E-A947-70E740481C1C}">
                <a14:useLocalDpi xmlns:a14="http://schemas.microsoft.com/office/drawing/2010/main" val="0"/>
              </a:ext>
            </a:extLst>
          </a:blip>
          <a:srcRect/>
          <a:stretch>
            <a:fillRect/>
          </a:stretch>
        </p:blipFill>
        <p:spPr bwMode="auto">
          <a:xfrm>
            <a:off x="7128544" y="5994400"/>
            <a:ext cx="1152128" cy="1152128"/>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863848" y="1889944"/>
            <a:ext cx="8496944" cy="3785652"/>
          </a:xfrm>
          <a:prstGeom prst="rect">
            <a:avLst/>
          </a:prstGeom>
          <a:noFill/>
        </p:spPr>
        <p:txBody>
          <a:bodyPr wrap="square" rtlCol="0">
            <a:spAutoFit/>
          </a:bodyPr>
          <a:lstStyle/>
          <a:p>
            <a:pPr algn="ctr"/>
            <a:r>
              <a:rPr lang="es-CO" sz="2400" b="1" dirty="0" smtClean="0">
                <a:effectLst>
                  <a:outerShdw blurRad="38100" dist="38100" dir="2700000" algn="tl">
                    <a:srgbClr val="000000">
                      <a:alpha val="43137"/>
                    </a:srgbClr>
                  </a:outerShdw>
                </a:effectLst>
              </a:rPr>
              <a:t>EL COLEGIO INTEGRADO FE Y ALEGRÍA DEL MUNICIPIO LOS PATIOS DEL DEPARTAMENTO NORTE DE SANTANDER, SE ENORGULLECE EN PRESENTAR LOS RESULTADOS DEL PROCESO INVESTIGATIVO DE LOS ESTUDIANTES QUE CONFORMAN EL GRUPO DE INVESTIGACIÓN </a:t>
            </a:r>
            <a:r>
              <a:rPr lang="es-CO" sz="2400" b="1" i="1" dirty="0" smtClean="0">
                <a:effectLst>
                  <a:outerShdw blurRad="38100" dist="38100" dir="2700000" algn="tl">
                    <a:srgbClr val="000000">
                      <a:alpha val="43137"/>
                    </a:srgbClr>
                  </a:outerShdw>
                </a:effectLst>
              </a:rPr>
              <a:t>ESCULTORES DE SUEÑOS Y CAMINOS</a:t>
            </a:r>
            <a:r>
              <a:rPr lang="es-CO" sz="2400" b="1" dirty="0" smtClean="0">
                <a:effectLst>
                  <a:outerShdw blurRad="38100" dist="38100" dir="2700000" algn="tl">
                    <a:srgbClr val="000000">
                      <a:alpha val="43137"/>
                    </a:srgbClr>
                  </a:outerShdw>
                </a:effectLst>
              </a:rPr>
              <a:t> EN EL MARCO DEL PROYECTO EJAMBRE Y SUS </a:t>
            </a:r>
            <a:r>
              <a:rPr lang="es-CO" sz="2400" b="1" dirty="0" smtClean="0">
                <a:effectLst>
                  <a:outerShdw blurRad="38100" dist="38100" dir="2700000" algn="tl">
                    <a:srgbClr val="000000">
                      <a:alpha val="43137"/>
                    </a:srgbClr>
                  </a:outerShdw>
                </a:effectLst>
              </a:rPr>
              <a:t>DIFERENTES </a:t>
            </a:r>
            <a:r>
              <a:rPr lang="es-CO" sz="2400" b="1" dirty="0" smtClean="0">
                <a:effectLst>
                  <a:outerShdw blurRad="38100" dist="38100" dir="2700000" algn="tl">
                    <a:srgbClr val="000000">
                      <a:alpha val="43137"/>
                    </a:srgbClr>
                  </a:outerShdw>
                </a:effectLst>
              </a:rPr>
              <a:t>COOPERANTES.  APLAUDIMOS EL ESFUERZO Y LA DEDICACIÓN EN LIDERAR ESTRATEGIAS VINCULANTES EN LA </a:t>
            </a:r>
            <a:r>
              <a:rPr lang="es-CO" sz="2400" b="1" dirty="0" smtClean="0">
                <a:effectLst>
                  <a:outerShdw blurRad="38100" dist="38100" dir="2700000" algn="tl">
                    <a:srgbClr val="000000">
                      <a:alpha val="43137"/>
                    </a:srgbClr>
                  </a:outerShdw>
                </a:effectLst>
              </a:rPr>
              <a:t>RESIGNIFICACIÓN </a:t>
            </a:r>
            <a:r>
              <a:rPr lang="es-CO" sz="2400" b="1" dirty="0" smtClean="0">
                <a:effectLst>
                  <a:outerShdw blurRad="38100" dist="38100" dir="2700000" algn="tl">
                    <a:srgbClr val="000000">
                      <a:alpha val="43137"/>
                    </a:srgbClr>
                  </a:outerShdw>
                </a:effectLst>
              </a:rPr>
              <a:t>DEL PROYECTO EDUCATIVO INSTITUCIONAL </a:t>
            </a:r>
            <a:r>
              <a:rPr lang="es-CO" sz="2400" b="1" i="1" dirty="0" smtClean="0">
                <a:effectLst>
                  <a:outerShdw blurRad="38100" dist="38100" dir="2700000" algn="tl">
                    <a:srgbClr val="000000">
                      <a:alpha val="43137"/>
                    </a:srgbClr>
                  </a:outerShdw>
                </a:effectLst>
              </a:rPr>
              <a:t>(PEI) </a:t>
            </a:r>
            <a:r>
              <a:rPr lang="es-CO" sz="2400" b="1" dirty="0" smtClean="0">
                <a:effectLst>
                  <a:outerShdw blurRad="38100" dist="38100" dir="2700000" algn="tl">
                    <a:srgbClr val="000000">
                      <a:alpha val="43137"/>
                    </a:srgbClr>
                  </a:outerShdw>
                </a:effectLst>
              </a:rPr>
              <a:t>ORIENTANDO LA INVESTIGACIÓN COMO ESTRATEGIA PEDAGÓGICA </a:t>
            </a:r>
            <a:r>
              <a:rPr lang="es-CO" sz="2400" b="1" i="1" dirty="0" smtClean="0">
                <a:effectLst>
                  <a:outerShdw blurRad="38100" dist="38100" dir="2700000" algn="tl">
                    <a:srgbClr val="000000">
                      <a:alpha val="43137"/>
                    </a:srgbClr>
                  </a:outerShdw>
                </a:effectLst>
              </a:rPr>
              <a:t>(IEP)</a:t>
            </a:r>
            <a:r>
              <a:rPr lang="es-CO" sz="2400" b="1" dirty="0" smtClean="0">
                <a:effectLst>
                  <a:outerShdw blurRad="38100" dist="38100" dir="2700000" algn="tl">
                    <a:srgbClr val="000000">
                      <a:alpha val="43137"/>
                    </a:srgbClr>
                  </a:outerShdw>
                </a:effectLst>
              </a:rPr>
              <a:t> </a:t>
            </a:r>
            <a:endParaRPr lang="es-CO" sz="2400" b="1" dirty="0">
              <a:effectLst>
                <a:outerShdw blurRad="38100" dist="38100" dir="2700000" algn="tl">
                  <a:srgbClr val="000000">
                    <a:alpha val="43137"/>
                  </a:srgbClr>
                </a:outerShdw>
              </a:effectLst>
            </a:endParaRPr>
          </a:p>
        </p:txBody>
      </p:sp>
      <p:sp>
        <p:nvSpPr>
          <p:cNvPr id="9" name="1 Título"/>
          <p:cNvSpPr txBox="1">
            <a:spLocks/>
          </p:cNvSpPr>
          <p:nvPr/>
        </p:nvSpPr>
        <p:spPr>
          <a:xfrm>
            <a:off x="2880072" y="233760"/>
            <a:ext cx="4536504" cy="1008112"/>
          </a:xfrm>
          <a:prstGeom prst="rect">
            <a:avLst/>
          </a:prstGeom>
          <a:scene3d>
            <a:camera prst="perspectiveRight"/>
            <a:lightRig rig="threePt" dir="t"/>
          </a:scene3d>
          <a:sp3d>
            <a:bevelT/>
          </a:sp3d>
        </p:spPr>
        <p:txBody>
          <a:bodyPr vert="horz" lIns="99770" tIns="49885" rIns="99770" bIns="49885" numCol="1" rtlCol="0" anchor="ctr">
            <a:prstTxWarp prst="textPlain">
              <a:avLst/>
            </a:prstTxWarp>
            <a:normAutofit fontScale="97500"/>
            <a:sp3d extrusionH="57150">
              <a:bevelT w="38100" h="38100"/>
            </a:sp3d>
          </a:bodyPr>
          <a:lstStyle>
            <a:lvl1pPr algn="ctr" defTabSz="997702" rtl="0" eaLnBrk="1" latinLnBrk="0" hangingPunct="1">
              <a:spcBef>
                <a:spcPct val="0"/>
              </a:spcBef>
              <a:buNone/>
              <a:defRPr sz="4800" kern="1200">
                <a:solidFill>
                  <a:schemeClr val="tx1"/>
                </a:solidFill>
                <a:latin typeface="+mj-lt"/>
                <a:ea typeface="+mj-ea"/>
                <a:cs typeface="+mj-cs"/>
              </a:defRPr>
            </a:lvl1pPr>
          </a:lstStyle>
          <a:p>
            <a:r>
              <a:rPr lang="es-CO" b="1" dirty="0" smtClean="0">
                <a:ln>
                  <a:solidFill>
                    <a:schemeClr val="bg1"/>
                  </a:solidFill>
                </a:ln>
                <a:effectLst>
                  <a:outerShdw blurRad="38100" dist="38100" dir="2700000" algn="tl">
                    <a:srgbClr val="000000">
                      <a:alpha val="43137"/>
                    </a:srgbClr>
                  </a:outerShdw>
                </a:effectLst>
              </a:rPr>
              <a:t>PRESENTACIÓN</a:t>
            </a:r>
            <a:endParaRPr lang="es-CO" b="1" dirty="0">
              <a:ln>
                <a:solidFill>
                  <a:schemeClr val="bg1"/>
                </a:solidFill>
              </a:ln>
              <a:effectLst>
                <a:outerShdw blurRad="38100" dist="38100" dir="2700000" algn="tl">
                  <a:srgbClr val="000000">
                    <a:alpha val="43137"/>
                  </a:srgbClr>
                </a:outerShdw>
              </a:effectLst>
            </a:endParaRPr>
          </a:p>
        </p:txBody>
      </p:sp>
      <p:pic>
        <p:nvPicPr>
          <p:cNvPr id="10" name="Picture 3" descr="D:\Users\user\Pictures\logo FE Y ALEGRIA.png"/>
          <p:cNvPicPr>
            <a:picLocks noChangeAspect="1" noChangeArrowheads="1"/>
          </p:cNvPicPr>
          <p:nvPr/>
        </p:nvPicPr>
        <p:blipFill rotWithShape="1">
          <a:blip r:embed="rId6">
            <a:extLst>
              <a:ext uri="{28A0092B-C50C-407E-A947-70E740481C1C}">
                <a14:useLocalDpi xmlns:a14="http://schemas.microsoft.com/office/drawing/2010/main" val="0"/>
              </a:ext>
            </a:extLst>
          </a:blip>
          <a:srcRect l="4335" r="78194"/>
          <a:stretch/>
        </p:blipFill>
        <p:spPr bwMode="auto">
          <a:xfrm>
            <a:off x="2015976" y="6018965"/>
            <a:ext cx="1224136" cy="101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996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sers\user\Pictures\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84" y="220001"/>
            <a:ext cx="9433048" cy="6926527"/>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10"/>
          <p:cNvSpPr/>
          <p:nvPr/>
        </p:nvSpPr>
        <p:spPr>
          <a:xfrm>
            <a:off x="575815" y="2261012"/>
            <a:ext cx="8928993" cy="4381460"/>
          </a:xfrm>
          <a:prstGeom prst="rect">
            <a:avLst/>
          </a:prstGeom>
          <a:solidFill>
            <a:schemeClr val="bg1"/>
          </a:solidFill>
          <a:ln>
            <a:solidFill>
              <a:schemeClr val="bg1"/>
            </a:solidFill>
          </a:ln>
          <a:effectLst>
            <a:outerShdw blurRad="50800" dist="38100" dir="10800000" algn="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Rectángulo"/>
          <p:cNvSpPr/>
          <p:nvPr/>
        </p:nvSpPr>
        <p:spPr>
          <a:xfrm>
            <a:off x="539812" y="2405028"/>
            <a:ext cx="8928992" cy="4093428"/>
          </a:xfrm>
          <a:prstGeom prst="rect">
            <a:avLst/>
          </a:prstGeom>
        </p:spPr>
        <p:txBody>
          <a:bodyPr wrap="square">
            <a:spAutoFit/>
          </a:bodyPr>
          <a:lstStyle/>
          <a:p>
            <a:pPr algn="just"/>
            <a:r>
              <a:rPr lang="es-CO"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GRUPO DE INVESTIGACION ESCULTORES DE SUEÑOS Y CAMINOS </a:t>
            </a:r>
            <a:r>
              <a:rPr lang="es-CO" b="1" dirty="0">
                <a:latin typeface="Aharoni" panose="02010803020104030203" pitchFamily="2" charset="-79"/>
                <a:cs typeface="Aharoni" panose="02010803020104030203" pitchFamily="2" charset="-79"/>
              </a:rPr>
              <a:t>es una respuesta a todas las inquietudes que giran en torno al desempeño y a la adquisición de las competencias comunicativas.    aprender a hablar con fluidez ante un público  y dejar  entrever la creatividad desde la poesía, cuento, oratoria, dibujo, caricatura, escultura, pintura,  música, historietas, caligramas y </a:t>
            </a:r>
            <a:r>
              <a:rPr lang="es-CO" b="1" dirty="0" smtClean="0">
                <a:latin typeface="Aharoni" panose="02010803020104030203" pitchFamily="2" charset="-79"/>
                <a:cs typeface="Aharoni" panose="02010803020104030203" pitchFamily="2" charset="-79"/>
              </a:rPr>
              <a:t>otros. </a:t>
            </a:r>
            <a:r>
              <a:rPr lang="es-CO" b="1" dirty="0">
                <a:latin typeface="Aharoni" panose="02010803020104030203" pitchFamily="2" charset="-79"/>
                <a:cs typeface="Aharoni" panose="02010803020104030203" pitchFamily="2" charset="-79"/>
              </a:rPr>
              <a:t>A</a:t>
            </a:r>
            <a:r>
              <a:rPr lang="es-CO" b="1" dirty="0" smtClean="0">
                <a:latin typeface="Aharoni" panose="02010803020104030203" pitchFamily="2" charset="-79"/>
                <a:cs typeface="Aharoni" panose="02010803020104030203" pitchFamily="2" charset="-79"/>
              </a:rPr>
              <a:t> </a:t>
            </a:r>
            <a:r>
              <a:rPr lang="es-CO" b="1" dirty="0">
                <a:latin typeface="Aharoni" panose="02010803020104030203" pitchFamily="2" charset="-79"/>
                <a:cs typeface="Aharoni" panose="02010803020104030203" pitchFamily="2" charset="-79"/>
              </a:rPr>
              <a:t>demás formar lectores, y escritores, es un arte que como el escultor pule la palabra hasta crear un mundo real o imaginario, sensibilizando al estudiante para que sea más humano, espiritual, creativo y </a:t>
            </a:r>
            <a:r>
              <a:rPr lang="es-CO" b="1" dirty="0" smtClean="0">
                <a:latin typeface="Aharoni" panose="02010803020104030203" pitchFamily="2" charset="-79"/>
                <a:cs typeface="Aharoni" panose="02010803020104030203" pitchFamily="2" charset="-79"/>
              </a:rPr>
              <a:t>competente. </a:t>
            </a:r>
            <a:r>
              <a:rPr lang="es-CO" b="1" dirty="0">
                <a:latin typeface="Aharoni" panose="02010803020104030203" pitchFamily="2" charset="-79"/>
                <a:cs typeface="Aharoni" panose="02010803020104030203" pitchFamily="2" charset="-79"/>
              </a:rPr>
              <a:t>A</a:t>
            </a:r>
            <a:r>
              <a:rPr lang="es-CO" b="1" dirty="0" smtClean="0">
                <a:latin typeface="Aharoni" panose="02010803020104030203" pitchFamily="2" charset="-79"/>
                <a:cs typeface="Aharoni" panose="02010803020104030203" pitchFamily="2" charset="-79"/>
              </a:rPr>
              <a:t>l </a:t>
            </a:r>
            <a:r>
              <a:rPr lang="es-CO" b="1" dirty="0">
                <a:latin typeface="Aharoni" panose="02010803020104030203" pitchFamily="2" charset="-79"/>
                <a:cs typeface="Aharoni" panose="02010803020104030203" pitchFamily="2" charset="-79"/>
              </a:rPr>
              <a:t>determinar cómo influye la familia en el proceso lector se podrá tener una visión más clara de la realidad lectora de los niños, niñas y jóvenes de nuestra institución en pro de una mejora en el proceso de adquisición de competencias lectoras.</a:t>
            </a:r>
          </a:p>
        </p:txBody>
      </p:sp>
      <p:pic>
        <p:nvPicPr>
          <p:cNvPr id="9" name="Picture 9" descr="D:\Users\user\Pictures\xb6e2why.jpe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129" l="9756" r="89721"/>
                    </a14:imgEffect>
                  </a14:imgLayer>
                </a14:imgProps>
              </a:ext>
              <a:ext uri="{28A0092B-C50C-407E-A947-70E740481C1C}">
                <a14:useLocalDpi xmlns:a14="http://schemas.microsoft.com/office/drawing/2010/main" val="0"/>
              </a:ext>
            </a:extLst>
          </a:blip>
          <a:srcRect/>
          <a:stretch>
            <a:fillRect/>
          </a:stretch>
        </p:blipFill>
        <p:spPr bwMode="auto">
          <a:xfrm>
            <a:off x="647824" y="652049"/>
            <a:ext cx="1080120" cy="1080120"/>
          </a:xfrm>
          <a:prstGeom prst="rect">
            <a:avLst/>
          </a:prstGeom>
          <a:noFill/>
          <a:extLst>
            <a:ext uri="{909E8E84-426E-40DD-AFC4-6F175D3DCCD1}">
              <a14:hiddenFill xmlns:a14="http://schemas.microsoft.com/office/drawing/2010/main">
                <a:solidFill>
                  <a:srgbClr val="FFFFFF"/>
                </a:solidFill>
              </a14:hiddenFill>
            </a:ext>
          </a:extLst>
        </p:spPr>
      </p:pic>
      <p:sp>
        <p:nvSpPr>
          <p:cNvPr id="12" name="11 Arco"/>
          <p:cNvSpPr/>
          <p:nvPr/>
        </p:nvSpPr>
        <p:spPr>
          <a:xfrm rot="10800000">
            <a:off x="2087983" y="-1566443"/>
            <a:ext cx="5832647" cy="3528394"/>
          </a:xfrm>
          <a:prstGeom prst="arc">
            <a:avLst>
              <a:gd name="adj1" fmla="val 10814713"/>
              <a:gd name="adj2" fmla="val 0"/>
            </a:avLst>
          </a:prstGeom>
          <a:solidFill>
            <a:schemeClr val="bg1"/>
          </a:solidFill>
          <a:ln>
            <a:solidFill>
              <a:schemeClr val="bg1"/>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CO" dirty="0"/>
          </a:p>
        </p:txBody>
      </p:sp>
      <p:pic>
        <p:nvPicPr>
          <p:cNvPr id="14" name="Picture 2" descr="D:\Users\user\Downloads\enjambre.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000" b="99000" l="0" r="100000"/>
                    </a14:imgEffect>
                  </a14:imgLayer>
                </a14:imgProps>
              </a:ext>
              <a:ext uri="{28A0092B-C50C-407E-A947-70E740481C1C}">
                <a14:useLocalDpi xmlns:a14="http://schemas.microsoft.com/office/drawing/2010/main" val="0"/>
              </a:ext>
            </a:extLst>
          </a:blip>
          <a:srcRect/>
          <a:stretch>
            <a:fillRect/>
          </a:stretch>
        </p:blipFill>
        <p:spPr bwMode="auto">
          <a:xfrm>
            <a:off x="8280672" y="531661"/>
            <a:ext cx="1037990" cy="1037990"/>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2520032" y="161752"/>
            <a:ext cx="4986554" cy="954684"/>
          </a:xfrm>
          <a:prstGeom prst="rect">
            <a:avLst/>
          </a:prstGeom>
        </p:spPr>
        <p:txBody>
          <a:bodyPr wrap="square">
            <a:prstTxWarp prst="textPlain">
              <a:avLst/>
            </a:prstTxWarp>
            <a:spAutoFit/>
            <a:scene3d>
              <a:camera prst="orthographicFront"/>
              <a:lightRig rig="threePt" dir="t"/>
            </a:scene3d>
            <a:sp3d extrusionH="57150">
              <a:bevelT w="38100" h="38100"/>
            </a:sp3d>
          </a:bodyPr>
          <a:lstStyle/>
          <a:p>
            <a:r>
              <a:rPr lang="es-CO" sz="32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¿POR </a:t>
            </a:r>
            <a:r>
              <a:rPr lang="es-CO" sz="32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QUÉ </a:t>
            </a:r>
            <a:r>
              <a:rPr lang="es-CO" sz="32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ESCULTORES?</a:t>
            </a:r>
            <a:endParaRPr lang="es-CO" sz="32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95861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D:\Users\user\Downloads\enjamb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157" y="6555450"/>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Users\user\Pictures\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50" y="233759"/>
            <a:ext cx="9495945" cy="6378853"/>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rot="21192663">
            <a:off x="1891439" y="1373065"/>
            <a:ext cx="2329648" cy="597300"/>
          </a:xfrm>
          <a:prstGeom prst="rect">
            <a:avLst/>
          </a:prstGeom>
        </p:spPr>
        <p:txBody>
          <a:bodyPr wrap="square">
            <a:prstTxWarp prst="textPlain">
              <a:avLst/>
            </a:prstTxWarp>
            <a:spAutoFit/>
            <a:scene3d>
              <a:camera prst="orthographicFront"/>
              <a:lightRig rig="threePt" dir="t"/>
            </a:scene3d>
            <a:sp3d extrusionH="57150">
              <a:bevelT w="38100" h="38100"/>
            </a:sp3d>
          </a:bodyPr>
          <a:lstStyle/>
          <a:p>
            <a:pPr algn="ctr"/>
            <a:r>
              <a:rPr lang="es-CO" sz="1800" b="1" dirty="0" smtClean="0">
                <a:ln w="10541" cmpd="sng">
                  <a:solidFill>
                    <a:schemeClr val="accent2">
                      <a:lumMod val="50000"/>
                    </a:schemeClr>
                  </a:solidFill>
                  <a:prstDash val="solid"/>
                </a:ln>
                <a:solidFill>
                  <a:schemeClr val="accent2">
                    <a:lumMod val="60000"/>
                    <a:lumOff val="4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ESCULTORES</a:t>
            </a:r>
            <a:endParaRPr lang="es-CO" sz="1800" b="1" dirty="0">
              <a:ln w="10541" cmpd="sng">
                <a:solidFill>
                  <a:schemeClr val="accent2">
                    <a:lumMod val="50000"/>
                  </a:schemeClr>
                </a:solidFill>
                <a:prstDash val="solid"/>
              </a:ln>
              <a:solidFill>
                <a:schemeClr val="accent2">
                  <a:lumMod val="60000"/>
                  <a:lumOff val="40000"/>
                </a:schemeClr>
              </a:solidFill>
              <a:effectLst>
                <a:outerShdw blurRad="38100" dist="38100" dir="2700000" algn="tl">
                  <a:srgbClr val="000000">
                    <a:alpha val="43137"/>
                  </a:srgbClr>
                </a:outerShdw>
              </a:effectLst>
            </a:endParaRPr>
          </a:p>
        </p:txBody>
      </p:sp>
      <p:pic>
        <p:nvPicPr>
          <p:cNvPr id="17" name="Picture 9" descr="D:\Users\user\Pictures\xb6e2why.jpe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129" l="9756" r="89721"/>
                    </a14:imgEffect>
                  </a14:imgLayer>
                </a14:imgProps>
              </a:ext>
              <a:ext uri="{28A0092B-C50C-407E-A947-70E740481C1C}">
                <a14:useLocalDpi xmlns:a14="http://schemas.microsoft.com/office/drawing/2010/main" val="0"/>
              </a:ext>
            </a:extLst>
          </a:blip>
          <a:srcRect/>
          <a:stretch>
            <a:fillRect/>
          </a:stretch>
        </p:blipFill>
        <p:spPr bwMode="auto">
          <a:xfrm>
            <a:off x="7416576" y="65704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4464248" y="1321927"/>
            <a:ext cx="4942926" cy="2139047"/>
          </a:xfrm>
          <a:prstGeom prst="rect">
            <a:avLst/>
          </a:prstGeom>
        </p:spPr>
        <p:txBody>
          <a:bodyPr wrap="square">
            <a:spAutoFit/>
          </a:bodyPr>
          <a:lstStyle/>
          <a:p>
            <a:pPr algn="just"/>
            <a:r>
              <a:rPr lang="es-CO" sz="1900" b="1" dirty="0"/>
              <a:t>¿QUÉ TANTO INFLUYE EL ACOMPAÑAMIENTO FAMILIAR EN EL DESARROLLO DE COMPETENCIAS LECTORAS DE </a:t>
            </a:r>
            <a:r>
              <a:rPr lang="es-CO" sz="1900" b="1" dirty="0" smtClean="0"/>
              <a:t>LAS NIÑAS</a:t>
            </a:r>
            <a:r>
              <a:rPr lang="es-CO" sz="1900" b="1" dirty="0"/>
              <a:t>, </a:t>
            </a:r>
            <a:r>
              <a:rPr lang="es-CO" sz="1900" b="1" dirty="0" smtClean="0"/>
              <a:t>NIÑOS </a:t>
            </a:r>
            <a:r>
              <a:rPr lang="es-CO" sz="1900" b="1" dirty="0"/>
              <a:t>Y JÓVENES DE LA INSTITUCIÓN EDUCATIVA COLEGIO INTEGRADO FE Y ALEGRÍA DEL MUNICIPIO DE LOS PATIOS, NORTE DE SANTANDER?</a:t>
            </a:r>
          </a:p>
        </p:txBody>
      </p:sp>
      <p:sp>
        <p:nvSpPr>
          <p:cNvPr id="36" name="35 Rectángulo"/>
          <p:cNvSpPr/>
          <p:nvPr/>
        </p:nvSpPr>
        <p:spPr>
          <a:xfrm rot="21192663">
            <a:off x="1334312" y="2462494"/>
            <a:ext cx="2424176" cy="793726"/>
          </a:xfrm>
          <a:prstGeom prst="rect">
            <a:avLst/>
          </a:prstGeom>
          <a:scene3d>
            <a:camera prst="orthographicFront"/>
            <a:lightRig rig="threePt" dir="t"/>
          </a:scene3d>
          <a:sp3d>
            <a:bevelT/>
          </a:sp3d>
        </p:spPr>
        <p:txBody>
          <a:bodyPr wrap="square">
            <a:prstTxWarp prst="textPlain">
              <a:avLst/>
            </a:prstTxWarp>
            <a:spAutoFit/>
            <a:sp3d extrusionH="57150">
              <a:bevelT w="38100" h="38100"/>
            </a:sp3d>
          </a:bodyPr>
          <a:lstStyle/>
          <a:p>
            <a:pPr algn="ctr"/>
            <a:r>
              <a:rPr lang="es-CO" sz="1800" b="1" dirty="0" smtClean="0">
                <a:ln w="10541" cmpd="sng">
                  <a:solidFill>
                    <a:schemeClr val="accent2">
                      <a:lumMod val="50000"/>
                    </a:schemeClr>
                  </a:solidFill>
                  <a:prstDash val="solid"/>
                </a:ln>
                <a:solidFill>
                  <a:schemeClr val="accent2">
                    <a:lumMod val="60000"/>
                    <a:lumOff val="4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CIENTÍFICOS</a:t>
            </a:r>
            <a:endParaRPr lang="es-CO" sz="1800" b="1" dirty="0">
              <a:ln w="10541" cmpd="sng">
                <a:solidFill>
                  <a:schemeClr val="accent2">
                    <a:lumMod val="50000"/>
                  </a:schemeClr>
                </a:solidFill>
                <a:prstDash val="solid"/>
              </a:ln>
              <a:solidFill>
                <a:schemeClr val="accent2">
                  <a:lumMod val="60000"/>
                  <a:lumOff val="4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7" name="36 Rectángulo"/>
          <p:cNvSpPr/>
          <p:nvPr/>
        </p:nvSpPr>
        <p:spPr>
          <a:xfrm rot="21192663">
            <a:off x="2177570" y="3826084"/>
            <a:ext cx="2333449" cy="565375"/>
          </a:xfrm>
          <a:prstGeom prst="rect">
            <a:avLst/>
          </a:prstGeom>
          <a:scene3d>
            <a:camera prst="orthographicFront"/>
            <a:lightRig rig="threePt" dir="t"/>
          </a:scene3d>
          <a:sp3d>
            <a:bevelT/>
          </a:sp3d>
        </p:spPr>
        <p:txBody>
          <a:bodyPr wrap="square">
            <a:prstTxWarp prst="textPlain">
              <a:avLst/>
            </a:prstTxWarp>
            <a:spAutoFit/>
            <a:sp3d extrusionH="57150">
              <a:bevelT w="38100" h="38100"/>
            </a:sp3d>
          </a:bodyPr>
          <a:lstStyle/>
          <a:p>
            <a:pPr algn="ctr"/>
            <a:r>
              <a:rPr lang="es-CO" sz="1800" b="1" dirty="0" smtClean="0">
                <a:ln w="10541" cmpd="sng">
                  <a:solidFill>
                    <a:schemeClr val="accent2">
                      <a:lumMod val="50000"/>
                    </a:schemeClr>
                  </a:solidFill>
                  <a:prstDash val="solid"/>
                </a:ln>
                <a:solidFill>
                  <a:schemeClr val="accent2">
                    <a:lumMod val="60000"/>
                    <a:lumOff val="4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PENSANTES</a:t>
            </a:r>
            <a:endParaRPr lang="es-CO" sz="1800" b="1" dirty="0">
              <a:ln w="10541" cmpd="sng">
                <a:solidFill>
                  <a:schemeClr val="accent2">
                    <a:lumMod val="50000"/>
                  </a:schemeClr>
                </a:solidFill>
                <a:prstDash val="solid"/>
              </a:ln>
              <a:solidFill>
                <a:schemeClr val="accent2">
                  <a:lumMod val="60000"/>
                  <a:lumOff val="4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10" name="Picture 3" descr="D:\Users\user\Pictures\logo FE Y ALEGRIA.png"/>
          <p:cNvPicPr>
            <a:picLocks noChangeAspect="1" noChangeArrowheads="1"/>
          </p:cNvPicPr>
          <p:nvPr/>
        </p:nvPicPr>
        <p:blipFill rotWithShape="1">
          <a:blip r:embed="rId6">
            <a:extLst>
              <a:ext uri="{28A0092B-C50C-407E-A947-70E740481C1C}">
                <a14:useLocalDpi xmlns:a14="http://schemas.microsoft.com/office/drawing/2010/main" val="0"/>
              </a:ext>
            </a:extLst>
          </a:blip>
          <a:srcRect l="4335" r="78194"/>
          <a:stretch/>
        </p:blipFill>
        <p:spPr bwMode="auto">
          <a:xfrm>
            <a:off x="2259282" y="6678766"/>
            <a:ext cx="740771" cy="611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943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Users\user\Pictures\escultor-medieval-8373841.jpg"/>
          <p:cNvPicPr>
            <a:picLocks noChangeAspect="1" noChangeArrowheads="1"/>
          </p:cNvPicPr>
          <p:nvPr/>
        </p:nvPicPr>
        <p:blipFill rotWithShape="1">
          <a:blip r:embed="rId3">
            <a:extLst>
              <a:ext uri="{28A0092B-C50C-407E-A947-70E740481C1C}">
                <a14:useLocalDpi xmlns:a14="http://schemas.microsoft.com/office/drawing/2010/main" val="0"/>
              </a:ext>
            </a:extLst>
          </a:blip>
          <a:srcRect l="80562" t="96616"/>
          <a:stretch/>
        </p:blipFill>
        <p:spPr bwMode="auto">
          <a:xfrm>
            <a:off x="359792" y="17736"/>
            <a:ext cx="2310601" cy="3496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Users\user\Pictures\escultor-medieval-8373841.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009" b="89823" l="9000" r="90462"/>
                    </a14:imgEffect>
                    <a14:imgEffect>
                      <a14:sharpenSoften amount="-25000"/>
                    </a14:imgEffect>
                    <a14:imgEffect>
                      <a14:colorTemperature colorTemp="8800"/>
                    </a14:imgEffect>
                    <a14:imgEffect>
                      <a14:brightnessContrast bright="20000" contrast="-40000"/>
                    </a14:imgEffect>
                  </a14:imgLayer>
                </a14:imgProps>
              </a:ext>
              <a:ext uri="{28A0092B-C50C-407E-A947-70E740481C1C}">
                <a14:useLocalDpi xmlns:a14="http://schemas.microsoft.com/office/drawing/2010/main" val="0"/>
              </a:ext>
            </a:extLst>
          </a:blip>
          <a:srcRect b="9658"/>
          <a:stretch/>
        </p:blipFill>
        <p:spPr bwMode="auto">
          <a:xfrm>
            <a:off x="-1728440" y="-126280"/>
            <a:ext cx="9650789" cy="7362552"/>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410326" y="1385888"/>
            <a:ext cx="7454522" cy="6186309"/>
          </a:xfrm>
          <a:prstGeom prst="rect">
            <a:avLst/>
          </a:prstGeom>
        </p:spPr>
        <p:txBody>
          <a:bodyPr wrap="square">
            <a:spAutoFit/>
          </a:bodyPr>
          <a:lstStyle/>
          <a:p>
            <a:pPr algn="just"/>
            <a:r>
              <a:rPr lang="es-CO" sz="2200" b="1" dirty="0" smtClean="0">
                <a:effectLst>
                  <a:outerShdw blurRad="38100" dist="38100" dir="2700000" algn="tl">
                    <a:srgbClr val="000000">
                      <a:alpha val="43137"/>
                    </a:srgbClr>
                  </a:outerShdw>
                </a:effectLst>
              </a:rPr>
              <a:t>Familia </a:t>
            </a:r>
            <a:r>
              <a:rPr lang="es-CO" sz="2200" b="1" dirty="0">
                <a:effectLst>
                  <a:outerShdw blurRad="38100" dist="38100" dir="2700000" algn="tl">
                    <a:srgbClr val="000000">
                      <a:alpha val="43137"/>
                    </a:srgbClr>
                  </a:outerShdw>
                </a:effectLst>
              </a:rPr>
              <a:t>y escuela comparten la responsabilidad de que los niños de educación inicial y básica </a:t>
            </a:r>
            <a:r>
              <a:rPr lang="es-CO" sz="22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alcancen</a:t>
            </a:r>
            <a:r>
              <a:rPr lang="es-CO" sz="2200" b="1" dirty="0">
                <a:effectLst>
                  <a:outerShdw blurRad="38100" dist="38100" dir="2700000" algn="tl">
                    <a:srgbClr val="000000">
                      <a:alpha val="43137"/>
                    </a:srgbClr>
                  </a:outerShdw>
                </a:effectLst>
              </a:rPr>
              <a:t> los aprendizajes esenciales para su futuro desenvolvimiento en la vida. La familia es el grupo social más importante en la vida de los seres humanos, entre otras razones porque en ella se inicia la formación de los individuos</a:t>
            </a:r>
            <a:r>
              <a:rPr lang="es-CO" sz="2200" b="1" dirty="0" smtClean="0">
                <a:effectLst>
                  <a:outerShdw blurRad="38100" dist="38100" dir="2700000" algn="tl">
                    <a:srgbClr val="000000">
                      <a:alpha val="43137"/>
                    </a:srgbClr>
                  </a:outerShdw>
                </a:effectLst>
              </a:rPr>
              <a:t>.</a:t>
            </a:r>
          </a:p>
          <a:p>
            <a:pPr algn="just"/>
            <a:endParaRPr lang="es-CO" sz="2200" b="1" dirty="0">
              <a:effectLst>
                <a:outerShdw blurRad="38100" dist="38100" dir="2700000" algn="tl">
                  <a:srgbClr val="000000">
                    <a:alpha val="43137"/>
                  </a:srgbClr>
                </a:outerShdw>
              </a:effectLst>
            </a:endParaRPr>
          </a:p>
          <a:p>
            <a:pPr algn="just"/>
            <a:r>
              <a:rPr lang="es-CO" sz="2200" b="1" dirty="0">
                <a:effectLst>
                  <a:outerShdw blurRad="38100" dist="38100" dir="2700000" algn="tl">
                    <a:srgbClr val="000000">
                      <a:alpha val="43137"/>
                    </a:srgbClr>
                  </a:outerShdw>
                </a:effectLst>
              </a:rPr>
              <a:t>Las actividades y relaciones familiares forman en las nuevas generaciones las primeras cualidades de personalidad y brindan los conocimientos que representan la base y condición para la asimilación del resto de aprendizajes y de relaciones sociales. Por tanto, </a:t>
            </a:r>
            <a:r>
              <a:rPr lang="es-CO" sz="2200" b="1" dirty="0" smtClean="0">
                <a:effectLst>
                  <a:outerShdw blurRad="38100" dist="38100" dir="2700000" algn="tl">
                    <a:srgbClr val="000000">
                      <a:alpha val="43137"/>
                    </a:srgbClr>
                  </a:outerShdw>
                </a:effectLst>
              </a:rPr>
              <a:t>“la </a:t>
            </a:r>
            <a:r>
              <a:rPr lang="es-CO" sz="2200" b="1" dirty="0">
                <a:effectLst>
                  <a:outerShdw blurRad="38100" dist="38100" dir="2700000" algn="tl">
                    <a:srgbClr val="000000">
                      <a:alpha val="43137"/>
                    </a:srgbClr>
                  </a:outerShdw>
                </a:effectLst>
              </a:rPr>
              <a:t>familia cumple una función educativa fundamental, ya que desde muy temprano influye en el desarrollo social, físico, intelectual y moral de los </a:t>
            </a:r>
            <a:r>
              <a:rPr lang="es-CO" sz="2200" b="1" dirty="0" smtClean="0">
                <a:effectLst>
                  <a:outerShdw blurRad="38100" dist="38100" dir="2700000" algn="tl">
                    <a:srgbClr val="000000">
                      <a:alpha val="43137"/>
                    </a:srgbClr>
                  </a:outerShdw>
                </a:effectLst>
              </a:rPr>
              <a:t>niños” </a:t>
            </a:r>
            <a:r>
              <a:rPr lang="es-CO" sz="2200" b="1" dirty="0">
                <a:effectLst>
                  <a:outerShdw blurRad="38100" dist="38100" dir="2700000" algn="tl">
                    <a:srgbClr val="000000">
                      <a:alpha val="43137"/>
                    </a:srgbClr>
                  </a:outerShdw>
                </a:effectLst>
              </a:rPr>
              <a:t>(Chavarría, 2011</a:t>
            </a:r>
            <a:r>
              <a:rPr lang="es-CO" sz="2200" b="1" dirty="0" smtClean="0">
                <a:effectLst>
                  <a:outerShdw blurRad="38100" dist="38100" dir="2700000" algn="tl">
                    <a:srgbClr val="000000">
                      <a:alpha val="43137"/>
                    </a:srgbClr>
                  </a:outerShdw>
                </a:effectLst>
              </a:rPr>
              <a:t>) “es </a:t>
            </a:r>
            <a:r>
              <a:rPr lang="es-CO" sz="2200" b="1" dirty="0">
                <a:effectLst>
                  <a:outerShdw blurRad="38100" dist="38100" dir="2700000" algn="tl">
                    <a:srgbClr val="000000">
                      <a:alpha val="43137"/>
                    </a:srgbClr>
                  </a:outerShdw>
                </a:effectLst>
              </a:rPr>
              <a:t>la primera escuela del ser humano, y los padres o cuidadores son los primeros educadores de las nuevas </a:t>
            </a:r>
            <a:r>
              <a:rPr lang="es-CO" sz="2200" b="1" dirty="0" smtClean="0">
                <a:effectLst>
                  <a:outerShdw blurRad="38100" dist="38100" dir="2700000" algn="tl">
                    <a:srgbClr val="000000">
                      <a:alpha val="43137"/>
                    </a:srgbClr>
                  </a:outerShdw>
                </a:effectLst>
              </a:rPr>
              <a:t>generaciones” </a:t>
            </a:r>
            <a:r>
              <a:rPr lang="es-CO" sz="2200" b="1" dirty="0">
                <a:effectLst>
                  <a:outerShdw blurRad="38100" dist="38100" dir="2700000" algn="tl">
                    <a:srgbClr val="000000">
                      <a:alpha val="43137"/>
                    </a:srgbClr>
                  </a:outerShdw>
                </a:effectLst>
              </a:rPr>
              <a:t>(Villarroel y Sánchez, 2002).</a:t>
            </a:r>
          </a:p>
          <a:p>
            <a:pPr algn="just"/>
            <a:r>
              <a:rPr lang="es-CO" sz="2200" b="1" dirty="0">
                <a:effectLst>
                  <a:outerShdw blurRad="38100" dist="38100" dir="2700000" algn="tl">
                    <a:srgbClr val="000000">
                      <a:alpha val="43137"/>
                    </a:srgbClr>
                  </a:outerShdw>
                </a:effectLst>
              </a:rPr>
              <a:t> </a:t>
            </a:r>
          </a:p>
        </p:txBody>
      </p:sp>
      <p:sp>
        <p:nvSpPr>
          <p:cNvPr id="7" name="6 Rectángulo"/>
          <p:cNvSpPr/>
          <p:nvPr/>
        </p:nvSpPr>
        <p:spPr>
          <a:xfrm>
            <a:off x="3960192" y="305768"/>
            <a:ext cx="4713120" cy="873505"/>
          </a:xfrm>
          <a:prstGeom prst="rect">
            <a:avLst/>
          </a:prstGeom>
          <a:scene3d>
            <a:camera prst="orthographicFront"/>
            <a:lightRig rig="threePt" dir="t"/>
          </a:scene3d>
          <a:sp3d>
            <a:bevelT/>
          </a:sp3d>
        </p:spPr>
        <p:txBody>
          <a:bodyPr wrap="none">
            <a:prstTxWarp prst="textPlain">
              <a:avLst/>
            </a:prstTxWarp>
            <a:spAutoFit/>
            <a:sp3d extrusionH="57150">
              <a:bevelT w="38100" h="38100"/>
            </a:sp3d>
          </a:bodyPr>
          <a:lstStyle/>
          <a:p>
            <a:r>
              <a:rPr lang="es-CO" sz="3200" b="1" dirty="0">
                <a:ln>
                  <a:solidFill>
                    <a:schemeClr val="bg2">
                      <a:lumMod val="75000"/>
                    </a:schemeClr>
                  </a:solidFill>
                </a:ln>
                <a:solidFill>
                  <a:schemeClr val="bg2">
                    <a:lumMod val="2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LA FAMILIA Y LA LECTURA</a:t>
            </a:r>
          </a:p>
        </p:txBody>
      </p:sp>
      <p:sp>
        <p:nvSpPr>
          <p:cNvPr id="9" name="11 Elipse"/>
          <p:cNvSpPr/>
          <p:nvPr/>
        </p:nvSpPr>
        <p:spPr>
          <a:xfrm rot="20666057">
            <a:off x="129075" y="5618880"/>
            <a:ext cx="10775549" cy="5076952"/>
          </a:xfrm>
          <a:custGeom>
            <a:avLst/>
            <a:gdLst>
              <a:gd name="connsiteX0" fmla="*/ 0 w 13252462"/>
              <a:gd name="connsiteY0" fmla="*/ 1021933 h 2043865"/>
              <a:gd name="connsiteX1" fmla="*/ 6626231 w 13252462"/>
              <a:gd name="connsiteY1" fmla="*/ 0 h 2043865"/>
              <a:gd name="connsiteX2" fmla="*/ 13252462 w 13252462"/>
              <a:gd name="connsiteY2" fmla="*/ 1021933 h 2043865"/>
              <a:gd name="connsiteX3" fmla="*/ 6626231 w 13252462"/>
              <a:gd name="connsiteY3" fmla="*/ 2043866 h 2043865"/>
              <a:gd name="connsiteX4" fmla="*/ 0 w 13252462"/>
              <a:gd name="connsiteY4" fmla="*/ 1021933 h 2043865"/>
              <a:gd name="connsiteX0" fmla="*/ 0 w 11920312"/>
              <a:gd name="connsiteY0" fmla="*/ 152393 h 3192919"/>
              <a:gd name="connsiteX1" fmla="*/ 5294081 w 11920312"/>
              <a:gd name="connsiteY1" fmla="*/ 1073085 h 3192919"/>
              <a:gd name="connsiteX2" fmla="*/ 11920312 w 11920312"/>
              <a:gd name="connsiteY2" fmla="*/ 2095018 h 3192919"/>
              <a:gd name="connsiteX3" fmla="*/ 5294081 w 11920312"/>
              <a:gd name="connsiteY3" fmla="*/ 3116951 h 3192919"/>
              <a:gd name="connsiteX4" fmla="*/ 0 w 11920312"/>
              <a:gd name="connsiteY4" fmla="*/ 152393 h 3192919"/>
              <a:gd name="connsiteX0" fmla="*/ 0 w 9907297"/>
              <a:gd name="connsiteY0" fmla="*/ 135321 h 3104427"/>
              <a:gd name="connsiteX1" fmla="*/ 5294081 w 9907297"/>
              <a:gd name="connsiteY1" fmla="*/ 1056013 h 3104427"/>
              <a:gd name="connsiteX2" fmla="*/ 9907297 w 9907297"/>
              <a:gd name="connsiteY2" fmla="*/ 785515 h 3104427"/>
              <a:gd name="connsiteX3" fmla="*/ 5294081 w 9907297"/>
              <a:gd name="connsiteY3" fmla="*/ 3099879 h 3104427"/>
              <a:gd name="connsiteX4" fmla="*/ 0 w 9907297"/>
              <a:gd name="connsiteY4" fmla="*/ 135321 h 3104427"/>
              <a:gd name="connsiteX0" fmla="*/ 0 w 10265679"/>
              <a:gd name="connsiteY0" fmla="*/ 99093 h 3855384"/>
              <a:gd name="connsiteX1" fmla="*/ 5652463 w 10265679"/>
              <a:gd name="connsiteY1" fmla="*/ 1791975 h 3855384"/>
              <a:gd name="connsiteX2" fmla="*/ 10265679 w 10265679"/>
              <a:gd name="connsiteY2" fmla="*/ 1521477 h 3855384"/>
              <a:gd name="connsiteX3" fmla="*/ 5652463 w 10265679"/>
              <a:gd name="connsiteY3" fmla="*/ 3835841 h 3855384"/>
              <a:gd name="connsiteX4" fmla="*/ 0 w 10265679"/>
              <a:gd name="connsiteY4" fmla="*/ 99093 h 3855384"/>
              <a:gd name="connsiteX0" fmla="*/ 11 w 10265690"/>
              <a:gd name="connsiteY0" fmla="*/ 54851 h 3811142"/>
              <a:gd name="connsiteX1" fmla="*/ 5606725 w 10265690"/>
              <a:gd name="connsiteY1" fmla="*/ 1557011 h 3811142"/>
              <a:gd name="connsiteX2" fmla="*/ 10265690 w 10265690"/>
              <a:gd name="connsiteY2" fmla="*/ 1477235 h 3811142"/>
              <a:gd name="connsiteX3" fmla="*/ 5652474 w 10265690"/>
              <a:gd name="connsiteY3" fmla="*/ 3791599 h 3811142"/>
              <a:gd name="connsiteX4" fmla="*/ 11 w 10265690"/>
              <a:gd name="connsiteY4" fmla="*/ 54851 h 3811142"/>
              <a:gd name="connsiteX0" fmla="*/ 11 w 9606479"/>
              <a:gd name="connsiteY0" fmla="*/ 51556 h 3791724"/>
              <a:gd name="connsiteX1" fmla="*/ 5606725 w 9606479"/>
              <a:gd name="connsiteY1" fmla="*/ 1553716 h 3791724"/>
              <a:gd name="connsiteX2" fmla="*/ 9606479 w 9606479"/>
              <a:gd name="connsiteY2" fmla="*/ 716826 h 3791724"/>
              <a:gd name="connsiteX3" fmla="*/ 5652474 w 9606479"/>
              <a:gd name="connsiteY3" fmla="*/ 3788304 h 3791724"/>
              <a:gd name="connsiteX4" fmla="*/ 11 w 9606479"/>
              <a:gd name="connsiteY4" fmla="*/ 51556 h 3791724"/>
              <a:gd name="connsiteX0" fmla="*/ 11 w 8874217"/>
              <a:gd name="connsiteY0" fmla="*/ 58374 h 3853026"/>
              <a:gd name="connsiteX1" fmla="*/ 5606725 w 8874217"/>
              <a:gd name="connsiteY1" fmla="*/ 1560534 h 3853026"/>
              <a:gd name="connsiteX2" fmla="*/ 8874217 w 8874217"/>
              <a:gd name="connsiteY2" fmla="*/ 2200223 h 3853026"/>
              <a:gd name="connsiteX3" fmla="*/ 5652474 w 8874217"/>
              <a:gd name="connsiteY3" fmla="*/ 3795122 h 3853026"/>
              <a:gd name="connsiteX4" fmla="*/ 11 w 8874217"/>
              <a:gd name="connsiteY4" fmla="*/ 58374 h 3853026"/>
              <a:gd name="connsiteX0" fmla="*/ 1 w 8874207"/>
              <a:gd name="connsiteY0" fmla="*/ 47173 h 3841825"/>
              <a:gd name="connsiteX1" fmla="*/ 5655834 w 8874207"/>
              <a:gd name="connsiteY1" fmla="*/ 1711510 h 3841825"/>
              <a:gd name="connsiteX2" fmla="*/ 8874207 w 8874207"/>
              <a:gd name="connsiteY2" fmla="*/ 2189022 h 3841825"/>
              <a:gd name="connsiteX3" fmla="*/ 5652464 w 8874207"/>
              <a:gd name="connsiteY3" fmla="*/ 3783921 h 3841825"/>
              <a:gd name="connsiteX4" fmla="*/ 1 w 8874207"/>
              <a:gd name="connsiteY4" fmla="*/ 47173 h 3841825"/>
              <a:gd name="connsiteX0" fmla="*/ 1 w 8809808"/>
              <a:gd name="connsiteY0" fmla="*/ 50880 h 3672320"/>
              <a:gd name="connsiteX1" fmla="*/ 5591435 w 8809808"/>
              <a:gd name="connsiteY1" fmla="*/ 1549169 h 3672320"/>
              <a:gd name="connsiteX2" fmla="*/ 8809808 w 8809808"/>
              <a:gd name="connsiteY2" fmla="*/ 2026681 h 3672320"/>
              <a:gd name="connsiteX3" fmla="*/ 5588065 w 8809808"/>
              <a:gd name="connsiteY3" fmla="*/ 3621580 h 3672320"/>
              <a:gd name="connsiteX4" fmla="*/ 1 w 8809808"/>
              <a:gd name="connsiteY4" fmla="*/ 50880 h 3672320"/>
              <a:gd name="connsiteX0" fmla="*/ 1 w 8809808"/>
              <a:gd name="connsiteY0" fmla="*/ 61484 h 3682924"/>
              <a:gd name="connsiteX1" fmla="*/ 5568622 w 8809808"/>
              <a:gd name="connsiteY1" fmla="*/ 1419233 h 3682924"/>
              <a:gd name="connsiteX2" fmla="*/ 8809808 w 8809808"/>
              <a:gd name="connsiteY2" fmla="*/ 2037285 h 3682924"/>
              <a:gd name="connsiteX3" fmla="*/ 5588065 w 8809808"/>
              <a:gd name="connsiteY3" fmla="*/ 3632184 h 3682924"/>
              <a:gd name="connsiteX4" fmla="*/ 1 w 8809808"/>
              <a:gd name="connsiteY4" fmla="*/ 61484 h 3682924"/>
              <a:gd name="connsiteX0" fmla="*/ 1 w 8809808"/>
              <a:gd name="connsiteY0" fmla="*/ 53850 h 3675290"/>
              <a:gd name="connsiteX1" fmla="*/ 5604206 w 8809808"/>
              <a:gd name="connsiteY1" fmla="*/ 1510454 h 3675290"/>
              <a:gd name="connsiteX2" fmla="*/ 8809808 w 8809808"/>
              <a:gd name="connsiteY2" fmla="*/ 2029651 h 3675290"/>
              <a:gd name="connsiteX3" fmla="*/ 5588065 w 8809808"/>
              <a:gd name="connsiteY3" fmla="*/ 3624550 h 3675290"/>
              <a:gd name="connsiteX4" fmla="*/ 1 w 8809808"/>
              <a:gd name="connsiteY4" fmla="*/ 53850 h 3675290"/>
              <a:gd name="connsiteX0" fmla="*/ 2 w 8751196"/>
              <a:gd name="connsiteY0" fmla="*/ 53081 h 3705871"/>
              <a:gd name="connsiteX1" fmla="*/ 5545594 w 8751196"/>
              <a:gd name="connsiteY1" fmla="*/ 1539759 h 3705871"/>
              <a:gd name="connsiteX2" fmla="*/ 8751196 w 8751196"/>
              <a:gd name="connsiteY2" fmla="*/ 2058956 h 3705871"/>
              <a:gd name="connsiteX3" fmla="*/ 5529453 w 8751196"/>
              <a:gd name="connsiteY3" fmla="*/ 3653855 h 3705871"/>
              <a:gd name="connsiteX4" fmla="*/ 2 w 8751196"/>
              <a:gd name="connsiteY4" fmla="*/ 53081 h 3705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1196" h="3705871">
                <a:moveTo>
                  <a:pt x="2" y="53081"/>
                </a:moveTo>
                <a:cubicBezTo>
                  <a:pt x="2692" y="-299268"/>
                  <a:pt x="4087062" y="1205447"/>
                  <a:pt x="5545594" y="1539759"/>
                </a:cubicBezTo>
                <a:cubicBezTo>
                  <a:pt x="7004126" y="1874071"/>
                  <a:pt x="8751196" y="1494558"/>
                  <a:pt x="8751196" y="2058956"/>
                </a:cubicBezTo>
                <a:cubicBezTo>
                  <a:pt x="8751196" y="2623354"/>
                  <a:pt x="6987985" y="3988167"/>
                  <a:pt x="5529453" y="3653855"/>
                </a:cubicBezTo>
                <a:cubicBezTo>
                  <a:pt x="4070921" y="3319543"/>
                  <a:pt x="-2688" y="405430"/>
                  <a:pt x="2" y="53081"/>
                </a:cubicBezTo>
                <a:close/>
              </a:path>
            </a:pathLst>
          </a:cu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0800000" scaled="1"/>
            <a:tileRect/>
          </a:gra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Picture 9" descr="D:\Users\user\Pictures\xb6e2why.jpe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129" l="9756" r="89721"/>
                    </a14:imgEffect>
                  </a14:imgLayer>
                </a14:imgProps>
              </a:ext>
              <a:ext uri="{28A0092B-C50C-407E-A947-70E740481C1C}">
                <a14:useLocalDpi xmlns:a14="http://schemas.microsoft.com/office/drawing/2010/main" val="0"/>
              </a:ext>
            </a:extLst>
          </a:blip>
          <a:srcRect/>
          <a:stretch>
            <a:fillRect/>
          </a:stretch>
        </p:blipFill>
        <p:spPr bwMode="auto">
          <a:xfrm>
            <a:off x="8914985" y="233760"/>
            <a:ext cx="949863" cy="94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147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D:\Users\user\Pictures\knowledge-tree-leaves-flowers-books-41419738.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t="4969" b="13821"/>
          <a:stretch/>
        </p:blipFill>
        <p:spPr bwMode="auto">
          <a:xfrm>
            <a:off x="-354503" y="-158488"/>
            <a:ext cx="11515496" cy="7503104"/>
          </a:xfrm>
          <a:prstGeom prst="rect">
            <a:avLst/>
          </a:prstGeom>
          <a:noFill/>
          <a:extLst>
            <a:ext uri="{909E8E84-426E-40DD-AFC4-6F175D3DCCD1}">
              <a14:hiddenFill xmlns:a14="http://schemas.microsoft.com/office/drawing/2010/main">
                <a:solidFill>
                  <a:srgbClr val="FFFFFF"/>
                </a:solidFill>
              </a14:hiddenFill>
            </a:ext>
          </a:extLst>
        </p:spPr>
      </p:pic>
      <p:sp>
        <p:nvSpPr>
          <p:cNvPr id="12" name="11 Elipse"/>
          <p:cNvSpPr/>
          <p:nvPr/>
        </p:nvSpPr>
        <p:spPr>
          <a:xfrm rot="20666057">
            <a:off x="129075" y="5618880"/>
            <a:ext cx="10775549" cy="5076952"/>
          </a:xfrm>
          <a:custGeom>
            <a:avLst/>
            <a:gdLst>
              <a:gd name="connsiteX0" fmla="*/ 0 w 13252462"/>
              <a:gd name="connsiteY0" fmla="*/ 1021933 h 2043865"/>
              <a:gd name="connsiteX1" fmla="*/ 6626231 w 13252462"/>
              <a:gd name="connsiteY1" fmla="*/ 0 h 2043865"/>
              <a:gd name="connsiteX2" fmla="*/ 13252462 w 13252462"/>
              <a:gd name="connsiteY2" fmla="*/ 1021933 h 2043865"/>
              <a:gd name="connsiteX3" fmla="*/ 6626231 w 13252462"/>
              <a:gd name="connsiteY3" fmla="*/ 2043866 h 2043865"/>
              <a:gd name="connsiteX4" fmla="*/ 0 w 13252462"/>
              <a:gd name="connsiteY4" fmla="*/ 1021933 h 2043865"/>
              <a:gd name="connsiteX0" fmla="*/ 0 w 11920312"/>
              <a:gd name="connsiteY0" fmla="*/ 152393 h 3192919"/>
              <a:gd name="connsiteX1" fmla="*/ 5294081 w 11920312"/>
              <a:gd name="connsiteY1" fmla="*/ 1073085 h 3192919"/>
              <a:gd name="connsiteX2" fmla="*/ 11920312 w 11920312"/>
              <a:gd name="connsiteY2" fmla="*/ 2095018 h 3192919"/>
              <a:gd name="connsiteX3" fmla="*/ 5294081 w 11920312"/>
              <a:gd name="connsiteY3" fmla="*/ 3116951 h 3192919"/>
              <a:gd name="connsiteX4" fmla="*/ 0 w 11920312"/>
              <a:gd name="connsiteY4" fmla="*/ 152393 h 3192919"/>
              <a:gd name="connsiteX0" fmla="*/ 0 w 9907297"/>
              <a:gd name="connsiteY0" fmla="*/ 135321 h 3104427"/>
              <a:gd name="connsiteX1" fmla="*/ 5294081 w 9907297"/>
              <a:gd name="connsiteY1" fmla="*/ 1056013 h 3104427"/>
              <a:gd name="connsiteX2" fmla="*/ 9907297 w 9907297"/>
              <a:gd name="connsiteY2" fmla="*/ 785515 h 3104427"/>
              <a:gd name="connsiteX3" fmla="*/ 5294081 w 9907297"/>
              <a:gd name="connsiteY3" fmla="*/ 3099879 h 3104427"/>
              <a:gd name="connsiteX4" fmla="*/ 0 w 9907297"/>
              <a:gd name="connsiteY4" fmla="*/ 135321 h 3104427"/>
              <a:gd name="connsiteX0" fmla="*/ 0 w 10265679"/>
              <a:gd name="connsiteY0" fmla="*/ 99093 h 3855384"/>
              <a:gd name="connsiteX1" fmla="*/ 5652463 w 10265679"/>
              <a:gd name="connsiteY1" fmla="*/ 1791975 h 3855384"/>
              <a:gd name="connsiteX2" fmla="*/ 10265679 w 10265679"/>
              <a:gd name="connsiteY2" fmla="*/ 1521477 h 3855384"/>
              <a:gd name="connsiteX3" fmla="*/ 5652463 w 10265679"/>
              <a:gd name="connsiteY3" fmla="*/ 3835841 h 3855384"/>
              <a:gd name="connsiteX4" fmla="*/ 0 w 10265679"/>
              <a:gd name="connsiteY4" fmla="*/ 99093 h 3855384"/>
              <a:gd name="connsiteX0" fmla="*/ 11 w 10265690"/>
              <a:gd name="connsiteY0" fmla="*/ 54851 h 3811142"/>
              <a:gd name="connsiteX1" fmla="*/ 5606725 w 10265690"/>
              <a:gd name="connsiteY1" fmla="*/ 1557011 h 3811142"/>
              <a:gd name="connsiteX2" fmla="*/ 10265690 w 10265690"/>
              <a:gd name="connsiteY2" fmla="*/ 1477235 h 3811142"/>
              <a:gd name="connsiteX3" fmla="*/ 5652474 w 10265690"/>
              <a:gd name="connsiteY3" fmla="*/ 3791599 h 3811142"/>
              <a:gd name="connsiteX4" fmla="*/ 11 w 10265690"/>
              <a:gd name="connsiteY4" fmla="*/ 54851 h 3811142"/>
              <a:gd name="connsiteX0" fmla="*/ 11 w 9606479"/>
              <a:gd name="connsiteY0" fmla="*/ 51556 h 3791724"/>
              <a:gd name="connsiteX1" fmla="*/ 5606725 w 9606479"/>
              <a:gd name="connsiteY1" fmla="*/ 1553716 h 3791724"/>
              <a:gd name="connsiteX2" fmla="*/ 9606479 w 9606479"/>
              <a:gd name="connsiteY2" fmla="*/ 716826 h 3791724"/>
              <a:gd name="connsiteX3" fmla="*/ 5652474 w 9606479"/>
              <a:gd name="connsiteY3" fmla="*/ 3788304 h 3791724"/>
              <a:gd name="connsiteX4" fmla="*/ 11 w 9606479"/>
              <a:gd name="connsiteY4" fmla="*/ 51556 h 3791724"/>
              <a:gd name="connsiteX0" fmla="*/ 11 w 8874217"/>
              <a:gd name="connsiteY0" fmla="*/ 58374 h 3853026"/>
              <a:gd name="connsiteX1" fmla="*/ 5606725 w 8874217"/>
              <a:gd name="connsiteY1" fmla="*/ 1560534 h 3853026"/>
              <a:gd name="connsiteX2" fmla="*/ 8874217 w 8874217"/>
              <a:gd name="connsiteY2" fmla="*/ 2200223 h 3853026"/>
              <a:gd name="connsiteX3" fmla="*/ 5652474 w 8874217"/>
              <a:gd name="connsiteY3" fmla="*/ 3795122 h 3853026"/>
              <a:gd name="connsiteX4" fmla="*/ 11 w 8874217"/>
              <a:gd name="connsiteY4" fmla="*/ 58374 h 3853026"/>
              <a:gd name="connsiteX0" fmla="*/ 1 w 8874207"/>
              <a:gd name="connsiteY0" fmla="*/ 47173 h 3841825"/>
              <a:gd name="connsiteX1" fmla="*/ 5655834 w 8874207"/>
              <a:gd name="connsiteY1" fmla="*/ 1711510 h 3841825"/>
              <a:gd name="connsiteX2" fmla="*/ 8874207 w 8874207"/>
              <a:gd name="connsiteY2" fmla="*/ 2189022 h 3841825"/>
              <a:gd name="connsiteX3" fmla="*/ 5652464 w 8874207"/>
              <a:gd name="connsiteY3" fmla="*/ 3783921 h 3841825"/>
              <a:gd name="connsiteX4" fmla="*/ 1 w 8874207"/>
              <a:gd name="connsiteY4" fmla="*/ 47173 h 3841825"/>
              <a:gd name="connsiteX0" fmla="*/ 1 w 8809808"/>
              <a:gd name="connsiteY0" fmla="*/ 50880 h 3672320"/>
              <a:gd name="connsiteX1" fmla="*/ 5591435 w 8809808"/>
              <a:gd name="connsiteY1" fmla="*/ 1549169 h 3672320"/>
              <a:gd name="connsiteX2" fmla="*/ 8809808 w 8809808"/>
              <a:gd name="connsiteY2" fmla="*/ 2026681 h 3672320"/>
              <a:gd name="connsiteX3" fmla="*/ 5588065 w 8809808"/>
              <a:gd name="connsiteY3" fmla="*/ 3621580 h 3672320"/>
              <a:gd name="connsiteX4" fmla="*/ 1 w 8809808"/>
              <a:gd name="connsiteY4" fmla="*/ 50880 h 3672320"/>
              <a:gd name="connsiteX0" fmla="*/ 1 w 8809808"/>
              <a:gd name="connsiteY0" fmla="*/ 61484 h 3682924"/>
              <a:gd name="connsiteX1" fmla="*/ 5568622 w 8809808"/>
              <a:gd name="connsiteY1" fmla="*/ 1419233 h 3682924"/>
              <a:gd name="connsiteX2" fmla="*/ 8809808 w 8809808"/>
              <a:gd name="connsiteY2" fmla="*/ 2037285 h 3682924"/>
              <a:gd name="connsiteX3" fmla="*/ 5588065 w 8809808"/>
              <a:gd name="connsiteY3" fmla="*/ 3632184 h 3682924"/>
              <a:gd name="connsiteX4" fmla="*/ 1 w 8809808"/>
              <a:gd name="connsiteY4" fmla="*/ 61484 h 3682924"/>
              <a:gd name="connsiteX0" fmla="*/ 1 w 8809808"/>
              <a:gd name="connsiteY0" fmla="*/ 53850 h 3675290"/>
              <a:gd name="connsiteX1" fmla="*/ 5604206 w 8809808"/>
              <a:gd name="connsiteY1" fmla="*/ 1510454 h 3675290"/>
              <a:gd name="connsiteX2" fmla="*/ 8809808 w 8809808"/>
              <a:gd name="connsiteY2" fmla="*/ 2029651 h 3675290"/>
              <a:gd name="connsiteX3" fmla="*/ 5588065 w 8809808"/>
              <a:gd name="connsiteY3" fmla="*/ 3624550 h 3675290"/>
              <a:gd name="connsiteX4" fmla="*/ 1 w 8809808"/>
              <a:gd name="connsiteY4" fmla="*/ 53850 h 3675290"/>
              <a:gd name="connsiteX0" fmla="*/ 2 w 8751196"/>
              <a:gd name="connsiteY0" fmla="*/ 53081 h 3705871"/>
              <a:gd name="connsiteX1" fmla="*/ 5545594 w 8751196"/>
              <a:gd name="connsiteY1" fmla="*/ 1539759 h 3705871"/>
              <a:gd name="connsiteX2" fmla="*/ 8751196 w 8751196"/>
              <a:gd name="connsiteY2" fmla="*/ 2058956 h 3705871"/>
              <a:gd name="connsiteX3" fmla="*/ 5529453 w 8751196"/>
              <a:gd name="connsiteY3" fmla="*/ 3653855 h 3705871"/>
              <a:gd name="connsiteX4" fmla="*/ 2 w 8751196"/>
              <a:gd name="connsiteY4" fmla="*/ 53081 h 3705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1196" h="3705871">
                <a:moveTo>
                  <a:pt x="2" y="53081"/>
                </a:moveTo>
                <a:cubicBezTo>
                  <a:pt x="2692" y="-299268"/>
                  <a:pt x="4087062" y="1205447"/>
                  <a:pt x="5545594" y="1539759"/>
                </a:cubicBezTo>
                <a:cubicBezTo>
                  <a:pt x="7004126" y="1874071"/>
                  <a:pt x="8751196" y="1494558"/>
                  <a:pt x="8751196" y="2058956"/>
                </a:cubicBezTo>
                <a:cubicBezTo>
                  <a:pt x="8751196" y="2623354"/>
                  <a:pt x="6987985" y="3988167"/>
                  <a:pt x="5529453" y="3653855"/>
                </a:cubicBezTo>
                <a:cubicBezTo>
                  <a:pt x="4070921" y="3319543"/>
                  <a:pt x="-2688" y="405430"/>
                  <a:pt x="2" y="53081"/>
                </a:cubicBezTo>
                <a:close/>
              </a:path>
            </a:pathLst>
          </a:cu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0800000" scaled="1"/>
            <a:tileRect/>
          </a:gra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Rectángulo"/>
          <p:cNvSpPr/>
          <p:nvPr/>
        </p:nvSpPr>
        <p:spPr>
          <a:xfrm rot="20737492">
            <a:off x="233871" y="783413"/>
            <a:ext cx="2570207" cy="667958"/>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5 CuadroTexto"/>
          <p:cNvSpPr txBox="1"/>
          <p:nvPr/>
        </p:nvSpPr>
        <p:spPr>
          <a:xfrm rot="20722794">
            <a:off x="316933" y="860356"/>
            <a:ext cx="2437392" cy="584775"/>
          </a:xfrm>
          <a:prstGeom prst="rect">
            <a:avLst/>
          </a:prstGeom>
          <a:noFill/>
        </p:spPr>
        <p:txBody>
          <a:bodyPr wrap="square" rtlCol="0">
            <a:spAutoFit/>
          </a:bodyPr>
          <a:lstStyle/>
          <a:p>
            <a:pPr algn="ctr"/>
            <a:r>
              <a:rPr lang="es-CO" sz="3200" b="1" dirty="0" smtClean="0">
                <a:ln w="10541" cmpd="sng">
                  <a:solidFill>
                    <a:schemeClr val="bg2">
                      <a:lumMod val="50000"/>
                    </a:schemeClr>
                  </a:solidFill>
                  <a:prstDash val="solid"/>
                </a:ln>
                <a:solidFill>
                  <a:schemeClr val="bg2">
                    <a:lumMod val="50000"/>
                  </a:schemeClr>
                </a:solidFill>
                <a:latin typeface="Aharoni" panose="02010803020104030203" pitchFamily="2" charset="-79"/>
                <a:cs typeface="Aharoni" panose="02010803020104030203" pitchFamily="2" charset="-79"/>
              </a:rPr>
              <a:t>LECTURA</a:t>
            </a:r>
            <a:endParaRPr lang="es-CO" sz="3200" b="1" dirty="0">
              <a:ln w="10541" cmpd="sng">
                <a:solidFill>
                  <a:schemeClr val="bg2">
                    <a:lumMod val="50000"/>
                  </a:schemeClr>
                </a:solidFill>
                <a:prstDash val="solid"/>
              </a:ln>
              <a:solidFill>
                <a:schemeClr val="bg2">
                  <a:lumMod val="50000"/>
                </a:schemeClr>
              </a:solidFill>
              <a:latin typeface="Aharoni" panose="02010803020104030203" pitchFamily="2" charset="-79"/>
              <a:cs typeface="Aharoni" panose="02010803020104030203" pitchFamily="2" charset="-79"/>
            </a:endParaRPr>
          </a:p>
        </p:txBody>
      </p:sp>
      <p:sp>
        <p:nvSpPr>
          <p:cNvPr id="15" name="14 Rectángulo"/>
          <p:cNvSpPr/>
          <p:nvPr/>
        </p:nvSpPr>
        <p:spPr>
          <a:xfrm rot="20737492">
            <a:off x="3570092" y="789609"/>
            <a:ext cx="2570207" cy="662045"/>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15 CuadroTexto"/>
          <p:cNvSpPr txBox="1"/>
          <p:nvPr/>
        </p:nvSpPr>
        <p:spPr>
          <a:xfrm rot="20722794">
            <a:off x="3613510" y="860355"/>
            <a:ext cx="2437392" cy="584775"/>
          </a:xfrm>
          <a:prstGeom prst="rect">
            <a:avLst/>
          </a:prstGeom>
          <a:noFill/>
        </p:spPr>
        <p:txBody>
          <a:bodyPr wrap="square" rtlCol="0">
            <a:spAutoFit/>
          </a:bodyPr>
          <a:lstStyle/>
          <a:p>
            <a:pPr algn="ctr"/>
            <a:r>
              <a:rPr lang="es-CO" sz="3200" b="1" dirty="0" smtClean="0">
                <a:ln w="10541" cmpd="sng">
                  <a:solidFill>
                    <a:schemeClr val="bg2">
                      <a:lumMod val="50000"/>
                    </a:schemeClr>
                  </a:solidFill>
                  <a:prstDash val="solid"/>
                </a:ln>
                <a:solidFill>
                  <a:schemeClr val="bg2">
                    <a:lumMod val="50000"/>
                  </a:schemeClr>
                </a:solidFill>
                <a:latin typeface="Aharoni" panose="02010803020104030203" pitchFamily="2" charset="-79"/>
                <a:cs typeface="Aharoni" panose="02010803020104030203" pitchFamily="2" charset="-79"/>
              </a:rPr>
              <a:t>ESCRITURA</a:t>
            </a:r>
            <a:endParaRPr lang="es-CO" sz="3200" b="1" dirty="0">
              <a:ln w="10541" cmpd="sng">
                <a:solidFill>
                  <a:schemeClr val="bg2">
                    <a:lumMod val="50000"/>
                  </a:schemeClr>
                </a:solidFill>
                <a:prstDash val="solid"/>
              </a:ln>
              <a:solidFill>
                <a:schemeClr val="bg2">
                  <a:lumMod val="50000"/>
                </a:schemeClr>
              </a:solidFill>
              <a:latin typeface="Aharoni" panose="02010803020104030203" pitchFamily="2" charset="-79"/>
              <a:cs typeface="Aharoni" panose="02010803020104030203" pitchFamily="2" charset="-79"/>
            </a:endParaRPr>
          </a:p>
        </p:txBody>
      </p:sp>
      <p:sp>
        <p:nvSpPr>
          <p:cNvPr id="17" name="16 Rectángulo"/>
          <p:cNvSpPr/>
          <p:nvPr/>
        </p:nvSpPr>
        <p:spPr>
          <a:xfrm rot="20737492">
            <a:off x="6492406" y="856992"/>
            <a:ext cx="3171419" cy="735170"/>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17 CuadroTexto"/>
          <p:cNvSpPr txBox="1"/>
          <p:nvPr/>
        </p:nvSpPr>
        <p:spPr>
          <a:xfrm rot="20722794">
            <a:off x="6530013" y="937221"/>
            <a:ext cx="3249177" cy="584775"/>
          </a:xfrm>
          <a:prstGeom prst="rect">
            <a:avLst/>
          </a:prstGeom>
          <a:noFill/>
        </p:spPr>
        <p:txBody>
          <a:bodyPr wrap="square" rtlCol="0">
            <a:spAutoFit/>
          </a:bodyPr>
          <a:lstStyle/>
          <a:p>
            <a:pPr algn="ctr"/>
            <a:r>
              <a:rPr lang="es-CO" sz="3200" b="1" dirty="0" smtClean="0">
                <a:ln w="10541" cmpd="sng">
                  <a:solidFill>
                    <a:schemeClr val="bg2">
                      <a:lumMod val="50000"/>
                    </a:schemeClr>
                  </a:solidFill>
                  <a:prstDash val="solid"/>
                </a:ln>
                <a:solidFill>
                  <a:schemeClr val="bg2">
                    <a:lumMod val="50000"/>
                  </a:schemeClr>
                </a:solidFill>
                <a:latin typeface="Aharoni" panose="02010803020104030203" pitchFamily="2" charset="-79"/>
                <a:cs typeface="Aharoni" panose="02010803020104030203" pitchFamily="2" charset="-79"/>
              </a:rPr>
              <a:t>COMPRENSIÓN</a:t>
            </a:r>
            <a:endParaRPr lang="es-CO" sz="3200" b="1" dirty="0">
              <a:ln w="10541" cmpd="sng">
                <a:solidFill>
                  <a:schemeClr val="bg2">
                    <a:lumMod val="50000"/>
                  </a:schemeClr>
                </a:solidFill>
                <a:prstDash val="solid"/>
              </a:ln>
              <a:solidFill>
                <a:schemeClr val="bg2">
                  <a:lumMod val="50000"/>
                </a:schemeClr>
              </a:solidFill>
              <a:latin typeface="Aharoni" panose="02010803020104030203" pitchFamily="2" charset="-79"/>
              <a:cs typeface="Aharoni" panose="02010803020104030203" pitchFamily="2" charset="-79"/>
            </a:endParaRPr>
          </a:p>
        </p:txBody>
      </p:sp>
      <p:sp>
        <p:nvSpPr>
          <p:cNvPr id="20" name="19 CuadroTexto"/>
          <p:cNvSpPr txBox="1"/>
          <p:nvPr/>
        </p:nvSpPr>
        <p:spPr>
          <a:xfrm rot="21585302">
            <a:off x="7993885" y="2318404"/>
            <a:ext cx="1215202" cy="2554545"/>
          </a:xfrm>
          <a:prstGeom prst="rect">
            <a:avLst/>
          </a:prstGeom>
          <a:noFill/>
        </p:spPr>
        <p:txBody>
          <a:bodyPr wrap="square" rtlCol="0">
            <a:spAutoFit/>
          </a:bodyPr>
          <a:lstStyle/>
          <a:p>
            <a:pPr algn="ctr"/>
            <a:endParaRPr lang="es-CO" sz="3200" b="1" dirty="0" smtClean="0">
              <a:ln w="10541" cmpd="sng">
                <a:solidFill>
                  <a:schemeClr val="bg2">
                    <a:lumMod val="50000"/>
                  </a:schemeClr>
                </a:solidFill>
                <a:prstDash val="solid"/>
              </a:ln>
              <a:solidFill>
                <a:schemeClr val="bg2">
                  <a:lumMod val="50000"/>
                </a:schemeClr>
              </a:solidFill>
              <a:latin typeface="Aharoni" panose="02010803020104030203" pitchFamily="2" charset="-79"/>
              <a:cs typeface="Aharoni" panose="02010803020104030203" pitchFamily="2" charset="-79"/>
            </a:endParaRPr>
          </a:p>
          <a:p>
            <a:pPr algn="ctr"/>
            <a:endParaRPr lang="es-CO" sz="3200" b="1" dirty="0" smtClean="0">
              <a:ln w="10541" cmpd="sng">
                <a:solidFill>
                  <a:schemeClr val="bg2">
                    <a:lumMod val="50000"/>
                  </a:schemeClr>
                </a:solidFill>
                <a:prstDash val="solid"/>
              </a:ln>
              <a:solidFill>
                <a:schemeClr val="bg2">
                  <a:lumMod val="50000"/>
                </a:schemeClr>
              </a:solidFill>
              <a:latin typeface="Aharoni" panose="02010803020104030203" pitchFamily="2" charset="-79"/>
              <a:cs typeface="Aharoni" panose="02010803020104030203" pitchFamily="2" charset="-79"/>
            </a:endParaRPr>
          </a:p>
          <a:p>
            <a:pPr algn="ctr"/>
            <a:endParaRPr lang="es-CO" sz="3200" b="1" dirty="0" smtClean="0">
              <a:ln w="10541" cmpd="sng">
                <a:solidFill>
                  <a:schemeClr val="bg2">
                    <a:lumMod val="50000"/>
                  </a:schemeClr>
                </a:solidFill>
                <a:prstDash val="solid"/>
              </a:ln>
              <a:solidFill>
                <a:schemeClr val="bg2">
                  <a:lumMod val="50000"/>
                </a:schemeClr>
              </a:solidFill>
              <a:latin typeface="Aharoni" panose="02010803020104030203" pitchFamily="2" charset="-79"/>
              <a:cs typeface="Aharoni" panose="02010803020104030203" pitchFamily="2" charset="-79"/>
            </a:endParaRPr>
          </a:p>
          <a:p>
            <a:pPr algn="ctr"/>
            <a:endParaRPr lang="es-CO" sz="3200" b="1" dirty="0" smtClean="0">
              <a:ln w="10541" cmpd="sng">
                <a:solidFill>
                  <a:schemeClr val="bg2">
                    <a:lumMod val="50000"/>
                  </a:schemeClr>
                </a:solidFill>
                <a:prstDash val="solid"/>
              </a:ln>
              <a:solidFill>
                <a:schemeClr val="bg2">
                  <a:lumMod val="50000"/>
                </a:schemeClr>
              </a:solidFill>
              <a:latin typeface="Aharoni" panose="02010803020104030203" pitchFamily="2" charset="-79"/>
              <a:cs typeface="Aharoni" panose="02010803020104030203" pitchFamily="2" charset="-79"/>
            </a:endParaRPr>
          </a:p>
          <a:p>
            <a:pPr algn="ctr"/>
            <a:endParaRPr lang="es-CO" sz="3200" b="1" dirty="0" smtClean="0">
              <a:ln w="10541" cmpd="sng">
                <a:solidFill>
                  <a:schemeClr val="bg2">
                    <a:lumMod val="50000"/>
                  </a:schemeClr>
                </a:solidFill>
                <a:prstDash val="solid"/>
              </a:ln>
              <a:solidFill>
                <a:schemeClr val="bg2">
                  <a:lumMod val="50000"/>
                </a:schemeClr>
              </a:solidFill>
              <a:latin typeface="Aharoni" panose="02010803020104030203" pitchFamily="2" charset="-79"/>
              <a:cs typeface="Aharoni" panose="02010803020104030203" pitchFamily="2" charset="-79"/>
            </a:endParaRPr>
          </a:p>
        </p:txBody>
      </p:sp>
      <p:sp>
        <p:nvSpPr>
          <p:cNvPr id="3" name="2 Marcador de contenido"/>
          <p:cNvSpPr>
            <a:spLocks noGrp="1"/>
          </p:cNvSpPr>
          <p:nvPr>
            <p:ph idx="1"/>
          </p:nvPr>
        </p:nvSpPr>
        <p:spPr>
          <a:xfrm>
            <a:off x="1596332" y="2466008"/>
            <a:ext cx="7272586" cy="3672408"/>
          </a:xfrm>
          <a:ln>
            <a:noFill/>
          </a:ln>
        </p:spPr>
        <p:txBody>
          <a:bodyPr>
            <a:normAutofit fontScale="62500" lnSpcReduction="20000"/>
          </a:bodyPr>
          <a:lstStyle/>
          <a:p>
            <a:pPr marL="0" indent="0" algn="just">
              <a:buNone/>
            </a:pPr>
            <a:r>
              <a:rPr lang="es-CO" b="1" dirty="0">
                <a:latin typeface="Aharoni" panose="02010803020104030203" pitchFamily="2" charset="-79"/>
                <a:cs typeface="Aharoni" panose="02010803020104030203" pitchFamily="2" charset="-79"/>
              </a:rPr>
              <a:t>La poca comprensión lectora, la falta de hábito lector, la no aplicación de los signos de puntuación al leer, entre otros, impide en gran medida que muchos niños y niñas alcancen los logros propuestos. Utilizar las tics como herramientas que permiten implementar estrategias didácticas para fortalecer la lectura y la escritura, genera un aprendizaje significativo y posibilita una mejor interacción docente estudiante, obligando a los y las docentes a estar abiertos a los cambios e innovar su práctica pedagógica, puesto que se está en una época donde la tecnología juega un papel importante en el proceso enseñanza aprendizaje.</a:t>
            </a:r>
          </a:p>
          <a:p>
            <a:pPr algn="just"/>
            <a:endParaRPr lang="es-CO" dirty="0">
              <a:latin typeface="Aharoni" panose="02010803020104030203" pitchFamily="2" charset="-79"/>
              <a:cs typeface="Aharoni" panose="02010803020104030203" pitchFamily="2" charset="-79"/>
            </a:endParaRPr>
          </a:p>
        </p:txBody>
      </p:sp>
      <p:pic>
        <p:nvPicPr>
          <p:cNvPr id="2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941" t="19083" r="12006" b="17362"/>
          <a:stretch/>
        </p:blipFill>
        <p:spPr bwMode="auto">
          <a:xfrm>
            <a:off x="6965371" y="6174141"/>
            <a:ext cx="1636115" cy="80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descr="D:\Users\user\Downloads\enjamb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799" y="6085332"/>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D:\Users\user\Pictures\logo FE Y ALEGRIA.png"/>
          <p:cNvPicPr>
            <a:picLocks noChangeAspect="1" noChangeArrowheads="1"/>
          </p:cNvPicPr>
          <p:nvPr/>
        </p:nvPicPr>
        <p:blipFill rotWithShape="1">
          <a:blip r:embed="rId6">
            <a:extLst>
              <a:ext uri="{28A0092B-C50C-407E-A947-70E740481C1C}">
                <a14:useLocalDpi xmlns:a14="http://schemas.microsoft.com/office/drawing/2010/main" val="0"/>
              </a:ext>
            </a:extLst>
          </a:blip>
          <a:srcRect l="4335" r="78194"/>
          <a:stretch/>
        </p:blipFill>
        <p:spPr bwMode="auto">
          <a:xfrm>
            <a:off x="4358732" y="6174141"/>
            <a:ext cx="1041620" cy="86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092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user\Pictures\images (5).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63698" y="0"/>
            <a:ext cx="10689802" cy="7380288"/>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99916" y="233760"/>
            <a:ext cx="9942685" cy="1077218"/>
          </a:xfrm>
          <a:prstGeom prst="rect">
            <a:avLst/>
          </a:prstGeom>
          <a:ln>
            <a:noFill/>
          </a:ln>
        </p:spPr>
        <p:txBody>
          <a:bodyPr wrap="square">
            <a:prstTxWarp prst="textPlain">
              <a:avLst/>
            </a:prstTxWarp>
            <a:spAutoFit/>
            <a:scene3d>
              <a:camera prst="orthographicFront"/>
              <a:lightRig rig="threePt" dir="t"/>
            </a:scene3d>
            <a:sp3d extrusionH="57150">
              <a:bevelT w="38100" h="38100"/>
            </a:sp3d>
          </a:bodyPr>
          <a:lstStyle/>
          <a:p>
            <a:pPr algn="ctr"/>
            <a:r>
              <a:rPr lang="es-CO" sz="3200" b="1" dirty="0">
                <a:ln>
                  <a:solidFill>
                    <a:schemeClr val="tx2">
                      <a:lumMod val="50000"/>
                    </a:schemeClr>
                  </a:solidFill>
                </a:ln>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Encuesta </a:t>
            </a:r>
            <a:r>
              <a:rPr lang="es-CO" sz="3200" b="1" dirty="0" smtClean="0">
                <a:ln>
                  <a:solidFill>
                    <a:schemeClr val="tx2">
                      <a:lumMod val="50000"/>
                    </a:schemeClr>
                  </a:solidFill>
                </a:ln>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aplicada </a:t>
            </a:r>
            <a:r>
              <a:rPr lang="es-CO" sz="3200" b="1" dirty="0">
                <a:ln>
                  <a:solidFill>
                    <a:schemeClr val="tx2">
                      <a:lumMod val="50000"/>
                    </a:schemeClr>
                  </a:solidFill>
                </a:ln>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 </a:t>
            </a:r>
            <a:r>
              <a:rPr lang="es-CO" sz="3200" b="1" dirty="0" smtClean="0">
                <a:ln>
                  <a:solidFill>
                    <a:schemeClr val="tx2">
                      <a:lumMod val="50000"/>
                    </a:schemeClr>
                  </a:solidFill>
                </a:ln>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jóvenes </a:t>
            </a:r>
            <a:r>
              <a:rPr lang="es-CO" sz="3200" b="1" dirty="0">
                <a:ln>
                  <a:solidFill>
                    <a:schemeClr val="tx2">
                      <a:lumMod val="50000"/>
                    </a:schemeClr>
                  </a:solidFill>
                </a:ln>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que cursan de 3° a 11° en la </a:t>
            </a:r>
            <a:r>
              <a:rPr lang="es-CO" sz="3200" b="1" dirty="0" smtClean="0">
                <a:ln>
                  <a:solidFill>
                    <a:schemeClr val="tx2">
                      <a:lumMod val="50000"/>
                    </a:schemeClr>
                  </a:solidFill>
                </a:ln>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I.E. </a:t>
            </a:r>
            <a:r>
              <a:rPr lang="es-CO" sz="3200" b="1" dirty="0">
                <a:ln>
                  <a:solidFill>
                    <a:schemeClr val="tx2">
                      <a:lumMod val="50000"/>
                    </a:schemeClr>
                  </a:solidFill>
                </a:ln>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COLEGIO INTEGRADO FE Y ALEGRIA </a:t>
            </a:r>
          </a:p>
        </p:txBody>
      </p:sp>
      <p:graphicFrame>
        <p:nvGraphicFramePr>
          <p:cNvPr id="14" name="13 Tabla"/>
          <p:cNvGraphicFramePr>
            <a:graphicFrameLocks noGrp="1"/>
          </p:cNvGraphicFramePr>
          <p:nvPr>
            <p:extLst>
              <p:ext uri="{D42A27DB-BD31-4B8C-83A1-F6EECF244321}">
                <p14:modId xmlns:p14="http://schemas.microsoft.com/office/powerpoint/2010/main" val="3986838215"/>
              </p:ext>
            </p:extLst>
          </p:nvPr>
        </p:nvGraphicFramePr>
        <p:xfrm>
          <a:off x="6336456" y="1817544"/>
          <a:ext cx="3384376" cy="792480"/>
        </p:xfrm>
        <a:graphic>
          <a:graphicData uri="http://schemas.openxmlformats.org/drawingml/2006/table">
            <a:tbl>
              <a:tblPr firstRow="1" bandRow="1">
                <a:tableStyleId>{7DF18680-E054-41AD-8BC1-D1AEF772440D}</a:tableStyleId>
              </a:tblPr>
              <a:tblGrid>
                <a:gridCol w="1864080"/>
                <a:gridCol w="1520296"/>
              </a:tblGrid>
              <a:tr h="370840">
                <a:tc>
                  <a:txBody>
                    <a:bodyPr/>
                    <a:lstStyle/>
                    <a:p>
                      <a:pPr algn="ctr"/>
                      <a:r>
                        <a:rPr lang="es-CO" b="1" dirty="0" smtClean="0">
                          <a:latin typeface="Aharoni" panose="02010803020104030203" pitchFamily="2" charset="-79"/>
                          <a:cs typeface="Aharoni" panose="02010803020104030203" pitchFamily="2" charset="-79"/>
                        </a:rPr>
                        <a:t>POBLACIÓN</a:t>
                      </a:r>
                      <a:endParaRPr lang="es-CO" b="1" dirty="0">
                        <a:latin typeface="Aharoni" panose="02010803020104030203" pitchFamily="2" charset="-79"/>
                        <a:cs typeface="Aharoni" panose="02010803020104030203" pitchFamily="2" charset="-79"/>
                      </a:endParaRPr>
                    </a:p>
                  </a:txBody>
                  <a:tcPr/>
                </a:tc>
                <a:tc>
                  <a:txBody>
                    <a:bodyPr/>
                    <a:lstStyle/>
                    <a:p>
                      <a:pPr algn="ctr"/>
                      <a:r>
                        <a:rPr lang="es-CO" b="1" dirty="0" smtClean="0">
                          <a:latin typeface="Aharoni" panose="02010803020104030203" pitchFamily="2" charset="-79"/>
                          <a:cs typeface="Aharoni" panose="02010803020104030203" pitchFamily="2" charset="-79"/>
                        </a:rPr>
                        <a:t>MUESTRA</a:t>
                      </a:r>
                      <a:endParaRPr lang="es-CO" b="1" dirty="0">
                        <a:latin typeface="Aharoni" panose="02010803020104030203" pitchFamily="2" charset="-79"/>
                        <a:cs typeface="Aharoni" panose="02010803020104030203" pitchFamily="2" charset="-79"/>
                      </a:endParaRPr>
                    </a:p>
                  </a:txBody>
                  <a:tcPr/>
                </a:tc>
              </a:tr>
              <a:tr h="370840">
                <a:tc>
                  <a:txBody>
                    <a:bodyPr/>
                    <a:lstStyle/>
                    <a:p>
                      <a:pPr algn="ctr"/>
                      <a:r>
                        <a:rPr lang="es-CO" b="1" dirty="0" smtClean="0">
                          <a:latin typeface="Arial" panose="020B0604020202020204" pitchFamily="34" charset="0"/>
                          <a:cs typeface="Arial" panose="020B0604020202020204" pitchFamily="34" charset="0"/>
                        </a:rPr>
                        <a:t>1050</a:t>
                      </a:r>
                      <a:endParaRPr lang="es-CO" b="1" dirty="0">
                        <a:latin typeface="Arial" panose="020B0604020202020204" pitchFamily="34" charset="0"/>
                        <a:cs typeface="Arial" panose="020B0604020202020204" pitchFamily="34" charset="0"/>
                      </a:endParaRPr>
                    </a:p>
                  </a:txBody>
                  <a:tcPr/>
                </a:tc>
                <a:tc>
                  <a:txBody>
                    <a:bodyPr/>
                    <a:lstStyle/>
                    <a:p>
                      <a:pPr algn="ctr"/>
                      <a:r>
                        <a:rPr lang="es-CO" b="1" dirty="0" smtClean="0">
                          <a:latin typeface="Arial" panose="020B0604020202020204" pitchFamily="34" charset="0"/>
                          <a:cs typeface="Arial" panose="020B0604020202020204" pitchFamily="34" charset="0"/>
                        </a:rPr>
                        <a:t>135</a:t>
                      </a:r>
                      <a:endParaRPr lang="es-CO" b="1" dirty="0">
                        <a:latin typeface="Arial" panose="020B0604020202020204" pitchFamily="34" charset="0"/>
                        <a:cs typeface="Arial" panose="020B0604020202020204" pitchFamily="34" charset="0"/>
                      </a:endParaRPr>
                    </a:p>
                  </a:txBody>
                  <a:tcPr/>
                </a:tc>
              </a:tr>
            </a:tbl>
          </a:graphicData>
        </a:graphic>
      </p:graphicFrame>
      <p:pic>
        <p:nvPicPr>
          <p:cNvPr id="1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941" t="19083" r="12006" b="17362"/>
          <a:stretch/>
        </p:blipFill>
        <p:spPr bwMode="auto">
          <a:xfrm>
            <a:off x="8418407" y="6757593"/>
            <a:ext cx="942386" cy="460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D:\Users\user\Downloads\enjamb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6536" y="6720823"/>
            <a:ext cx="497711" cy="497711"/>
          </a:xfrm>
          <a:prstGeom prst="rect">
            <a:avLst/>
          </a:prstGeom>
          <a:noFill/>
          <a:extLst>
            <a:ext uri="{909E8E84-426E-40DD-AFC4-6F175D3DCCD1}">
              <a14:hiddenFill xmlns:a14="http://schemas.microsoft.com/office/drawing/2010/main">
                <a:solidFill>
                  <a:srgbClr val="FFFFFF"/>
                </a:solidFill>
              </a14:hiddenFill>
            </a:ext>
          </a:extLst>
        </p:spPr>
      </p:pic>
      <p:sp>
        <p:nvSpPr>
          <p:cNvPr id="23" name="22 Rectángulo"/>
          <p:cNvSpPr/>
          <p:nvPr/>
        </p:nvSpPr>
        <p:spPr>
          <a:xfrm rot="21339097">
            <a:off x="243821" y="1703965"/>
            <a:ext cx="4842841" cy="1788581"/>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Rectángulo"/>
          <p:cNvSpPr/>
          <p:nvPr/>
        </p:nvSpPr>
        <p:spPr>
          <a:xfrm rot="21301122">
            <a:off x="331613" y="1785132"/>
            <a:ext cx="4718798" cy="1631216"/>
          </a:xfrm>
          <a:prstGeom prst="rect">
            <a:avLst/>
          </a:prstGeom>
        </p:spPr>
        <p:txBody>
          <a:bodyPr wrap="square">
            <a:spAutoFit/>
          </a:bodyPr>
          <a:lstStyle/>
          <a:p>
            <a:pPr algn="just"/>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los estudiantes encuestados, el 68% afirma que es la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Mamá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que principalmente les ayuda con la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realización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las actividades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académicas en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hogar.</a:t>
            </a:r>
          </a:p>
        </p:txBody>
      </p:sp>
      <p:grpSp>
        <p:nvGrpSpPr>
          <p:cNvPr id="21" name="20 Grupo"/>
          <p:cNvGrpSpPr/>
          <p:nvPr/>
        </p:nvGrpSpPr>
        <p:grpSpPr>
          <a:xfrm rot="158166">
            <a:off x="530382" y="3867279"/>
            <a:ext cx="4609298" cy="1643856"/>
            <a:chOff x="-2274950" y="3579281"/>
            <a:chExt cx="4693419" cy="1643856"/>
          </a:xfrm>
        </p:grpSpPr>
        <p:sp>
          <p:nvSpPr>
            <p:cNvPr id="25" name="24 Rectángulo"/>
            <p:cNvSpPr/>
            <p:nvPr/>
          </p:nvSpPr>
          <p:spPr>
            <a:xfrm>
              <a:off x="-2274950" y="3579281"/>
              <a:ext cx="4693419" cy="1643856"/>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7 Rectángulo"/>
            <p:cNvSpPr/>
            <p:nvPr/>
          </p:nvSpPr>
          <p:spPr>
            <a:xfrm>
              <a:off x="-2122390" y="3704456"/>
              <a:ext cx="4388298" cy="1323439"/>
            </a:xfrm>
            <a:prstGeom prst="rect">
              <a:avLst/>
            </a:prstGeom>
          </p:spPr>
          <p:txBody>
            <a:bodyPr wrap="square">
              <a:spAutoFit/>
            </a:bodyPr>
            <a:lstStyle/>
            <a:p>
              <a:pPr algn="just"/>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89%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los Estudiantes encuestados afirma leer por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gusto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 apenas el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8%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argumentan no leer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por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pereza</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grpSp>
      <p:grpSp>
        <p:nvGrpSpPr>
          <p:cNvPr id="24" name="23 Grupo"/>
          <p:cNvGrpSpPr/>
          <p:nvPr/>
        </p:nvGrpSpPr>
        <p:grpSpPr>
          <a:xfrm rot="21381290">
            <a:off x="676608" y="5846051"/>
            <a:ext cx="4435712" cy="1308010"/>
            <a:chOff x="160113" y="5923837"/>
            <a:chExt cx="4435712" cy="1262779"/>
          </a:xfrm>
        </p:grpSpPr>
        <p:sp>
          <p:nvSpPr>
            <p:cNvPr id="26" name="25 Rectángulo"/>
            <p:cNvSpPr/>
            <p:nvPr/>
          </p:nvSpPr>
          <p:spPr>
            <a:xfrm>
              <a:off x="160113" y="5923837"/>
              <a:ext cx="4376143" cy="1262779"/>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10 Rectángulo"/>
            <p:cNvSpPr/>
            <p:nvPr/>
          </p:nvSpPr>
          <p:spPr>
            <a:xfrm>
              <a:off x="215776" y="6038532"/>
              <a:ext cx="4380049" cy="1015663"/>
            </a:xfrm>
            <a:prstGeom prst="rect">
              <a:avLst/>
            </a:prstGeom>
          </p:spPr>
          <p:txBody>
            <a:bodyPr wrap="square">
              <a:spAutoFit/>
            </a:bodyPr>
            <a:lstStyle/>
            <a:p>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Según los estudiantes,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30%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afirma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es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Mamá a quien observa leer.</a:t>
              </a:r>
              <a:endPar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29" name="28 Rectángulo"/>
          <p:cNvSpPr/>
          <p:nvPr/>
        </p:nvSpPr>
        <p:spPr>
          <a:xfrm rot="281673">
            <a:off x="5358907" y="3115245"/>
            <a:ext cx="4613627" cy="1076892"/>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s-CO" dirty="0"/>
          </a:p>
        </p:txBody>
      </p:sp>
      <p:sp>
        <p:nvSpPr>
          <p:cNvPr id="7" name="6 Rectángulo"/>
          <p:cNvSpPr/>
          <p:nvPr/>
        </p:nvSpPr>
        <p:spPr>
          <a:xfrm rot="281673">
            <a:off x="5362200" y="3110305"/>
            <a:ext cx="4594678" cy="1015663"/>
          </a:xfrm>
          <a:prstGeom prst="rect">
            <a:avLst/>
          </a:prstGeom>
        </p:spPr>
        <p:txBody>
          <a:bodyPr wrap="square">
            <a:spAutoFit/>
          </a:bodyPr>
          <a:lstStyle/>
          <a:p>
            <a:pPr algn="just"/>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88%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los estudiantes consultados, les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gusta y siente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interés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por la lectura.</a:t>
            </a:r>
          </a:p>
        </p:txBody>
      </p:sp>
      <p:sp>
        <p:nvSpPr>
          <p:cNvPr id="30" name="29 Rectángulo"/>
          <p:cNvSpPr/>
          <p:nvPr/>
        </p:nvSpPr>
        <p:spPr>
          <a:xfrm>
            <a:off x="5328344" y="5033156"/>
            <a:ext cx="4613627" cy="1166209"/>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9 Rectángulo"/>
          <p:cNvSpPr/>
          <p:nvPr/>
        </p:nvSpPr>
        <p:spPr>
          <a:xfrm>
            <a:off x="5477207" y="5108430"/>
            <a:ext cx="4543469" cy="1015663"/>
          </a:xfrm>
          <a:prstGeom prst="rect">
            <a:avLst/>
          </a:prstGeom>
        </p:spPr>
        <p:txBody>
          <a:bodyPr wrap="square">
            <a:spAutoFit/>
          </a:bodyPr>
          <a:lstStyle/>
          <a:p>
            <a:pPr algn="just"/>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Los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encuestados, afirman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el 53%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lee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máximo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 libros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al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año.</a:t>
            </a:r>
          </a:p>
        </p:txBody>
      </p:sp>
      <p:pic>
        <p:nvPicPr>
          <p:cNvPr id="22" name="Picture 3" descr="D:\Users\user\Pictures\logo FE Y ALEGRIA.png"/>
          <p:cNvPicPr>
            <a:picLocks noChangeAspect="1" noChangeArrowheads="1"/>
          </p:cNvPicPr>
          <p:nvPr/>
        </p:nvPicPr>
        <p:blipFill rotWithShape="1">
          <a:blip r:embed="rId6">
            <a:extLst>
              <a:ext uri="{28A0092B-C50C-407E-A947-70E740481C1C}">
                <a14:useLocalDpi xmlns:a14="http://schemas.microsoft.com/office/drawing/2010/main" val="0"/>
              </a:ext>
            </a:extLst>
          </a:blip>
          <a:srcRect l="4335" r="78194"/>
          <a:stretch/>
        </p:blipFill>
        <p:spPr bwMode="auto">
          <a:xfrm>
            <a:off x="5904408" y="6677566"/>
            <a:ext cx="576064" cy="47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796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Users\user\Pictures\vector-abstracto-azul-del-círculo-del-fondo-21716253.jpg"/>
          <p:cNvPicPr>
            <a:picLocks noChangeAspect="1" noChangeArrowheads="1"/>
          </p:cNvPicPr>
          <p:nvPr/>
        </p:nvPicPr>
        <p:blipFill>
          <a:blip r:embed="rId2">
            <a:extLst>
              <a:ext uri="{BEBA8EAE-BF5A-486C-A8C5-ECC9F3942E4B}">
                <a14:imgProps xmlns:a14="http://schemas.microsoft.com/office/drawing/2010/main">
                  <a14:imgLayer r:embed="rId3">
                    <a14:imgEffect>
                      <a14:artisticGlass/>
                    </a14:imgEffect>
                    <a14:imgEffect>
                      <a14:sharpenSoften amount="-35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32296" y="-1608944"/>
            <a:ext cx="11161240" cy="10267640"/>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216975" y="2617576"/>
            <a:ext cx="4593293" cy="2224698"/>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3 Rectángulo"/>
          <p:cNvSpPr/>
          <p:nvPr/>
        </p:nvSpPr>
        <p:spPr>
          <a:xfrm>
            <a:off x="261587" y="2610024"/>
            <a:ext cx="4515056" cy="2246769"/>
          </a:xfrm>
          <a:prstGeom prst="rect">
            <a:avLst/>
          </a:prstGeom>
        </p:spPr>
        <p:txBody>
          <a:bodyPr wrap="square">
            <a:spAutoFit/>
          </a:bodyPr>
          <a:lstStyle/>
          <a:p>
            <a:pPr algn="just"/>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Aunque el mayor porcentaje de los encuestados ayudan en la realización de actividades extra clase (52%), una mayor parte de los encuestados no siempre brindan esta ayuda a los estudiantes (45</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CO"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15 Rectángulo"/>
          <p:cNvSpPr/>
          <p:nvPr/>
        </p:nvSpPr>
        <p:spPr>
          <a:xfrm>
            <a:off x="4975615" y="1601499"/>
            <a:ext cx="4961241" cy="1008525"/>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5 Rectángulo"/>
          <p:cNvSpPr/>
          <p:nvPr/>
        </p:nvSpPr>
        <p:spPr>
          <a:xfrm>
            <a:off x="4954641" y="1601912"/>
            <a:ext cx="5038725" cy="1015663"/>
          </a:xfrm>
          <a:prstGeom prst="rect">
            <a:avLst/>
          </a:prstGeom>
        </p:spPr>
        <p:txBody>
          <a:bodyPr>
            <a:spAutoFit/>
          </a:bodyPr>
          <a:lstStyle/>
          <a:p>
            <a:pPr algn="just"/>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79% de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asesoría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los estudiantes es proporcionada por las madres de los mismos.</a:t>
            </a:r>
          </a:p>
        </p:txBody>
      </p:sp>
      <p:sp>
        <p:nvSpPr>
          <p:cNvPr id="18" name="17 Rectángulo"/>
          <p:cNvSpPr/>
          <p:nvPr/>
        </p:nvSpPr>
        <p:spPr>
          <a:xfrm>
            <a:off x="216976" y="4986288"/>
            <a:ext cx="4593292" cy="819383"/>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6 Rectángulo"/>
          <p:cNvSpPr/>
          <p:nvPr/>
        </p:nvSpPr>
        <p:spPr>
          <a:xfrm>
            <a:off x="182150" y="4986288"/>
            <a:ext cx="4594492" cy="707886"/>
          </a:xfrm>
          <a:prstGeom prst="rect">
            <a:avLst/>
          </a:prstGeom>
        </p:spPr>
        <p:txBody>
          <a:bodyPr wrap="square">
            <a:spAutoFit/>
          </a:bodyPr>
          <a:lstStyle/>
          <a:p>
            <a:pPr algn="just"/>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88%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los encuestados tienen gusto por la lectura.</a:t>
            </a:r>
          </a:p>
        </p:txBody>
      </p:sp>
      <p:sp>
        <p:nvSpPr>
          <p:cNvPr id="20" name="19 Rectángulo"/>
          <p:cNvSpPr/>
          <p:nvPr/>
        </p:nvSpPr>
        <p:spPr>
          <a:xfrm>
            <a:off x="215777" y="5924022"/>
            <a:ext cx="4594492" cy="774778"/>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 name="21 Rectángulo"/>
          <p:cNvSpPr/>
          <p:nvPr/>
        </p:nvSpPr>
        <p:spPr>
          <a:xfrm>
            <a:off x="71760" y="164654"/>
            <a:ext cx="9942685" cy="1077218"/>
          </a:xfrm>
          <a:prstGeom prst="rect">
            <a:avLst/>
          </a:prstGeom>
          <a:ln>
            <a:noFill/>
          </a:ln>
        </p:spPr>
        <p:txBody>
          <a:bodyPr wrap="square">
            <a:prstTxWarp prst="textPlain">
              <a:avLst/>
            </a:prstTxWarp>
            <a:spAutoFit/>
          </a:bodyPr>
          <a:lstStyle/>
          <a:p>
            <a:pPr algn="ctr"/>
            <a:r>
              <a:rPr lang="es-CO" sz="3200" b="1" dirty="0">
                <a:ln w="18415" cmpd="sng">
                  <a:solidFill>
                    <a:schemeClr val="tx2">
                      <a:lumMod val="50000"/>
                    </a:schemeClr>
                  </a:solidFill>
                  <a:prstDash val="solid"/>
                </a:ln>
                <a:solidFill>
                  <a:schemeClr val="bg1"/>
                </a:solidFill>
                <a:effectLst>
                  <a:outerShdw blurRad="63500" dir="3600000" algn="tl" rotWithShape="0">
                    <a:srgbClr val="000000">
                      <a:alpha val="70000"/>
                    </a:srgbClr>
                  </a:outerShdw>
                </a:effectLst>
                <a:latin typeface="Sakkal Majalla" panose="02000000000000000000" pitchFamily="2" charset="-78"/>
                <a:cs typeface="Sakkal Majalla" panose="02000000000000000000" pitchFamily="2" charset="-78"/>
              </a:rPr>
              <a:t>Encuesta </a:t>
            </a:r>
            <a:r>
              <a:rPr lang="es-CO" sz="3200" b="1" dirty="0" smtClean="0">
                <a:ln w="18415" cmpd="sng">
                  <a:solidFill>
                    <a:schemeClr val="tx2">
                      <a:lumMod val="50000"/>
                    </a:schemeClr>
                  </a:solidFill>
                  <a:prstDash val="solid"/>
                </a:ln>
                <a:solidFill>
                  <a:schemeClr val="bg1"/>
                </a:solidFill>
                <a:effectLst>
                  <a:outerShdw blurRad="63500" dir="3600000" algn="tl" rotWithShape="0">
                    <a:srgbClr val="000000">
                      <a:alpha val="70000"/>
                    </a:srgbClr>
                  </a:outerShdw>
                </a:effectLst>
                <a:latin typeface="Sakkal Majalla" panose="02000000000000000000" pitchFamily="2" charset="-78"/>
                <a:cs typeface="Sakkal Majalla" panose="02000000000000000000" pitchFamily="2" charset="-78"/>
              </a:rPr>
              <a:t>administrada a PADRES DE FAMILIA </a:t>
            </a:r>
            <a:r>
              <a:rPr lang="es-CO" sz="3200" b="1" dirty="0">
                <a:ln w="18415" cmpd="sng">
                  <a:solidFill>
                    <a:schemeClr val="tx2">
                      <a:lumMod val="50000"/>
                    </a:schemeClr>
                  </a:solidFill>
                  <a:prstDash val="solid"/>
                </a:ln>
                <a:solidFill>
                  <a:schemeClr val="bg1"/>
                </a:solidFill>
                <a:effectLst>
                  <a:outerShdw blurRad="63500" dir="3600000" algn="tl" rotWithShape="0">
                    <a:srgbClr val="000000">
                      <a:alpha val="70000"/>
                    </a:srgbClr>
                  </a:outerShdw>
                </a:effectLst>
                <a:latin typeface="Sakkal Majalla" panose="02000000000000000000" pitchFamily="2" charset="-78"/>
                <a:cs typeface="Sakkal Majalla" panose="02000000000000000000" pitchFamily="2" charset="-78"/>
              </a:rPr>
              <a:t>en la </a:t>
            </a:r>
            <a:r>
              <a:rPr lang="es-CO" sz="3200" b="1" dirty="0" smtClean="0">
                <a:ln w="18415" cmpd="sng">
                  <a:solidFill>
                    <a:schemeClr val="tx2">
                      <a:lumMod val="50000"/>
                    </a:schemeClr>
                  </a:solidFill>
                  <a:prstDash val="solid"/>
                </a:ln>
                <a:solidFill>
                  <a:schemeClr val="bg1"/>
                </a:solidFill>
                <a:effectLst>
                  <a:outerShdw blurRad="63500" dir="3600000" algn="tl" rotWithShape="0">
                    <a:srgbClr val="000000">
                      <a:alpha val="70000"/>
                    </a:srgbClr>
                  </a:outerShdw>
                </a:effectLst>
                <a:latin typeface="Sakkal Majalla" panose="02000000000000000000" pitchFamily="2" charset="-78"/>
                <a:cs typeface="Sakkal Majalla" panose="02000000000000000000" pitchFamily="2" charset="-78"/>
              </a:rPr>
              <a:t>  I.E. </a:t>
            </a:r>
            <a:r>
              <a:rPr lang="es-CO" sz="3200" b="1" dirty="0">
                <a:ln w="18415" cmpd="sng">
                  <a:solidFill>
                    <a:schemeClr val="tx2">
                      <a:lumMod val="50000"/>
                    </a:schemeClr>
                  </a:solidFill>
                  <a:prstDash val="solid"/>
                </a:ln>
                <a:solidFill>
                  <a:schemeClr val="bg1"/>
                </a:solidFill>
                <a:effectLst>
                  <a:outerShdw blurRad="63500" dir="3600000" algn="tl" rotWithShape="0">
                    <a:srgbClr val="000000">
                      <a:alpha val="70000"/>
                    </a:srgbClr>
                  </a:outerShdw>
                </a:effectLst>
                <a:latin typeface="Sakkal Majalla" panose="02000000000000000000" pitchFamily="2" charset="-78"/>
                <a:cs typeface="Sakkal Majalla" panose="02000000000000000000" pitchFamily="2" charset="-78"/>
              </a:rPr>
              <a:t>COLEGIO INTEGRADO FE Y ALEGRIA </a:t>
            </a:r>
          </a:p>
        </p:txBody>
      </p:sp>
      <p:pic>
        <p:nvPicPr>
          <p:cNvPr id="2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941" t="19083" r="12006" b="17362"/>
          <a:stretch/>
        </p:blipFill>
        <p:spPr bwMode="auto">
          <a:xfrm>
            <a:off x="3312120" y="6751389"/>
            <a:ext cx="1249508" cy="61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descr="D:\Users\user\Downloads\enjamb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6191" y="6714480"/>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216976" y="5957468"/>
            <a:ext cx="4593292" cy="707886"/>
          </a:xfrm>
          <a:prstGeom prst="rect">
            <a:avLst/>
          </a:prstGeom>
        </p:spPr>
        <p:txBody>
          <a:bodyPr wrap="square">
            <a:spAutoFit/>
          </a:bodyPr>
          <a:lstStyle/>
          <a:p>
            <a:pPr algn="just"/>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Apenas el 75% de los Padres consultados leen entre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 a 3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libros.</a:t>
            </a:r>
            <a:endPar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3" name="12 Tabla"/>
          <p:cNvGraphicFramePr>
            <a:graphicFrameLocks noGrp="1"/>
          </p:cNvGraphicFramePr>
          <p:nvPr>
            <p:extLst>
              <p:ext uri="{D42A27DB-BD31-4B8C-83A1-F6EECF244321}">
                <p14:modId xmlns:p14="http://schemas.microsoft.com/office/powerpoint/2010/main" val="2005529589"/>
              </p:ext>
            </p:extLst>
          </p:nvPr>
        </p:nvGraphicFramePr>
        <p:xfrm>
          <a:off x="928844" y="1529512"/>
          <a:ext cx="3169556" cy="792480"/>
        </p:xfrm>
        <a:graphic>
          <a:graphicData uri="http://schemas.openxmlformats.org/drawingml/2006/table">
            <a:tbl>
              <a:tblPr firstRow="1" bandRow="1">
                <a:tableStyleId>{6E25E649-3F16-4E02-A733-19D2CDBF48F0}</a:tableStyleId>
              </a:tblPr>
              <a:tblGrid>
                <a:gridCol w="1591188"/>
                <a:gridCol w="1578368"/>
              </a:tblGrid>
              <a:tr h="252131">
                <a:tc>
                  <a:txBody>
                    <a:bodyPr/>
                    <a:lstStyle/>
                    <a:p>
                      <a:pPr algn="ctr"/>
                      <a:r>
                        <a:rPr lang="es-CO" dirty="0" smtClean="0">
                          <a:effectLst>
                            <a:outerShdw blurRad="38100" dist="38100" dir="2700000" algn="tl">
                              <a:srgbClr val="000000">
                                <a:alpha val="43137"/>
                              </a:srgbClr>
                            </a:outerShdw>
                          </a:effectLst>
                        </a:rPr>
                        <a:t>POBLACIÓN</a:t>
                      </a:r>
                      <a:endParaRPr lang="es-CO" b="1" dirty="0">
                        <a:effectLst>
                          <a:outerShdw blurRad="38100" dist="38100" dir="2700000" algn="tl">
                            <a:srgbClr val="000000">
                              <a:alpha val="43137"/>
                            </a:srgbClr>
                          </a:outerShdw>
                        </a:effectLst>
                      </a:endParaRPr>
                    </a:p>
                  </a:txBody>
                  <a:tcPr/>
                </a:tc>
                <a:tc>
                  <a:txBody>
                    <a:bodyPr/>
                    <a:lstStyle/>
                    <a:p>
                      <a:pPr algn="ctr"/>
                      <a:r>
                        <a:rPr lang="es-CO" dirty="0" smtClean="0">
                          <a:effectLst>
                            <a:outerShdw blurRad="38100" dist="38100" dir="2700000" algn="tl">
                              <a:srgbClr val="000000">
                                <a:alpha val="43137"/>
                              </a:srgbClr>
                            </a:outerShdw>
                          </a:effectLst>
                        </a:rPr>
                        <a:t>MUESTRA</a:t>
                      </a:r>
                      <a:endParaRPr lang="es-CO" b="1" dirty="0">
                        <a:effectLst>
                          <a:outerShdw blurRad="38100" dist="38100" dir="2700000" algn="tl">
                            <a:srgbClr val="000000">
                              <a:alpha val="43137"/>
                            </a:srgbClr>
                          </a:outerShdw>
                        </a:effectLst>
                      </a:endParaRPr>
                    </a:p>
                  </a:txBody>
                  <a:tcPr/>
                </a:tc>
              </a:tr>
              <a:tr h="252131">
                <a:tc>
                  <a:txBody>
                    <a:bodyPr/>
                    <a:lstStyle/>
                    <a:p>
                      <a:pPr algn="ctr"/>
                      <a:r>
                        <a:rPr lang="es-CO" dirty="0" smtClean="0">
                          <a:effectLst>
                            <a:outerShdw blurRad="38100" dist="38100" dir="2700000" algn="tl">
                              <a:srgbClr val="000000">
                                <a:alpha val="43137"/>
                              </a:srgbClr>
                            </a:outerShdw>
                          </a:effectLst>
                        </a:rPr>
                        <a:t>135</a:t>
                      </a:r>
                      <a:endPar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a:txBody>
                    <a:bodyPr/>
                    <a:lstStyle/>
                    <a:p>
                      <a:pPr algn="ctr"/>
                      <a:r>
                        <a:rPr lang="es-CO" dirty="0" smtClean="0">
                          <a:effectLst>
                            <a:outerShdw blurRad="38100" dist="38100" dir="2700000" algn="tl">
                              <a:srgbClr val="000000">
                                <a:alpha val="43137"/>
                              </a:srgbClr>
                            </a:outerShdw>
                          </a:effectLst>
                        </a:rPr>
                        <a:t>33</a:t>
                      </a:r>
                      <a:endPar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r>
            </a:tbl>
          </a:graphicData>
        </a:graphic>
      </p:graphicFrame>
      <p:sp>
        <p:nvSpPr>
          <p:cNvPr id="28" name="27 Rectángulo"/>
          <p:cNvSpPr/>
          <p:nvPr/>
        </p:nvSpPr>
        <p:spPr>
          <a:xfrm>
            <a:off x="4990645" y="2783446"/>
            <a:ext cx="4966716" cy="819383"/>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7 Rectángulo"/>
          <p:cNvSpPr/>
          <p:nvPr/>
        </p:nvSpPr>
        <p:spPr>
          <a:xfrm>
            <a:off x="4961306" y="2783446"/>
            <a:ext cx="4942203" cy="707886"/>
          </a:xfrm>
          <a:prstGeom prst="rect">
            <a:avLst/>
          </a:prstGeom>
        </p:spPr>
        <p:txBody>
          <a:bodyPr wrap="square">
            <a:spAutoFit/>
          </a:bodyPr>
          <a:lstStyle/>
          <a:p>
            <a:pPr algn="just"/>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género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lectura preferido por los encuestados es el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periodístico (40%).</a:t>
            </a:r>
            <a:endPar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9" name="28 Rectángulo"/>
          <p:cNvSpPr/>
          <p:nvPr/>
        </p:nvSpPr>
        <p:spPr>
          <a:xfrm>
            <a:off x="4990644" y="3738334"/>
            <a:ext cx="4974627" cy="3480202"/>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10 Rectángulo"/>
          <p:cNvSpPr/>
          <p:nvPr/>
        </p:nvSpPr>
        <p:spPr>
          <a:xfrm>
            <a:off x="4954641" y="3738334"/>
            <a:ext cx="4948666" cy="3170099"/>
          </a:xfrm>
          <a:prstGeom prst="rect">
            <a:avLst/>
          </a:prstGeom>
        </p:spPr>
        <p:txBody>
          <a:bodyPr wrap="square">
            <a:spAutoFit/>
          </a:bodyPr>
          <a:lstStyle/>
          <a:p>
            <a:pPr algn="just"/>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mayor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porcentaje (79%)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los encuestados afirman haber tenido influencia en el desarrollo de competencias lectoras de sus hijos con la justificación de estar siempre presente en el ámbito educativo de sus hijos con ayudas en sus actividades académicas y formación intelectual apoyándolos de todas las maneras posibles en este aspecto educativo.</a:t>
            </a:r>
          </a:p>
        </p:txBody>
      </p:sp>
      <p:pic>
        <p:nvPicPr>
          <p:cNvPr id="19" name="Picture 3" descr="D:\Users\user\Pictures\logo FE Y ALEGRIA.png"/>
          <p:cNvPicPr>
            <a:picLocks noChangeAspect="1" noChangeArrowheads="1"/>
          </p:cNvPicPr>
          <p:nvPr/>
        </p:nvPicPr>
        <p:blipFill rotWithShape="1">
          <a:blip r:embed="rId6">
            <a:extLst>
              <a:ext uri="{28A0092B-C50C-407E-A947-70E740481C1C}">
                <a14:useLocalDpi xmlns:a14="http://schemas.microsoft.com/office/drawing/2010/main" val="0"/>
              </a:ext>
            </a:extLst>
          </a:blip>
          <a:srcRect l="4335" r="78194"/>
          <a:stretch/>
        </p:blipFill>
        <p:spPr bwMode="auto">
          <a:xfrm>
            <a:off x="716786" y="6790425"/>
            <a:ext cx="867142" cy="716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289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Users\user\Pictures\abstract-geometric-shapes-background_23-2147489803.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0607" b="73163" l="0" r="89936"/>
                    </a14:imgEffect>
                    <a14:imgEffect>
                      <a14:brightnessContrast bright="20000" contrast="-40000"/>
                    </a14:imgEffect>
                  </a14:imgLayer>
                </a14:imgProps>
              </a:ext>
              <a:ext uri="{28A0092B-C50C-407E-A947-70E740481C1C}">
                <a14:useLocalDpi xmlns:a14="http://schemas.microsoft.com/office/drawing/2010/main" val="0"/>
              </a:ext>
            </a:extLst>
          </a:blip>
          <a:srcRect l="86" t="14455" r="-86" b="22881"/>
          <a:stretch/>
        </p:blipFill>
        <p:spPr bwMode="auto">
          <a:xfrm>
            <a:off x="-72256" y="314717"/>
            <a:ext cx="12051428" cy="7551891"/>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448024" y="2466008"/>
            <a:ext cx="7344816" cy="4893647"/>
          </a:xfrm>
          <a:prstGeom prst="rect">
            <a:avLst/>
          </a:prstGeom>
        </p:spPr>
        <p:txBody>
          <a:bodyPr wrap="square">
            <a:spAutoFit/>
          </a:bodyPr>
          <a:lstStyle/>
          <a:p>
            <a:pPr algn="just"/>
            <a:r>
              <a:rPr lang="es-CO" sz="2400" b="1" dirty="0">
                <a:effectLst>
                  <a:outerShdw blurRad="38100" dist="38100" dir="2700000" algn="tl">
                    <a:srgbClr val="000000">
                      <a:alpha val="43137"/>
                    </a:srgbClr>
                  </a:outerShdw>
                </a:effectLst>
              </a:rPr>
              <a:t> </a:t>
            </a:r>
            <a:r>
              <a:rPr lang="es-CO" sz="2400" b="1" dirty="0" smtClean="0">
                <a:effectLst>
                  <a:outerShdw blurRad="38100" dist="38100" dir="2700000" algn="tl">
                    <a:srgbClr val="000000">
                      <a:alpha val="43137"/>
                    </a:srgbClr>
                  </a:outerShdw>
                </a:effectLst>
              </a:rPr>
              <a:t>Esta </a:t>
            </a:r>
            <a:r>
              <a:rPr lang="es-CO" sz="2400" b="1" dirty="0">
                <a:effectLst>
                  <a:outerShdw blurRad="38100" dist="38100" dir="2700000" algn="tl">
                    <a:srgbClr val="000000">
                      <a:alpha val="43137"/>
                    </a:srgbClr>
                  </a:outerShdw>
                </a:effectLst>
              </a:rPr>
              <a:t>investigación queda como precedente para aportar en la resignificación del PEI de la institución ya que muestra varias problemáticas como el poco acompañamiento de los padres de familia en los procesos académicos de sus hijos, evidenciado en que de los 135 padres convocados a la reunión solo 33 padres de familia asistieron al evento; el que a algunos estudiantes no les interesa la lectura como debería. Por lo anterior, es deber de la institución crear alternativas de solución que conlleven a la mejora en las estrategias de aula y a una calidad educativa, ligada con los estándares básicos de competencias especialmente el lector. </a:t>
            </a:r>
          </a:p>
        </p:txBody>
      </p:sp>
      <p:sp>
        <p:nvSpPr>
          <p:cNvPr id="5" name="4 Rectángulo"/>
          <p:cNvSpPr/>
          <p:nvPr/>
        </p:nvSpPr>
        <p:spPr>
          <a:xfrm>
            <a:off x="143768" y="233760"/>
            <a:ext cx="5038725" cy="2462213"/>
          </a:xfrm>
          <a:prstGeom prst="rect">
            <a:avLst/>
          </a:prstGeom>
        </p:spPr>
        <p:txBody>
          <a:bodyPr>
            <a:spAutoFit/>
          </a:bodyPr>
          <a:lstStyle/>
          <a:p>
            <a:pPr algn="just"/>
            <a:r>
              <a:rPr lang="es-CO" sz="2200" b="1" dirty="0">
                <a:effectLst>
                  <a:outerShdw blurRad="38100" dist="38100" dir="2700000" algn="tl">
                    <a:srgbClr val="000000">
                      <a:alpha val="43137"/>
                    </a:srgbClr>
                  </a:outerShdw>
                </a:effectLst>
              </a:rPr>
              <a:t> </a:t>
            </a:r>
          </a:p>
          <a:p>
            <a:pPr lvl="0" algn="just"/>
            <a:r>
              <a:rPr lang="es-CO" sz="2200" b="1" dirty="0">
                <a:effectLst>
                  <a:outerShdw blurRad="38100" dist="38100" dir="2700000" algn="tl">
                    <a:srgbClr val="000000">
                      <a:alpha val="43137"/>
                    </a:srgbClr>
                  </a:outerShdw>
                </a:effectLst>
              </a:rPr>
              <a:t>El apoyo de la familia influye notoriamente en el desarrollo de competencias lectora. Si desde temprana edad se inculca el hábito y gusto por la lectura, muy seguramente ese niño será un adulto lector. </a:t>
            </a:r>
          </a:p>
        </p:txBody>
      </p:sp>
      <p:sp>
        <p:nvSpPr>
          <p:cNvPr id="7" name="6 CuadroTexto"/>
          <p:cNvSpPr txBox="1"/>
          <p:nvPr/>
        </p:nvSpPr>
        <p:spPr>
          <a:xfrm>
            <a:off x="5328344" y="1457896"/>
            <a:ext cx="4248472" cy="864096"/>
          </a:xfrm>
          <a:prstGeom prst="rect">
            <a:avLst/>
          </a:prstGeom>
          <a:noFill/>
        </p:spPr>
        <p:txBody>
          <a:bodyPr wrap="square" rtlCol="0">
            <a:prstTxWarp prst="textPlain">
              <a:avLst/>
            </a:prstTxWarp>
            <a:spAutoFit/>
            <a:scene3d>
              <a:camera prst="orthographicFront"/>
              <a:lightRig rig="threePt" dir="t"/>
            </a:scene3d>
            <a:sp3d extrusionH="57150">
              <a:bevelT w="38100" h="38100"/>
            </a:sp3d>
          </a:bodyPr>
          <a:lstStyle/>
          <a:p>
            <a:r>
              <a:rPr lang="es-CO" b="1" dirty="0" smtClean="0">
                <a:solidFill>
                  <a:schemeClr val="tx1">
                    <a:lumMod val="65000"/>
                    <a:lumOff val="35000"/>
                  </a:schemeClr>
                </a:solidFill>
                <a:effectLst>
                  <a:outerShdw blurRad="38100" dist="38100" dir="2700000" algn="tl">
                    <a:srgbClr val="000000">
                      <a:alpha val="43137"/>
                    </a:srgbClr>
                  </a:outerShdw>
                </a:effectLst>
              </a:rPr>
              <a:t>CONCLUSIONES</a:t>
            </a:r>
            <a:endParaRPr lang="es-CO" b="1" dirty="0">
              <a:solidFill>
                <a:schemeClr val="tx1">
                  <a:lumMod val="65000"/>
                  <a:lumOff val="35000"/>
                </a:schemeClr>
              </a:solidFill>
              <a:effectLst>
                <a:outerShdw blurRad="38100" dist="38100" dir="2700000" algn="tl">
                  <a:srgbClr val="000000">
                    <a:alpha val="43137"/>
                  </a:srgbClr>
                </a:outerShdw>
              </a:effectLst>
            </a:endParaRPr>
          </a:p>
        </p:txBody>
      </p:sp>
      <p:pic>
        <p:nvPicPr>
          <p:cNvPr id="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941" t="19083" r="12006" b="17362"/>
          <a:stretch/>
        </p:blipFill>
        <p:spPr bwMode="auto">
          <a:xfrm>
            <a:off x="8312023" y="449784"/>
            <a:ext cx="1249508" cy="61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D:\Users\user\Downloads\enjamb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6094" y="449784"/>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Users\user\Pictures\logo FE Y ALEGRIA.png"/>
          <p:cNvPicPr>
            <a:picLocks noChangeAspect="1" noChangeArrowheads="1"/>
          </p:cNvPicPr>
          <p:nvPr/>
        </p:nvPicPr>
        <p:blipFill rotWithShape="1">
          <a:blip r:embed="rId6">
            <a:extLst>
              <a:ext uri="{28A0092B-C50C-407E-A947-70E740481C1C}">
                <a14:useLocalDpi xmlns:a14="http://schemas.microsoft.com/office/drawing/2010/main" val="0"/>
              </a:ext>
            </a:extLst>
          </a:blip>
          <a:srcRect l="4335" r="78194"/>
          <a:stretch/>
        </p:blipFill>
        <p:spPr bwMode="auto">
          <a:xfrm>
            <a:off x="5716689" y="381713"/>
            <a:ext cx="867142" cy="716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843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1105</TotalTime>
  <Words>818</Words>
  <Application>Microsoft Office PowerPoint</Application>
  <PresentationFormat>Personalizado</PresentationFormat>
  <Paragraphs>58</Paragraphs>
  <Slides>12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Aharoni</vt:lpstr>
      <vt:lpstr>Arial</vt:lpstr>
      <vt:lpstr>Calibri</vt:lpstr>
      <vt:lpstr>Sakkal Majalla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ESCULTORES DE SUEÑOS Y CAMINOS</vt:lpstr>
      <vt:lpstr>REFERENCIAS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USUARIO</cp:lastModifiedBy>
  <cp:revision>58</cp:revision>
  <dcterms:created xsi:type="dcterms:W3CDTF">2015-11-08T01:13:04Z</dcterms:created>
  <dcterms:modified xsi:type="dcterms:W3CDTF">2015-11-13T16:20:02Z</dcterms:modified>
</cp:coreProperties>
</file>