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64" r:id="rId6"/>
    <p:sldId id="259" r:id="rId7"/>
    <p:sldId id="260" r:id="rId8"/>
    <p:sldId id="261" r:id="rId9"/>
    <p:sldId id="262" r:id="rId10"/>
    <p:sldId id="265" r:id="rId11"/>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2D7DF165-5578-48C0-AA22-14025700CEC8}" type="datetimeFigureOut">
              <a:rPr lang="es-CO" smtClean="0"/>
              <a:t>17/09/2015</a:t>
            </a:fld>
            <a:endParaRPr lang="es-CO"/>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CO"/>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4A4735-F918-41CC-8627-82D81D6FC8D8}" type="slidenum">
              <a:rPr lang="es-CO" smtClean="0"/>
              <a:t>‹Nº›</a:t>
            </a:fld>
            <a:endParaRPr lang="es-CO"/>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D7DF165-5578-48C0-AA22-14025700CEC8}" type="datetimeFigureOut">
              <a:rPr lang="es-CO" smtClean="0"/>
              <a:t>17/09/2015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34A4735-F918-41CC-8627-82D81D6FC8D8}" type="slidenum">
              <a:rPr lang="es-CO" smtClean="0"/>
              <a:t>‹Nº›</a:t>
            </a:fld>
            <a:endParaRPr lang="es-CO"/>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D7DF165-5578-48C0-AA22-14025700CEC8}" type="datetimeFigureOut">
              <a:rPr lang="es-CO" smtClean="0"/>
              <a:t>17/09/2015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34A4735-F918-41CC-8627-82D81D6FC8D8}" type="slidenum">
              <a:rPr lang="es-CO" smtClean="0"/>
              <a:t>‹Nº›</a:t>
            </a:fld>
            <a:endParaRPr lang="es-CO"/>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D7DF165-5578-48C0-AA22-14025700CEC8}" type="datetimeFigureOut">
              <a:rPr lang="es-CO" smtClean="0"/>
              <a:t>17/09/2015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34A4735-F918-41CC-8627-82D81D6FC8D8}" type="slidenum">
              <a:rPr lang="es-CO" smtClean="0"/>
              <a:t>‹Nº›</a:t>
            </a:fld>
            <a:endParaRPr lang="es-CO"/>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D7DF165-5578-48C0-AA22-14025700CEC8}" type="datetimeFigureOut">
              <a:rPr lang="es-CO" smtClean="0"/>
              <a:t>17/09/2015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34A4735-F918-41CC-8627-82D81D6FC8D8}"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D7DF165-5578-48C0-AA22-14025700CEC8}" type="datetimeFigureOut">
              <a:rPr lang="es-CO" smtClean="0"/>
              <a:t>17/09/2015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F34A4735-F918-41CC-8627-82D81D6FC8D8}" type="slidenum">
              <a:rPr lang="es-CO" smtClean="0"/>
              <a:t>‹Nº›</a:t>
            </a:fld>
            <a:endParaRPr lang="es-CO"/>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D7DF165-5578-48C0-AA22-14025700CEC8}" type="datetimeFigureOut">
              <a:rPr lang="es-CO" smtClean="0"/>
              <a:t>17/09/2015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F34A4735-F918-41CC-8627-82D81D6FC8D8}" type="slidenum">
              <a:rPr lang="es-CO" smtClean="0"/>
              <a:t>‹Nº›</a:t>
            </a:fld>
            <a:endParaRPr lang="es-CO"/>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D7DF165-5578-48C0-AA22-14025700CEC8}" type="datetimeFigureOut">
              <a:rPr lang="es-CO" smtClean="0"/>
              <a:t>17/09/2015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F34A4735-F918-41CC-8627-82D81D6FC8D8}" type="slidenum">
              <a:rPr lang="es-CO" smtClean="0"/>
              <a:t>‹Nº›</a:t>
            </a:fld>
            <a:endParaRPr lang="es-CO"/>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7DF165-5578-48C0-AA22-14025700CEC8}" type="datetimeFigureOut">
              <a:rPr lang="es-CO" smtClean="0"/>
              <a:t>17/09/2015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F34A4735-F918-41CC-8627-82D81D6FC8D8}"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D7DF165-5578-48C0-AA22-14025700CEC8}" type="datetimeFigureOut">
              <a:rPr lang="es-CO" smtClean="0"/>
              <a:t>17/09/2015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F34A4735-F918-41CC-8627-82D81D6FC8D8}"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D7DF165-5578-48C0-AA22-14025700CEC8}" type="datetimeFigureOut">
              <a:rPr lang="es-CO" smtClean="0"/>
              <a:t>17/09/2015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F34A4735-F918-41CC-8627-82D81D6FC8D8}"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2D7DF165-5578-48C0-AA22-14025700CEC8}" type="datetimeFigureOut">
              <a:rPr lang="es-CO" smtClean="0"/>
              <a:t>17/09/2015</a:t>
            </a:fld>
            <a:endParaRPr lang="es-CO"/>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CO"/>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4A4735-F918-41CC-8627-82D81D6FC8D8}"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olombiaaprende.edu.co/html/micrositios/1752/w3-article-349948.html" TargetMode="External"/><Relationship Id="rId2" Type="http://schemas.openxmlformats.org/officeDocument/2006/relationships/hyperlink" Target="http://www.colombiaaprende.edu.co/html/mediateca/1607/articles-132934_archivo.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980728"/>
            <a:ext cx="7772400" cy="1470025"/>
          </a:xfrm>
        </p:spPr>
        <p:txBody>
          <a:bodyPr>
            <a:normAutofit fontScale="90000"/>
          </a:bodyPr>
          <a:lstStyle/>
          <a:p>
            <a:r>
              <a:rPr lang="es-CO" dirty="0" smtClean="0"/>
              <a:t>COLEGIO INTEGRADO FE Y ALEGRÍA </a:t>
            </a:r>
            <a:br>
              <a:rPr lang="es-CO" dirty="0" smtClean="0"/>
            </a:br>
            <a:r>
              <a:rPr lang="es-CO" dirty="0" smtClean="0"/>
              <a:t>BIENVENIDOS/AS</a:t>
            </a:r>
            <a:endParaRPr lang="es-CO" dirty="0"/>
          </a:p>
        </p:txBody>
      </p:sp>
      <p:sp>
        <p:nvSpPr>
          <p:cNvPr id="3" name="2 Subtítulo"/>
          <p:cNvSpPr>
            <a:spLocks noGrp="1"/>
          </p:cNvSpPr>
          <p:nvPr>
            <p:ph type="subTitle" idx="1"/>
          </p:nvPr>
        </p:nvSpPr>
        <p:spPr>
          <a:xfrm>
            <a:off x="395536" y="3284984"/>
            <a:ext cx="8496944" cy="3168352"/>
          </a:xfrm>
        </p:spPr>
        <p:txBody>
          <a:bodyPr>
            <a:normAutofit/>
          </a:bodyPr>
          <a:lstStyle/>
          <a:p>
            <a:endParaRPr lang="es-CO" dirty="0" smtClean="0"/>
          </a:p>
          <a:p>
            <a:pPr algn="just"/>
            <a:r>
              <a:rPr lang="es-CO" dirty="0" smtClean="0"/>
              <a:t>Se inicia una etapa importante en el quehacer pedagógico de nuestra institución y cada maestro/a es parte fundamental, sus ideas, sugerencias, aportes académicos serán necesarios en la educación de nuestros estudiantes por quienes la institución educativa direcciona todas las acciones en su formación personal y profesional.</a:t>
            </a:r>
            <a:endParaRPr lang="es-CO" dirty="0"/>
          </a:p>
        </p:txBody>
      </p:sp>
    </p:spTree>
    <p:extLst>
      <p:ext uri="{BB962C8B-B14F-4D97-AF65-F5344CB8AC3E}">
        <p14:creationId xmlns:p14="http://schemas.microsoft.com/office/powerpoint/2010/main" val="1763314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1" y="1988840"/>
            <a:ext cx="8640960" cy="4680519"/>
          </a:xfrm>
        </p:spPr>
        <p:txBody>
          <a:bodyPr>
            <a:normAutofit/>
          </a:bodyPr>
          <a:lstStyle/>
          <a:p>
            <a:pPr marL="0" indent="0" algn="just">
              <a:buNone/>
            </a:pPr>
            <a:r>
              <a:rPr lang="es-CO" dirty="0" smtClean="0"/>
              <a:t>Es importante reconocer su trabajo responsable y su compromiso frente al plan de acción y cronograma establecidos por el comité del consejo académico al cual pertenece.</a:t>
            </a:r>
          </a:p>
          <a:p>
            <a:pPr marL="0" indent="0" algn="just">
              <a:buNone/>
            </a:pPr>
            <a:endParaRPr lang="es-CO" dirty="0"/>
          </a:p>
          <a:p>
            <a:pPr marL="0" indent="0" algn="just">
              <a:buNone/>
            </a:pPr>
            <a:r>
              <a:rPr lang="es-CO" dirty="0" smtClean="0"/>
              <a:t>Solo deseo los mayores éxitos en este trabajo pedagógico en beneficio de los estudiantes y  del crecimiento profesional del propio maestro/a, queremos posicionar la institución educativa en los mayores estándares de calidad educativa.</a:t>
            </a:r>
          </a:p>
          <a:p>
            <a:pPr marL="0" indent="0" algn="r">
              <a:buNone/>
            </a:pPr>
            <a:r>
              <a:rPr lang="es-CO" b="1" dirty="0" smtClean="0">
                <a:solidFill>
                  <a:schemeClr val="tx2">
                    <a:lumMod val="75000"/>
                  </a:schemeClr>
                </a:solidFill>
                <a:latin typeface="Bradley Hand ITC" pitchFamily="66" charset="0"/>
              </a:rPr>
              <a:t>Valentín Valencia Córdoba</a:t>
            </a:r>
          </a:p>
          <a:p>
            <a:pPr marL="0" indent="0" algn="r">
              <a:buNone/>
            </a:pPr>
            <a:r>
              <a:rPr lang="es-CO" b="1" dirty="0" smtClean="0">
                <a:solidFill>
                  <a:schemeClr val="tx2">
                    <a:lumMod val="75000"/>
                  </a:schemeClr>
                </a:solidFill>
                <a:latin typeface="Bradley Hand ITC" pitchFamily="66" charset="0"/>
              </a:rPr>
              <a:t>Rector Institución Educativa Colegio Integrado Fe y Alegría</a:t>
            </a:r>
          </a:p>
          <a:p>
            <a:pPr marL="0" indent="0" algn="just">
              <a:buNone/>
            </a:pPr>
            <a:endParaRPr lang="es-CO" dirty="0" smtClean="0"/>
          </a:p>
          <a:p>
            <a:pPr marL="0" indent="0" algn="just">
              <a:buNone/>
            </a:pPr>
            <a:endParaRPr lang="es-CO" dirty="0"/>
          </a:p>
          <a:p>
            <a:pPr marL="0" indent="0" algn="just">
              <a:buNone/>
            </a:pPr>
            <a:endParaRPr lang="es-CO" dirty="0"/>
          </a:p>
        </p:txBody>
      </p:sp>
      <p:sp>
        <p:nvSpPr>
          <p:cNvPr id="3" name="2 Título"/>
          <p:cNvSpPr>
            <a:spLocks noGrp="1"/>
          </p:cNvSpPr>
          <p:nvPr>
            <p:ph type="title"/>
          </p:nvPr>
        </p:nvSpPr>
        <p:spPr/>
        <p:txBody>
          <a:bodyPr/>
          <a:lstStyle/>
          <a:p>
            <a:r>
              <a:rPr lang="es-CO" dirty="0" smtClean="0"/>
              <a:t>Gracias…</a:t>
            </a:r>
            <a:endParaRPr lang="es-CO" dirty="0"/>
          </a:p>
        </p:txBody>
      </p:sp>
    </p:spTree>
    <p:extLst>
      <p:ext uri="{BB962C8B-B14F-4D97-AF65-F5344CB8AC3E}">
        <p14:creationId xmlns:p14="http://schemas.microsoft.com/office/powerpoint/2010/main" val="421017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pPr marL="0" indent="0" algn="just">
              <a:buNone/>
            </a:pPr>
            <a:r>
              <a:rPr lang="es-CO" dirty="0" smtClean="0"/>
              <a:t>Desde el consejo académico el Señor Rector Valentín Valencia Córdoba organizó el comité partiendo de un acuerdo que permita direccionar el trabajo pedagógico y orientar las actividades en favor de la calidad educativa.</a:t>
            </a:r>
          </a:p>
          <a:p>
            <a:pPr marL="0" indent="0" algn="just">
              <a:buNone/>
            </a:pPr>
            <a:endParaRPr lang="es-CO" dirty="0"/>
          </a:p>
          <a:p>
            <a:pPr marL="0" indent="0" algn="just">
              <a:buNone/>
            </a:pPr>
            <a:r>
              <a:rPr lang="es-CO" dirty="0" smtClean="0"/>
              <a:t>Cada comité establecerá sus funciones a partir del trabajo planeado, estructurado, desarrollado y sistematizado en orientación a las políticas que establece el Ministerio de Educación Nacional, la Secretaría de Educación Departamental, Municipal y el P.E.I. de nuestra Institución Educativa Colegio Integrado Fe y Alegría.</a:t>
            </a:r>
            <a:endParaRPr lang="es-CO" dirty="0"/>
          </a:p>
        </p:txBody>
      </p:sp>
      <p:sp>
        <p:nvSpPr>
          <p:cNvPr id="3" name="2 Título"/>
          <p:cNvSpPr>
            <a:spLocks noGrp="1"/>
          </p:cNvSpPr>
          <p:nvPr>
            <p:ph type="title"/>
          </p:nvPr>
        </p:nvSpPr>
        <p:spPr>
          <a:xfrm>
            <a:off x="251520" y="332656"/>
            <a:ext cx="8640960" cy="1440160"/>
          </a:xfrm>
        </p:spPr>
        <p:txBody>
          <a:bodyPr/>
          <a:lstStyle/>
          <a:p>
            <a:r>
              <a:rPr lang="es-CO" dirty="0" smtClean="0"/>
              <a:t>¡Importancia del </a:t>
            </a:r>
            <a:r>
              <a:rPr lang="es-CO" dirty="0" smtClean="0"/>
              <a:t>comité</a:t>
            </a:r>
            <a:br>
              <a:rPr lang="es-CO" dirty="0" smtClean="0"/>
            </a:br>
            <a:r>
              <a:rPr lang="es-CO" dirty="0" smtClean="0"/>
              <a:t>Resignificación del PEI</a:t>
            </a:r>
            <a:r>
              <a:rPr lang="es-CO" dirty="0" smtClean="0"/>
              <a:t>!</a:t>
            </a:r>
            <a:endParaRPr lang="es-CO" dirty="0"/>
          </a:p>
        </p:txBody>
      </p:sp>
    </p:spTree>
    <p:extLst>
      <p:ext uri="{BB962C8B-B14F-4D97-AF65-F5344CB8AC3E}">
        <p14:creationId xmlns:p14="http://schemas.microsoft.com/office/powerpoint/2010/main" val="1594268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99247" y="2248347"/>
            <a:ext cx="7745505" cy="4132981"/>
          </a:xfrm>
        </p:spPr>
        <p:txBody>
          <a:bodyPr/>
          <a:lstStyle/>
          <a:p>
            <a:pPr marL="0" indent="0" algn="just">
              <a:buNone/>
            </a:pPr>
            <a:r>
              <a:rPr lang="es-CO" dirty="0" smtClean="0"/>
              <a:t>Se anexa el documento de acuerdo que se encuentra en ajuste por parte de los miembros del consejo académico, el comité podrá incorporar nuevos elementos dentro del presente acuerdo a legislación vigente y a las orientaciones dadas por los directivos, consejo directivo y consejo académico.</a:t>
            </a:r>
          </a:p>
          <a:p>
            <a:pPr marL="0" indent="0" algn="just">
              <a:buNone/>
            </a:pPr>
            <a:r>
              <a:rPr lang="es-CO" dirty="0" smtClean="0"/>
              <a:t>Los ajustes se socializarán en próxima reunión del consejo académico, incorporando los ajustes necesarios de acuerdo al análisis respectivo de lo contrario se adoptará como se hace en el anexo respectivo.</a:t>
            </a:r>
            <a:endParaRPr lang="es-CO" dirty="0"/>
          </a:p>
        </p:txBody>
      </p:sp>
      <p:sp>
        <p:nvSpPr>
          <p:cNvPr id="3" name="2 Título"/>
          <p:cNvSpPr>
            <a:spLocks noGrp="1"/>
          </p:cNvSpPr>
          <p:nvPr>
            <p:ph type="title"/>
          </p:nvPr>
        </p:nvSpPr>
        <p:spPr/>
        <p:txBody>
          <a:bodyPr/>
          <a:lstStyle/>
          <a:p>
            <a:r>
              <a:rPr lang="es-CO" dirty="0" smtClean="0"/>
              <a:t>Acuerdo del consejo académico</a:t>
            </a:r>
            <a:endParaRPr lang="es-CO" dirty="0"/>
          </a:p>
        </p:txBody>
      </p:sp>
    </p:spTree>
    <p:extLst>
      <p:ext uri="{BB962C8B-B14F-4D97-AF65-F5344CB8AC3E}">
        <p14:creationId xmlns:p14="http://schemas.microsoft.com/office/powerpoint/2010/main" val="2682807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699247" y="2248347"/>
            <a:ext cx="7905201" cy="4204989"/>
          </a:xfrm>
        </p:spPr>
        <p:txBody>
          <a:bodyPr>
            <a:normAutofit lnSpcReduction="10000"/>
          </a:bodyPr>
          <a:lstStyle/>
          <a:p>
            <a:pPr marL="0" indent="0" algn="just">
              <a:buNone/>
            </a:pPr>
            <a:r>
              <a:rPr lang="es-CO" dirty="0" smtClean="0"/>
              <a:t>Es importante elegir el presidente que dirige el trabajo articulado del comité, participarán los/as representantes de área en esta designación y los miembros realizarán la elección democrática.</a:t>
            </a:r>
          </a:p>
          <a:p>
            <a:pPr marL="0" indent="0" algn="just">
              <a:buNone/>
            </a:pPr>
            <a:endParaRPr lang="es-CO" dirty="0"/>
          </a:p>
          <a:p>
            <a:pPr marL="0" indent="0" algn="just">
              <a:buNone/>
            </a:pPr>
            <a:r>
              <a:rPr lang="es-CO" dirty="0" smtClean="0"/>
              <a:t>Se presenta en la memoria USB, documentos que cumplen la función de ser referentes en el trabajo y que pueden ser utilizados en la planeación de las acciones que se adelantan, éstos pueden ampliarse en la medida que se conozcan nuevos documentos, los cuales deben ser sistematizados en la memoria respectiva para ser registrados en el archivo central.</a:t>
            </a:r>
            <a:endParaRPr lang="es-CO" dirty="0"/>
          </a:p>
        </p:txBody>
      </p:sp>
      <p:sp>
        <p:nvSpPr>
          <p:cNvPr id="3" name="2 Título"/>
          <p:cNvSpPr>
            <a:spLocks noGrp="1"/>
          </p:cNvSpPr>
          <p:nvPr>
            <p:ph type="title"/>
          </p:nvPr>
        </p:nvSpPr>
        <p:spPr/>
        <p:txBody>
          <a:bodyPr/>
          <a:lstStyle/>
          <a:p>
            <a:r>
              <a:rPr lang="es-CO" dirty="0" smtClean="0"/>
              <a:t>Referentes</a:t>
            </a:r>
            <a:endParaRPr lang="es-CO" dirty="0"/>
          </a:p>
        </p:txBody>
      </p:sp>
    </p:spTree>
    <p:extLst>
      <p:ext uri="{BB962C8B-B14F-4D97-AF65-F5344CB8AC3E}">
        <p14:creationId xmlns:p14="http://schemas.microsoft.com/office/powerpoint/2010/main" val="3967405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7" y="2248347"/>
            <a:ext cx="8424937" cy="4132981"/>
          </a:xfrm>
        </p:spPr>
        <p:txBody>
          <a:bodyPr>
            <a:normAutofit fontScale="92500" lnSpcReduction="10000"/>
          </a:bodyPr>
          <a:lstStyle/>
          <a:p>
            <a:pPr marL="0" indent="0">
              <a:buNone/>
            </a:pPr>
            <a:r>
              <a:rPr lang="es-CO" dirty="0" smtClean="0"/>
              <a:t>Se podrá consultar páginas web que son referencia en el trabajo a desarrollar por el comité, algunas de ellas:</a:t>
            </a:r>
          </a:p>
          <a:p>
            <a:r>
              <a:rPr lang="es-CO" dirty="0"/>
              <a:t>FORMACIÓN DE FORMADORES</a:t>
            </a:r>
          </a:p>
          <a:p>
            <a:r>
              <a:rPr lang="es-CO" dirty="0"/>
              <a:t>Referentes:</a:t>
            </a:r>
          </a:p>
          <a:p>
            <a:r>
              <a:rPr lang="es-CO" u="sng" dirty="0">
                <a:hlinkClick r:id="rId2"/>
              </a:rPr>
              <a:t>http://www.colombiaaprende.edu.co/html/mediateca/1607/articles-132934_archivo.pdf</a:t>
            </a:r>
            <a:endParaRPr lang="es-CO" dirty="0"/>
          </a:p>
          <a:p>
            <a:pPr marL="0" indent="0">
              <a:buNone/>
            </a:pPr>
            <a:endParaRPr lang="es-CO" dirty="0" smtClean="0"/>
          </a:p>
          <a:p>
            <a:r>
              <a:rPr lang="es-CO" dirty="0"/>
              <a:t>ÍNDICE SINTÉTICO DE CALIDAD</a:t>
            </a:r>
          </a:p>
          <a:p>
            <a:r>
              <a:rPr lang="es-CO" dirty="0"/>
              <a:t>Referentes:</a:t>
            </a:r>
          </a:p>
          <a:p>
            <a:r>
              <a:rPr lang="es-CO" u="sng" dirty="0">
                <a:hlinkClick r:id="rId3"/>
              </a:rPr>
              <a:t>http://</a:t>
            </a:r>
            <a:r>
              <a:rPr lang="es-CO" u="sng" dirty="0" smtClean="0">
                <a:hlinkClick r:id="rId3"/>
              </a:rPr>
              <a:t>www.colombiaaprende.edu.co/html/micrositios/1752/w3-article-349948.html</a:t>
            </a:r>
            <a:endParaRPr lang="es-CO" u="sng" dirty="0" smtClean="0"/>
          </a:p>
          <a:p>
            <a:endParaRPr lang="es-CO" dirty="0"/>
          </a:p>
          <a:p>
            <a:pPr marL="0" indent="0">
              <a:buNone/>
            </a:pPr>
            <a:endParaRPr lang="es-CO" dirty="0"/>
          </a:p>
        </p:txBody>
      </p:sp>
      <p:sp>
        <p:nvSpPr>
          <p:cNvPr id="3" name="2 Título"/>
          <p:cNvSpPr>
            <a:spLocks noGrp="1"/>
          </p:cNvSpPr>
          <p:nvPr>
            <p:ph type="title"/>
          </p:nvPr>
        </p:nvSpPr>
        <p:spPr/>
        <p:txBody>
          <a:bodyPr/>
          <a:lstStyle/>
          <a:p>
            <a:r>
              <a:rPr lang="es-CO" dirty="0" smtClean="0"/>
              <a:t>Sitios Web </a:t>
            </a:r>
            <a:endParaRPr lang="es-CO" dirty="0"/>
          </a:p>
        </p:txBody>
      </p:sp>
    </p:spTree>
    <p:extLst>
      <p:ext uri="{BB962C8B-B14F-4D97-AF65-F5344CB8AC3E}">
        <p14:creationId xmlns:p14="http://schemas.microsoft.com/office/powerpoint/2010/main" val="113552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10000"/>
          </a:bodyPr>
          <a:lstStyle/>
          <a:p>
            <a:pPr marL="0" indent="0" algn="just">
              <a:buNone/>
            </a:pPr>
            <a:r>
              <a:rPr lang="es-CO" dirty="0" smtClean="0"/>
              <a:t>Se presenta un instructivo que se ha empleado para las reuniones de los diferentes órganos del gobierno escolar, instancias de participación y actividades desarrolladas en la institución, el formato deberá desarrollarse cada vez el comité se reúna.</a:t>
            </a:r>
          </a:p>
          <a:p>
            <a:pPr marL="0" indent="0" algn="just">
              <a:buNone/>
            </a:pPr>
            <a:endParaRPr lang="es-CO" dirty="0"/>
          </a:p>
          <a:p>
            <a:pPr marL="0" indent="0" algn="just">
              <a:buNone/>
            </a:pPr>
            <a:r>
              <a:rPr lang="es-CO" dirty="0" smtClean="0"/>
              <a:t>Además existe un formato de Bitácora en el cual se describirán los compromisos que asumen los miembros en las actividades desarrollas en las diferentes reuniones, permite hacer seguimiento al cronograma de actividades y llevar a cabo lo planeado. Una bitácora puede abarcar diferentes actividades, las cuales se alcanzarán a desarrollar en una meta a corto, mediano o largo plazo. Los registros se harán en forma virtual y una vez se realice la impresión se firmarán por los participantes.</a:t>
            </a:r>
            <a:endParaRPr lang="es-CO" dirty="0"/>
          </a:p>
        </p:txBody>
      </p:sp>
      <p:sp>
        <p:nvSpPr>
          <p:cNvPr id="3" name="2 Título"/>
          <p:cNvSpPr>
            <a:spLocks noGrp="1"/>
          </p:cNvSpPr>
          <p:nvPr>
            <p:ph type="title"/>
          </p:nvPr>
        </p:nvSpPr>
        <p:spPr/>
        <p:txBody>
          <a:bodyPr/>
          <a:lstStyle/>
          <a:p>
            <a:r>
              <a:rPr lang="es-CO" dirty="0" smtClean="0"/>
              <a:t>Actas del comité</a:t>
            </a:r>
            <a:endParaRPr lang="es-CO" dirty="0"/>
          </a:p>
        </p:txBody>
      </p:sp>
    </p:spTree>
    <p:extLst>
      <p:ext uri="{BB962C8B-B14F-4D97-AF65-F5344CB8AC3E}">
        <p14:creationId xmlns:p14="http://schemas.microsoft.com/office/powerpoint/2010/main" val="169840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marL="0" indent="0">
              <a:buNone/>
            </a:pPr>
            <a:r>
              <a:rPr lang="es-CO" dirty="0" smtClean="0"/>
              <a:t>El comité deberá estructurar un plan de actividades en el cual se registra:</a:t>
            </a:r>
          </a:p>
          <a:p>
            <a:r>
              <a:rPr lang="es-CO" dirty="0"/>
              <a:t> </a:t>
            </a:r>
            <a:r>
              <a:rPr lang="es-CO" dirty="0" smtClean="0"/>
              <a:t>Objetivo</a:t>
            </a:r>
          </a:p>
          <a:p>
            <a:r>
              <a:rPr lang="es-CO" dirty="0"/>
              <a:t> </a:t>
            </a:r>
            <a:r>
              <a:rPr lang="es-CO" dirty="0" smtClean="0"/>
              <a:t>Actividades</a:t>
            </a:r>
          </a:p>
          <a:p>
            <a:r>
              <a:rPr lang="es-CO" dirty="0"/>
              <a:t> </a:t>
            </a:r>
            <a:r>
              <a:rPr lang="es-CO" dirty="0" smtClean="0"/>
              <a:t>Recursos</a:t>
            </a:r>
          </a:p>
          <a:p>
            <a:r>
              <a:rPr lang="es-CO" dirty="0" smtClean="0"/>
              <a:t> Tiempo</a:t>
            </a:r>
          </a:p>
          <a:p>
            <a:r>
              <a:rPr lang="es-CO" dirty="0"/>
              <a:t> </a:t>
            </a:r>
            <a:r>
              <a:rPr lang="es-CO" dirty="0" smtClean="0"/>
              <a:t>Responsables</a:t>
            </a:r>
          </a:p>
          <a:p>
            <a:endParaRPr lang="es-CO" dirty="0"/>
          </a:p>
          <a:p>
            <a:pPr marL="0" indent="0">
              <a:buNone/>
            </a:pPr>
            <a:r>
              <a:rPr lang="es-CO" dirty="0" smtClean="0"/>
              <a:t>El plan de actividades se darán a conocer en el consejo académico y se presentará informe de gestión una vez se lleven a cabo en el tiempo acordado.</a:t>
            </a:r>
            <a:endParaRPr lang="es-CO" dirty="0"/>
          </a:p>
        </p:txBody>
      </p:sp>
      <p:sp>
        <p:nvSpPr>
          <p:cNvPr id="3" name="2 Título"/>
          <p:cNvSpPr>
            <a:spLocks noGrp="1"/>
          </p:cNvSpPr>
          <p:nvPr>
            <p:ph type="title"/>
          </p:nvPr>
        </p:nvSpPr>
        <p:spPr/>
        <p:txBody>
          <a:bodyPr/>
          <a:lstStyle/>
          <a:p>
            <a:r>
              <a:rPr lang="es-CO" dirty="0" smtClean="0"/>
              <a:t>Plan de actividades</a:t>
            </a:r>
            <a:endParaRPr lang="es-CO" dirty="0"/>
          </a:p>
        </p:txBody>
      </p:sp>
    </p:spTree>
    <p:extLst>
      <p:ext uri="{BB962C8B-B14F-4D97-AF65-F5344CB8AC3E}">
        <p14:creationId xmlns:p14="http://schemas.microsoft.com/office/powerpoint/2010/main" val="2232618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95537" y="2204865"/>
            <a:ext cx="8049216" cy="4392488"/>
          </a:xfrm>
        </p:spPr>
        <p:txBody>
          <a:bodyPr>
            <a:normAutofit/>
          </a:bodyPr>
          <a:lstStyle/>
          <a:p>
            <a:pPr marL="0" indent="0" algn="just">
              <a:buNone/>
            </a:pPr>
            <a:r>
              <a:rPr lang="es-CO" dirty="0" smtClean="0"/>
              <a:t>En el cronograma de la institución se incorporan las fechas de las actividades y a partir de la planeación establecida se gestionan recursos, espacios y tiempo para llevar a cabo las mismas.</a:t>
            </a:r>
          </a:p>
          <a:p>
            <a:pPr marL="0" indent="0" algn="just">
              <a:buNone/>
            </a:pPr>
            <a:endParaRPr lang="es-CO" dirty="0"/>
          </a:p>
          <a:p>
            <a:pPr marL="0" indent="0" algn="just">
              <a:buNone/>
            </a:pPr>
            <a:r>
              <a:rPr lang="es-CO" dirty="0" smtClean="0"/>
              <a:t>Es importante el trabajo articulado y la disposición para participar activamente en las acciones planeadas por el comité, somos una institución educativa y cada acción permitirá alcanzar los estándares de calidad necesarios para posicionarnos en el nivel más alto frente a las demás instituciones del departamento Norte de Santander.</a:t>
            </a:r>
            <a:endParaRPr lang="es-CO" dirty="0"/>
          </a:p>
        </p:txBody>
      </p:sp>
      <p:sp>
        <p:nvSpPr>
          <p:cNvPr id="3" name="2 Título"/>
          <p:cNvSpPr>
            <a:spLocks noGrp="1"/>
          </p:cNvSpPr>
          <p:nvPr>
            <p:ph type="title"/>
          </p:nvPr>
        </p:nvSpPr>
        <p:spPr>
          <a:xfrm>
            <a:off x="0" y="570156"/>
            <a:ext cx="8892480" cy="1054250"/>
          </a:xfrm>
        </p:spPr>
        <p:txBody>
          <a:bodyPr/>
          <a:lstStyle/>
          <a:p>
            <a:r>
              <a:rPr lang="es-CO" dirty="0" smtClean="0"/>
              <a:t>Cronograma de actividades</a:t>
            </a:r>
            <a:endParaRPr lang="es-CO" dirty="0"/>
          </a:p>
        </p:txBody>
      </p:sp>
    </p:spTree>
    <p:extLst>
      <p:ext uri="{BB962C8B-B14F-4D97-AF65-F5344CB8AC3E}">
        <p14:creationId xmlns:p14="http://schemas.microsoft.com/office/powerpoint/2010/main" val="40360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lnSpcReduction="10000"/>
          </a:bodyPr>
          <a:lstStyle/>
          <a:p>
            <a:pPr marL="0" indent="0" algn="just">
              <a:buNone/>
            </a:pPr>
            <a:r>
              <a:rPr lang="es-CO" dirty="0" smtClean="0"/>
              <a:t>Se entrega una memoria USB para que en ella se registren las actividades y documentos académicos construidos con los miembros del comité y personal que participe en las mismas.</a:t>
            </a:r>
          </a:p>
          <a:p>
            <a:pPr marL="0" indent="0" algn="just">
              <a:buNone/>
            </a:pPr>
            <a:endParaRPr lang="es-CO" dirty="0"/>
          </a:p>
          <a:p>
            <a:pPr marL="0" indent="0" algn="just">
              <a:buNone/>
            </a:pPr>
            <a:r>
              <a:rPr lang="es-CO" dirty="0" smtClean="0"/>
              <a:t>Es una herramienta de archivo del comité y de uso institucional para el archivo central, su buen uso y la información registrada en la misma permite avanzar en la sistematización de evidencias frente a  los objetivos propuestos y ante cualquier solicitud. deberá estar disponible por el personal autorizado.</a:t>
            </a:r>
            <a:endParaRPr lang="es-CO" dirty="0"/>
          </a:p>
        </p:txBody>
      </p:sp>
      <p:sp>
        <p:nvSpPr>
          <p:cNvPr id="3" name="2 Título"/>
          <p:cNvSpPr>
            <a:spLocks noGrp="1"/>
          </p:cNvSpPr>
          <p:nvPr>
            <p:ph type="title"/>
          </p:nvPr>
        </p:nvSpPr>
        <p:spPr/>
        <p:txBody>
          <a:bodyPr/>
          <a:lstStyle/>
          <a:p>
            <a:r>
              <a:rPr lang="es-CO" dirty="0" smtClean="0"/>
              <a:t>Sistematización</a:t>
            </a:r>
            <a:endParaRPr lang="es-CO" dirty="0"/>
          </a:p>
        </p:txBody>
      </p:sp>
    </p:spTree>
    <p:extLst>
      <p:ext uri="{BB962C8B-B14F-4D97-AF65-F5344CB8AC3E}">
        <p14:creationId xmlns:p14="http://schemas.microsoft.com/office/powerpoint/2010/main" val="352076296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92</TotalTime>
  <Words>788</Words>
  <Application>Microsoft Office PowerPoint</Application>
  <PresentationFormat>Presentación en pantalla (4:3)</PresentationFormat>
  <Paragraphs>51</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Cartoné</vt:lpstr>
      <vt:lpstr>COLEGIO INTEGRADO FE Y ALEGRÍA  BIENVENIDOS/AS</vt:lpstr>
      <vt:lpstr>¡Importancia del comité Resignificación del PEI!</vt:lpstr>
      <vt:lpstr>Acuerdo del consejo académico</vt:lpstr>
      <vt:lpstr>Referentes</vt:lpstr>
      <vt:lpstr>Sitios Web </vt:lpstr>
      <vt:lpstr>Actas del comité</vt:lpstr>
      <vt:lpstr>Plan de actividades</vt:lpstr>
      <vt:lpstr>Cronograma de actividades</vt:lpstr>
      <vt:lpstr>Sistematización</vt:lpstr>
      <vt:lpstr>Gracias…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INTEGRADO FE Y ALEGRÍA  BIENVENIDOS/AS</dc:title>
  <dc:creator>FAMILIA</dc:creator>
  <cp:lastModifiedBy>FAMILIA</cp:lastModifiedBy>
  <cp:revision>10</cp:revision>
  <dcterms:created xsi:type="dcterms:W3CDTF">2015-09-17T03:45:02Z</dcterms:created>
  <dcterms:modified xsi:type="dcterms:W3CDTF">2015-09-17T05:21:54Z</dcterms:modified>
</cp:coreProperties>
</file>