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4"/>
  </p:handoutMasterIdLst>
  <p:sldIdLst>
    <p:sldId id="256" r:id="rId2"/>
    <p:sldId id="261" r:id="rId3"/>
    <p:sldId id="263" r:id="rId4"/>
    <p:sldId id="260" r:id="rId5"/>
    <p:sldId id="257" r:id="rId6"/>
    <p:sldId id="258" r:id="rId7"/>
    <p:sldId id="259" r:id="rId8"/>
    <p:sldId id="262" r:id="rId9"/>
    <p:sldId id="264" r:id="rId10"/>
    <p:sldId id="266" r:id="rId11"/>
    <p:sldId id="265" r:id="rId12"/>
    <p:sldId id="267" r:id="rId13"/>
  </p:sldIdLst>
  <p:sldSz cx="9144000" cy="6858000" type="letter"/>
  <p:notesSz cx="91440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B9B"/>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1980" y="-6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32D620A-F0FD-46CC-81E2-83CDE9E002B7}" type="datetimeFigureOut">
              <a:rPr lang="es-CO" smtClean="0"/>
              <a:t>18/11/2015</a:t>
            </a:fld>
            <a:endParaRPr lang="es-CO"/>
          </a:p>
        </p:txBody>
      </p:sp>
      <p:sp>
        <p:nvSpPr>
          <p:cNvPr id="4" name="Marcador de pie de página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225744D-554C-4664-BC4E-9AB118FBA1A4}" type="slidenum">
              <a:rPr lang="es-CO" smtClean="0"/>
              <a:t>‹Nº›</a:t>
            </a:fld>
            <a:endParaRPr lang="es-CO"/>
          </a:p>
        </p:txBody>
      </p:sp>
    </p:spTree>
    <p:extLst>
      <p:ext uri="{BB962C8B-B14F-4D97-AF65-F5344CB8AC3E}">
        <p14:creationId xmlns:p14="http://schemas.microsoft.com/office/powerpoint/2010/main" val="1356718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5B48DE-30C3-44E0-8F3F-9155CAB3DD00}" type="datetimeFigureOut">
              <a:rPr lang="es-CO" smtClean="0"/>
              <a:t>18/11/2015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382202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5B48DE-30C3-44E0-8F3F-9155CAB3DD00}" type="datetimeFigureOut">
              <a:rPr lang="es-CO" smtClean="0"/>
              <a:t>18/11/2015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292586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5B48DE-30C3-44E0-8F3F-9155CAB3DD00}" type="datetimeFigureOut">
              <a:rPr lang="es-CO" smtClean="0"/>
              <a:t>18/11/2015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363555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5B48DE-30C3-44E0-8F3F-9155CAB3DD00}" type="datetimeFigureOut">
              <a:rPr lang="es-CO" smtClean="0"/>
              <a:t>18/11/2015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100499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5B48DE-30C3-44E0-8F3F-9155CAB3DD00}" type="datetimeFigureOut">
              <a:rPr lang="es-CO" smtClean="0"/>
              <a:t>18/11/2015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245185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5B48DE-30C3-44E0-8F3F-9155CAB3DD00}" type="datetimeFigureOut">
              <a:rPr lang="es-CO" smtClean="0"/>
              <a:t>18/11/2015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58314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5B48DE-30C3-44E0-8F3F-9155CAB3DD00}" type="datetimeFigureOut">
              <a:rPr lang="es-CO" smtClean="0"/>
              <a:t>18/11/2015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327583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5B48DE-30C3-44E0-8F3F-9155CAB3DD00}" type="datetimeFigureOut">
              <a:rPr lang="es-CO" smtClean="0"/>
              <a:t>18/11/2015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357127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B48DE-30C3-44E0-8F3F-9155CAB3DD00}" type="datetimeFigureOut">
              <a:rPr lang="es-CO" smtClean="0"/>
              <a:t>18/11/2015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213893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5B48DE-30C3-44E0-8F3F-9155CAB3DD00}" type="datetimeFigureOut">
              <a:rPr lang="es-CO" smtClean="0"/>
              <a:t>18/11/2015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276212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5B48DE-30C3-44E0-8F3F-9155CAB3DD00}" type="datetimeFigureOut">
              <a:rPr lang="es-CO" smtClean="0"/>
              <a:t>18/11/2015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243F5252-F6CA-482A-AB07-72646DDE2513}" type="slidenum">
              <a:rPr lang="es-CO" smtClean="0"/>
              <a:t>‹Nº›</a:t>
            </a:fld>
            <a:endParaRPr lang="es-CO"/>
          </a:p>
        </p:txBody>
      </p:sp>
    </p:spTree>
    <p:extLst>
      <p:ext uri="{BB962C8B-B14F-4D97-AF65-F5344CB8AC3E}">
        <p14:creationId xmlns:p14="http://schemas.microsoft.com/office/powerpoint/2010/main" val="40190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B48DE-30C3-44E0-8F3F-9155CAB3DD00}" type="datetimeFigureOut">
              <a:rPr lang="es-CO" smtClean="0"/>
              <a:t>18/11/2015</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F5252-F6CA-482A-AB07-72646DDE2513}" type="slidenum">
              <a:rPr lang="es-CO" smtClean="0"/>
              <a:t>‹Nº›</a:t>
            </a:fld>
            <a:endParaRPr lang="es-CO"/>
          </a:p>
        </p:txBody>
      </p:sp>
    </p:spTree>
    <p:extLst>
      <p:ext uri="{BB962C8B-B14F-4D97-AF65-F5344CB8AC3E}">
        <p14:creationId xmlns:p14="http://schemas.microsoft.com/office/powerpoint/2010/main" val="29529856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3.wdp"/><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Users\user\Pictures\bra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196" y="6086706"/>
            <a:ext cx="894071" cy="824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8" descr="D:\Users\user\Pictures\descarg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593" y="5738554"/>
            <a:ext cx="1489893" cy="1249901"/>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rotWithShape="1">
          <a:blip r:embed="rId4" cstate="print">
            <a:extLst>
              <a:ext uri="{28A0092B-C50C-407E-A947-70E740481C1C}">
                <a14:useLocalDpi xmlns:a14="http://schemas.microsoft.com/office/drawing/2010/main" val="0"/>
              </a:ext>
            </a:extLst>
          </a:blip>
          <a:srcRect b="11415"/>
          <a:stretch/>
        </p:blipFill>
        <p:spPr>
          <a:xfrm>
            <a:off x="-344556" y="-185530"/>
            <a:ext cx="9766852" cy="6272236"/>
          </a:xfrm>
          <a:prstGeom prst="rect">
            <a:avLst/>
          </a:prstGeom>
        </p:spPr>
      </p:pic>
      <p:sp>
        <p:nvSpPr>
          <p:cNvPr id="15" name="Rectángulo 14"/>
          <p:cNvSpPr/>
          <p:nvPr/>
        </p:nvSpPr>
        <p:spPr>
          <a:xfrm rot="433731">
            <a:off x="2021485" y="2706820"/>
            <a:ext cx="5746417" cy="1987784"/>
          </a:xfrm>
          <a:prstGeom prst="rect">
            <a:avLst/>
          </a:prstGeom>
          <a:solidFill>
            <a:srgbClr val="FFFF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24" y="1"/>
            <a:ext cx="1092115" cy="1456153"/>
          </a:xfrm>
          <a:prstGeom prst="rect">
            <a:avLst/>
          </a:prstGeom>
        </p:spPr>
      </p:pic>
      <p:pic>
        <p:nvPicPr>
          <p:cNvPr id="5" name="Picture 6" descr="D:\Users\user\Pictures\descarga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110" y="6163478"/>
            <a:ext cx="1752972" cy="58432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8945" y="6249264"/>
            <a:ext cx="1104477" cy="498205"/>
          </a:xfrm>
          <a:prstGeom prst="rect">
            <a:avLst/>
          </a:prstGeom>
        </p:spPr>
      </p:pic>
      <p:pic>
        <p:nvPicPr>
          <p:cNvPr id="12" name="Imagen 11"/>
          <p:cNvPicPr/>
          <p:nvPr/>
        </p:nvPicPr>
        <p:blipFill rotWithShape="1">
          <a:blip r:embed="rId8" cstate="print">
            <a:extLst>
              <a:ext uri="{BEBA8EAE-BF5A-486C-A8C5-ECC9F3942E4B}">
                <a14:imgProps xmlns:a14="http://schemas.microsoft.com/office/drawing/2010/main">
                  <a14:imgLayer r:embed="rId9">
                    <a14:imgEffect>
                      <a14:backgroundRemoval t="37407" b="87315" l="20781" r="51198"/>
                    </a14:imgEffect>
                  </a14:imgLayer>
                </a14:imgProps>
              </a:ext>
              <a:ext uri="{28A0092B-C50C-407E-A947-70E740481C1C}">
                <a14:useLocalDpi xmlns:a14="http://schemas.microsoft.com/office/drawing/2010/main" val="0"/>
              </a:ext>
            </a:extLst>
          </a:blip>
          <a:srcRect l="19382" t="22298" r="20382" b="12163"/>
          <a:stretch/>
        </p:blipFill>
        <p:spPr bwMode="auto">
          <a:xfrm>
            <a:off x="6566925" y="-348421"/>
            <a:ext cx="2958785" cy="2066646"/>
          </a:xfrm>
          <a:prstGeom prst="rect">
            <a:avLst/>
          </a:prstGeom>
          <a:ln>
            <a:noFill/>
          </a:ln>
          <a:extLst>
            <a:ext uri="{53640926-AAD7-44D8-BBD7-CCE9431645EC}">
              <a14:shadowObscured xmlns:a14="http://schemas.microsoft.com/office/drawing/2010/main"/>
            </a:ext>
          </a:extLst>
        </p:spPr>
      </p:pic>
      <p:sp>
        <p:nvSpPr>
          <p:cNvPr id="14" name="Rectángulo 13"/>
          <p:cNvSpPr/>
          <p:nvPr/>
        </p:nvSpPr>
        <p:spPr>
          <a:xfrm>
            <a:off x="2325114" y="2499710"/>
            <a:ext cx="5142486" cy="2262158"/>
          </a:xfrm>
          <a:prstGeom prst="rect">
            <a:avLst/>
          </a:prstGeom>
          <a:solidFill>
            <a:schemeClr val="accent6">
              <a:lumMod val="75000"/>
            </a:schemeClr>
          </a:solidFill>
          <a:ln w="38100">
            <a:solidFill>
              <a:schemeClr val="bg1"/>
            </a:solidFill>
          </a:ln>
        </p:spPr>
        <p:txBody>
          <a:bodyPr wrap="square" lIns="68580" tIns="34290" rIns="68580" bIns="34290">
            <a:spAutoFit/>
            <a:scene3d>
              <a:camera prst="orthographicFront"/>
              <a:lightRig rig="threePt" dir="t"/>
            </a:scene3d>
            <a:sp3d extrusionH="57150">
              <a:bevelT w="50800" h="38100" prst="riblet"/>
            </a:sp3d>
          </a:bodyPr>
          <a:lstStyle/>
          <a:p>
            <a:pPr algn="ctr"/>
            <a:r>
              <a:rPr lang="es-CO" sz="40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INVESTIGADORES DE </a:t>
            </a:r>
          </a:p>
          <a:p>
            <a:pPr algn="ctr"/>
            <a:r>
              <a:rPr lang="es-CO" sz="40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COSTUMBRES</a:t>
            </a:r>
          </a:p>
          <a:p>
            <a:pPr algn="ctr"/>
            <a:r>
              <a:rPr lang="es-CO" sz="405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REGIONALES</a:t>
            </a:r>
          </a:p>
          <a:p>
            <a:pPr algn="r"/>
            <a:r>
              <a:rPr lang="es-CO" sz="21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Proyecto Enjambre</a:t>
            </a:r>
          </a:p>
        </p:txBody>
      </p:sp>
      <p:pic>
        <p:nvPicPr>
          <p:cNvPr id="3" name="Imagen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6328" y="277317"/>
            <a:ext cx="884127" cy="117883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13062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9788" y="885467"/>
            <a:ext cx="7886700" cy="4351338"/>
          </a:xfrm>
        </p:spPr>
        <p:txBody>
          <a:bodyPr/>
          <a:lstStyle/>
          <a:p>
            <a:pPr algn="ctr"/>
            <a:r>
              <a:rPr lang="es-CO" dirty="0" smtClean="0"/>
              <a:t>FOTOGRAFIA DEL GRUPO DE INVESTIGACION </a:t>
            </a:r>
            <a:endParaRPr lang="es-CO" dirty="0"/>
          </a:p>
        </p:txBody>
      </p:sp>
    </p:spTree>
    <p:extLst>
      <p:ext uri="{BB962C8B-B14F-4D97-AF65-F5344CB8AC3E}">
        <p14:creationId xmlns:p14="http://schemas.microsoft.com/office/powerpoint/2010/main" val="961553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ers\user\Pictures\BcgERGoKi.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57250" y="-609600"/>
            <a:ext cx="10572750" cy="882019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2067059" y="238765"/>
            <a:ext cx="5244921" cy="923330"/>
          </a:xfrm>
          <a:prstGeom prst="rect">
            <a:avLst/>
          </a:prstGeom>
          <a:noFill/>
        </p:spPr>
        <p:txBody>
          <a:bodyPr wrap="square" lIns="91440" tIns="45720" rIns="91440" bIns="45720">
            <a:spAutoFit/>
          </a:bodyPr>
          <a:lstStyle/>
          <a:p>
            <a:pPr algn="ctr"/>
            <a:r>
              <a:rPr lang="es-CO" sz="5400" b="1" dirty="0" smtClean="0">
                <a:ln w="18000">
                  <a:solidFill>
                    <a:schemeClr val="tx1">
                      <a:lumMod val="50000"/>
                      <a:lumOff val="50000"/>
                    </a:schemeClr>
                  </a:solidFill>
                  <a:prstDash val="solid"/>
                  <a:miter lim="800000"/>
                </a:ln>
                <a:solidFill>
                  <a:schemeClr val="bg2">
                    <a:lumMod val="10000"/>
                  </a:schemeClr>
                </a:solidFill>
                <a:effectLst>
                  <a:outerShdw blurRad="25500" dist="23000" dir="7020000" algn="tl">
                    <a:srgbClr val="000000">
                      <a:alpha val="50000"/>
                    </a:srgbClr>
                  </a:outerShdw>
                </a:effectLst>
                <a:latin typeface="Maiandra GD" panose="020E0502030308020204" pitchFamily="34" charset="0"/>
              </a:rPr>
              <a:t>BIBLIOGRAFIA</a:t>
            </a:r>
            <a:endParaRPr lang="es-CO" sz="5400" b="1" dirty="0">
              <a:ln w="18000">
                <a:solidFill>
                  <a:schemeClr val="tx1">
                    <a:lumMod val="50000"/>
                    <a:lumOff val="50000"/>
                  </a:schemeClr>
                </a:solidFill>
                <a:prstDash val="solid"/>
                <a:miter lim="800000"/>
              </a:ln>
              <a:solidFill>
                <a:schemeClr val="bg2">
                  <a:lumMod val="10000"/>
                </a:schemeClr>
              </a:solidFill>
              <a:effectLst>
                <a:outerShdw blurRad="25500" dist="23000" dir="7020000" algn="tl">
                  <a:srgbClr val="000000">
                    <a:alpha val="50000"/>
                  </a:srgbClr>
                </a:outerShdw>
              </a:effectLst>
            </a:endParaRPr>
          </a:p>
        </p:txBody>
      </p:sp>
      <p:sp>
        <p:nvSpPr>
          <p:cNvPr id="2" name="1 CuadroTexto"/>
          <p:cNvSpPr txBox="1"/>
          <p:nvPr/>
        </p:nvSpPr>
        <p:spPr>
          <a:xfrm>
            <a:off x="381000" y="1965869"/>
            <a:ext cx="7829550" cy="769441"/>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5400000" scaled="1"/>
            <a:tileRect/>
          </a:gra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s-CO" sz="2200" dirty="0" smtClean="0">
                <a:solidFill>
                  <a:schemeClr val="tx1"/>
                </a:solidFill>
                <a:latin typeface="Comic Sans MS" panose="030F0702030302020204" pitchFamily="66" charset="0"/>
                <a:cs typeface="Aharoni" panose="02010803020104030203" pitchFamily="2" charset="-79"/>
              </a:rPr>
              <a:t>1.. </a:t>
            </a:r>
            <a:r>
              <a:rPr lang="es-CO" sz="2200" dirty="0" smtClean="0">
                <a:solidFill>
                  <a:schemeClr val="tx1"/>
                </a:solidFill>
                <a:latin typeface="Aharoni" panose="02010803020104030203" pitchFamily="2" charset="-79"/>
                <a:cs typeface="Aharoni" panose="02010803020104030203" pitchFamily="2" charset="-79"/>
              </a:rPr>
              <a:t>Colombia</a:t>
            </a:r>
            <a:r>
              <a:rPr lang="es-CO" sz="2200" dirty="0">
                <a:solidFill>
                  <a:schemeClr val="tx1"/>
                </a:solidFill>
                <a:latin typeface="Aharoni" panose="02010803020104030203" pitchFamily="2" charset="-79"/>
                <a:cs typeface="Aharoni" panose="02010803020104030203" pitchFamily="2" charset="-79"/>
              </a:rPr>
              <a:t>. Ministerio de Cultura (2010). Patrimonio Cultural para todos, una guía de </a:t>
            </a:r>
            <a:r>
              <a:rPr lang="es-CO" sz="2200" dirty="0" smtClean="0">
                <a:solidFill>
                  <a:schemeClr val="tx1"/>
                </a:solidFill>
                <a:latin typeface="Aharoni" panose="02010803020104030203" pitchFamily="2" charset="-79"/>
                <a:cs typeface="Aharoni" panose="02010803020104030203" pitchFamily="2" charset="-79"/>
              </a:rPr>
              <a:t>fácil comprensión. </a:t>
            </a:r>
            <a:r>
              <a:rPr lang="es-CO" sz="2200" dirty="0" err="1" smtClean="0">
                <a:solidFill>
                  <a:schemeClr val="tx1"/>
                </a:solidFill>
                <a:latin typeface="Aharoni" panose="02010803020104030203" pitchFamily="2" charset="-79"/>
                <a:cs typeface="Aharoni" panose="02010803020104030203" pitchFamily="2" charset="-79"/>
              </a:rPr>
              <a:t>Bgta</a:t>
            </a:r>
            <a:r>
              <a:rPr lang="es-CO" sz="2200" dirty="0">
                <a:solidFill>
                  <a:schemeClr val="tx1"/>
                </a:solidFill>
                <a:latin typeface="Aharoni" panose="02010803020104030203" pitchFamily="2" charset="-79"/>
                <a:cs typeface="Aharoni" panose="02010803020104030203" pitchFamily="2" charset="-79"/>
              </a:rPr>
              <a:t>.</a:t>
            </a:r>
          </a:p>
        </p:txBody>
      </p:sp>
      <p:sp>
        <p:nvSpPr>
          <p:cNvPr id="6" name="5 CuadroTexto"/>
          <p:cNvSpPr txBox="1"/>
          <p:nvPr/>
        </p:nvSpPr>
        <p:spPr>
          <a:xfrm>
            <a:off x="342900" y="3438547"/>
            <a:ext cx="7829550" cy="178510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w="76200"/>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just"/>
            <a:r>
              <a:rPr lang="es-CO" sz="2200" dirty="0">
                <a:solidFill>
                  <a:schemeClr val="tx1"/>
                </a:solidFill>
                <a:latin typeface="Comic Sans MS" panose="030F0702030302020204" pitchFamily="66" charset="0"/>
                <a:cs typeface="Aharoni" panose="02010803020104030203" pitchFamily="2" charset="-79"/>
              </a:rPr>
              <a:t>2</a:t>
            </a:r>
            <a:r>
              <a:rPr lang="es-CO" sz="2200" dirty="0" smtClean="0">
                <a:solidFill>
                  <a:schemeClr val="tx1"/>
                </a:solidFill>
                <a:latin typeface="Comic Sans MS" panose="030F0702030302020204" pitchFamily="66" charset="0"/>
                <a:cs typeface="Aharoni" panose="02010803020104030203" pitchFamily="2" charset="-79"/>
              </a:rPr>
              <a:t>.  </a:t>
            </a:r>
            <a:r>
              <a:rPr lang="es-CO" sz="2200" dirty="0" smtClean="0">
                <a:solidFill>
                  <a:schemeClr val="tx1"/>
                </a:solidFill>
                <a:latin typeface="Aharoni" panose="02010803020104030203" pitchFamily="2" charset="-79"/>
                <a:cs typeface="Aharoni" panose="02010803020104030203" pitchFamily="2" charset="-79"/>
              </a:rPr>
              <a:t>C</a:t>
            </a:r>
            <a:r>
              <a:rPr lang="es-CO" sz="2200" b="1" dirty="0" smtClean="0">
                <a:solidFill>
                  <a:schemeClr val="tx1"/>
                </a:solidFill>
                <a:latin typeface="Aharoni" panose="02010803020104030203" pitchFamily="2" charset="-79"/>
                <a:cs typeface="Aharoni" panose="02010803020104030203" pitchFamily="2" charset="-79"/>
              </a:rPr>
              <a:t>olombia. Ministerio de Cultura. (2007). Patrimonio Cultural Inmaterial . </a:t>
            </a:r>
            <a:r>
              <a:rPr lang="es-CO" sz="2200" i="1" dirty="0">
                <a:solidFill>
                  <a:schemeClr val="tx1"/>
                </a:solidFill>
                <a:latin typeface="Aharoni" panose="02010803020104030203" pitchFamily="2" charset="-79"/>
                <a:cs typeface="Aharoni" panose="02010803020104030203" pitchFamily="2" charset="-79"/>
              </a:rPr>
              <a:t> </a:t>
            </a:r>
            <a:r>
              <a:rPr lang="es-CO" sz="2200" i="1" dirty="0" smtClean="0">
                <a:solidFill>
                  <a:schemeClr val="tx1"/>
                </a:solidFill>
                <a:latin typeface="Aharoni" panose="02010803020104030203" pitchFamily="2" charset="-79"/>
                <a:cs typeface="Aharoni" panose="02010803020104030203" pitchFamily="2" charset="-79"/>
              </a:rPr>
              <a:t>Manual para la implementación de procesos de identificación  y recomendaciones  de salvaguardia de las manifestaciones del patrimonio cultural inmaterial.  I</a:t>
            </a:r>
            <a:r>
              <a:rPr lang="es-CO" sz="2200" dirty="0" smtClean="0">
                <a:solidFill>
                  <a:schemeClr val="tx1"/>
                </a:solidFill>
                <a:latin typeface="Aharoni" panose="02010803020104030203" pitchFamily="2" charset="-79"/>
                <a:cs typeface="Aharoni" panose="02010803020104030203" pitchFamily="2" charset="-79"/>
              </a:rPr>
              <a:t>SBN </a:t>
            </a:r>
            <a:r>
              <a:rPr lang="es-CO" sz="2200" dirty="0" smtClean="0">
                <a:solidFill>
                  <a:schemeClr val="tx1"/>
                </a:solidFill>
                <a:latin typeface="Comic Sans MS" panose="030F0702030302020204" pitchFamily="66" charset="0"/>
                <a:cs typeface="Aharoni" panose="02010803020104030203" pitchFamily="2" charset="-79"/>
              </a:rPr>
              <a:t>978-958-8181-46-6</a:t>
            </a:r>
            <a:endParaRPr lang="es-CO" sz="2200" dirty="0">
              <a:solidFill>
                <a:schemeClr val="tx1"/>
              </a:solidFill>
              <a:latin typeface="Comic Sans MS" panose="030F0702030302020204" pitchFamily="66" charset="0"/>
              <a:cs typeface="Aharoni" panose="02010803020104030203" pitchFamily="2" charset="-79"/>
            </a:endParaRPr>
          </a:p>
        </p:txBody>
      </p:sp>
    </p:spTree>
    <p:extLst>
      <p:ext uri="{BB962C8B-B14F-4D97-AF65-F5344CB8AC3E}">
        <p14:creationId xmlns:p14="http://schemas.microsoft.com/office/powerpoint/2010/main" val="28660466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Users\user\Pictures\bra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196" y="6086706"/>
            <a:ext cx="894071" cy="824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D:\Users\user\Pictures\descarga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593" y="5738554"/>
            <a:ext cx="1489893" cy="12499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D:\Users\user\Pictures\descarga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10" y="6163478"/>
            <a:ext cx="1752972" cy="58432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8945" y="6249264"/>
            <a:ext cx="1104477" cy="498205"/>
          </a:xfrm>
          <a:prstGeom prst="rect">
            <a:avLst/>
          </a:prstGeom>
        </p:spPr>
      </p:pic>
      <p:cxnSp>
        <p:nvCxnSpPr>
          <p:cNvPr id="5" name="4 Conector recto"/>
          <p:cNvCxnSpPr/>
          <p:nvPr/>
        </p:nvCxnSpPr>
        <p:spPr>
          <a:xfrm>
            <a:off x="0" y="602026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0" y="43815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1898082" y="569893"/>
            <a:ext cx="5929663" cy="584775"/>
          </a:xfrm>
          <a:prstGeom prst="rect">
            <a:avLst/>
          </a:prstGeom>
          <a:noFill/>
        </p:spPr>
        <p:txBody>
          <a:bodyPr wrap="square" rtlCol="0">
            <a:prstTxWarp prst="textPlain">
              <a:avLst/>
            </a:prstTxWarp>
            <a:spAutoFit/>
          </a:bodyPr>
          <a:lstStyle/>
          <a:p>
            <a:pPr algn="ctr"/>
            <a:r>
              <a:rPr lang="es-CO" sz="3200" b="1" dirty="0" smtClean="0">
                <a:ln w="10541" cmpd="sng">
                  <a:solidFill>
                    <a:schemeClr val="accent4">
                      <a:lumMod val="50000"/>
                    </a:schemeClr>
                  </a:solidFill>
                  <a:prstDash val="solid"/>
                </a:ln>
                <a:solidFill>
                  <a:schemeClr val="accent2">
                    <a:lumMod val="40000"/>
                    <a:lumOff val="60000"/>
                  </a:schemeClr>
                </a:solidFill>
              </a:rPr>
              <a:t>GRUPO DE INVESTIGACIÓN </a:t>
            </a:r>
            <a:endParaRPr lang="es-CO" sz="3200" b="1" dirty="0">
              <a:ln w="10541" cmpd="sng">
                <a:solidFill>
                  <a:schemeClr val="accent4">
                    <a:lumMod val="50000"/>
                  </a:schemeClr>
                </a:solidFill>
                <a:prstDash val="solid"/>
              </a:ln>
              <a:solidFill>
                <a:schemeClr val="accent2">
                  <a:lumMod val="40000"/>
                  <a:lumOff val="60000"/>
                </a:schemeClr>
              </a:solidFill>
            </a:endParaRPr>
          </a:p>
        </p:txBody>
      </p:sp>
      <p:sp>
        <p:nvSpPr>
          <p:cNvPr id="13" name="12 CuadroTexto"/>
          <p:cNvSpPr txBox="1"/>
          <p:nvPr/>
        </p:nvSpPr>
        <p:spPr>
          <a:xfrm>
            <a:off x="297510" y="1409700"/>
            <a:ext cx="8713140" cy="584775"/>
          </a:xfrm>
          <a:prstGeom prst="rect">
            <a:avLst/>
          </a:prstGeom>
          <a:noFill/>
        </p:spPr>
        <p:txBody>
          <a:bodyPr wrap="square" rtlCol="0">
            <a:prstTxWarp prst="textPlain">
              <a:avLst/>
            </a:prstTxWarp>
            <a:spAutoFit/>
          </a:bodyPr>
          <a:lstStyle/>
          <a:p>
            <a:pPr algn="ctr"/>
            <a:r>
              <a:rPr lang="es-CO" sz="3200" b="1" dirty="0" smtClean="0">
                <a:ln w="10541" cmpd="sng">
                  <a:solidFill>
                    <a:schemeClr val="accent4">
                      <a:lumMod val="50000"/>
                    </a:schemeClr>
                  </a:solidFill>
                  <a:prstDash val="solid"/>
                </a:ln>
                <a:solidFill>
                  <a:schemeClr val="accent2">
                    <a:lumMod val="40000"/>
                    <a:lumOff val="60000"/>
                  </a:schemeClr>
                </a:solidFill>
              </a:rPr>
              <a:t>INVESTIGADORES DE COSTUMBRES REGIONALES</a:t>
            </a:r>
            <a:endParaRPr lang="es-CO" sz="3200" b="1" dirty="0">
              <a:ln w="10541" cmpd="sng">
                <a:solidFill>
                  <a:schemeClr val="accent4">
                    <a:lumMod val="50000"/>
                  </a:schemeClr>
                </a:solidFill>
                <a:prstDash val="solid"/>
              </a:ln>
              <a:solidFill>
                <a:schemeClr val="accent2">
                  <a:lumMod val="40000"/>
                  <a:lumOff val="60000"/>
                </a:schemeClr>
              </a:solidFill>
            </a:endParaRPr>
          </a:p>
        </p:txBody>
      </p:sp>
      <p:pic>
        <p:nvPicPr>
          <p:cNvPr id="1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324" y="2362201"/>
            <a:ext cx="2145504" cy="2860671"/>
          </a:xfrm>
          <a:prstGeom prst="rect">
            <a:avLst/>
          </a:prstGeom>
        </p:spPr>
      </p:pic>
      <p:pic>
        <p:nvPicPr>
          <p:cNvPr id="15" name="Imagen 11"/>
          <p:cNvPicPr/>
          <p:nvPr/>
        </p:nvPicPr>
        <p:blipFill rotWithShape="1">
          <a:blip r:embed="rId7" cstate="print">
            <a:extLst>
              <a:ext uri="{BEBA8EAE-BF5A-486C-A8C5-ECC9F3942E4B}">
                <a14:imgProps xmlns:a14="http://schemas.microsoft.com/office/drawing/2010/main">
                  <a14:imgLayer r:embed="rId8">
                    <a14:imgEffect>
                      <a14:backgroundRemoval t="37407" b="87315" l="20781" r="51198"/>
                    </a14:imgEffect>
                  </a14:imgLayer>
                </a14:imgProps>
              </a:ext>
              <a:ext uri="{28A0092B-C50C-407E-A947-70E740481C1C}">
                <a14:useLocalDpi xmlns:a14="http://schemas.microsoft.com/office/drawing/2010/main" val="0"/>
              </a:ext>
            </a:extLst>
          </a:blip>
          <a:srcRect l="19382" t="22298" r="20382" b="12163"/>
          <a:stretch/>
        </p:blipFill>
        <p:spPr bwMode="auto">
          <a:xfrm>
            <a:off x="6452625" y="2013779"/>
            <a:ext cx="5812652" cy="2941608"/>
          </a:xfrm>
          <a:prstGeom prst="rect">
            <a:avLst/>
          </a:prstGeom>
          <a:ln>
            <a:noFill/>
          </a:ln>
          <a:extLst>
            <a:ext uri="{53640926-AAD7-44D8-BBD7-CCE9431645EC}">
              <a14:shadowObscured xmlns:a14="http://schemas.microsoft.com/office/drawing/2010/main"/>
            </a:ext>
          </a:extLst>
        </p:spPr>
      </p:pic>
      <p:pic>
        <p:nvPicPr>
          <p:cNvPr id="16" name="Imagen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5290" y="2639516"/>
            <a:ext cx="1999392" cy="2315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45060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687" y="-481949"/>
            <a:ext cx="10119976" cy="7585113"/>
          </a:xfrm>
          <a:prstGeom prst="rect">
            <a:avLst/>
          </a:prstGeom>
        </p:spPr>
      </p:pic>
      <p:sp>
        <p:nvSpPr>
          <p:cNvPr id="9" name="Rectángulo 8"/>
          <p:cNvSpPr/>
          <p:nvPr/>
        </p:nvSpPr>
        <p:spPr>
          <a:xfrm>
            <a:off x="645593" y="995302"/>
            <a:ext cx="7066722" cy="4483921"/>
          </a:xfrm>
          <a:prstGeom prst="rect">
            <a:avLst/>
          </a:prstGeom>
          <a:solidFill>
            <a:schemeClr val="accent4">
              <a:lumMod val="75000"/>
            </a:schemeClr>
          </a:solidFill>
          <a:ln>
            <a:solidFill>
              <a:srgbClr val="B79B9B"/>
            </a:solidFill>
          </a:ln>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rtlCol="0" anchor="ctr"/>
          <a:lstStyle/>
          <a:p>
            <a:pPr algn="just" fontAlgn="base"/>
            <a:r>
              <a:rPr lang="es-CO" sz="2200" b="1" dirty="0" smtClean="0"/>
              <a:t>El </a:t>
            </a:r>
            <a:r>
              <a:rPr lang="es-CO" sz="2200" b="1" dirty="0"/>
              <a:t>Instituto Integrado Fe y Alegría presenta al grupo de Investigación:  “Investigadores Costumbres Regionales”, como un esfuerzo académico que propende por indagar sobre la cultura inmaterial, en especial el folclor musical del municipio de Los Patios. La metodología Investigación Estrategia Pedagógica contribuye a la formación de los estudiantes en ambientes colaborativos generando proceso de integración y de ayuda mutua entre sus integrantes cuyos resultados se vislumbra en el fortalecimiento de las raíces de la región, es decir, esa idiosincrasia </a:t>
            </a:r>
            <a:r>
              <a:rPr lang="es-CO" sz="2200" b="1" dirty="0" err="1"/>
              <a:t>Patiense</a:t>
            </a:r>
            <a:r>
              <a:rPr lang="es-CO" sz="2200" b="1" dirty="0"/>
              <a:t>, no olvidar enseñanzas ancestrales y las costumbres de los abuelos reflejados en el arte de la música</a:t>
            </a:r>
            <a:r>
              <a:rPr lang="es-CO" sz="2000" b="1" dirty="0"/>
              <a:t>.</a:t>
            </a:r>
            <a:endParaRPr lang="es-CO" sz="2000" dirty="0">
              <a:solidFill>
                <a:schemeClr val="bg1"/>
              </a:solidFill>
              <a:effectLst>
                <a:outerShdw blurRad="38100" dist="38100" dir="2700000" algn="tl">
                  <a:srgbClr val="000000">
                    <a:alpha val="43137"/>
                  </a:srgbClr>
                </a:outerShdw>
              </a:effectLst>
              <a:latin typeface="Maiandra GD" panose="020E0502030308020204" pitchFamily="34" charset="0"/>
            </a:endParaRPr>
          </a:p>
        </p:txBody>
      </p:sp>
      <p:sp>
        <p:nvSpPr>
          <p:cNvPr id="4" name="Rectángulo 3"/>
          <p:cNvSpPr/>
          <p:nvPr/>
        </p:nvSpPr>
        <p:spPr>
          <a:xfrm>
            <a:off x="1143000" y="1183316"/>
            <a:ext cx="4803642" cy="761747"/>
          </a:xfrm>
          <a:prstGeom prst="rect">
            <a:avLst/>
          </a:prstGeom>
          <a:noFill/>
          <a:effectLst>
            <a:glow rad="101600">
              <a:schemeClr val="accent1">
                <a:satMod val="175000"/>
                <a:alpha val="40000"/>
              </a:schemeClr>
            </a:glow>
          </a:effectLst>
        </p:spPr>
        <p:txBody>
          <a:bodyPr wrap="square" lIns="68580" tIns="34290" rIns="68580" bIns="34290">
            <a:spAutoFit/>
          </a:bodyPr>
          <a:lstStyle/>
          <a:p>
            <a:pPr algn="ctr"/>
            <a:r>
              <a:rPr lang="es-CO" sz="4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1988" y="5546134"/>
            <a:ext cx="1051262" cy="1385580"/>
          </a:xfrm>
          <a:prstGeom prst="rect">
            <a:avLst/>
          </a:prstGeom>
        </p:spPr>
      </p:pic>
      <p:sp>
        <p:nvSpPr>
          <p:cNvPr id="3" name="Rectángulo 2"/>
          <p:cNvSpPr/>
          <p:nvPr/>
        </p:nvSpPr>
        <p:spPr>
          <a:xfrm>
            <a:off x="2030595" y="51806"/>
            <a:ext cx="4296718" cy="692497"/>
          </a:xfrm>
          <a:prstGeom prst="rect">
            <a:avLst/>
          </a:prstGeom>
          <a:noFill/>
        </p:spPr>
        <p:txBody>
          <a:bodyPr wrap="square" lIns="68580" tIns="34290" rIns="68580" bIns="34290">
            <a:spAutoFit/>
            <a:scene3d>
              <a:camera prst="orthographicFront"/>
              <a:lightRig rig="threePt" dir="t"/>
            </a:scene3d>
            <a:sp3d extrusionH="57150">
              <a:bevelT w="38100" h="38100"/>
            </a:sp3d>
          </a:bodyPr>
          <a:lstStyle/>
          <a:p>
            <a:pPr algn="ctr"/>
            <a:r>
              <a:rPr lang="es-CO" sz="4050" b="1" dirty="0">
                <a:ln w="0">
                  <a:solidFill>
                    <a:schemeClr val="bg1">
                      <a:lumMod val="50000"/>
                    </a:schemeClr>
                  </a:solidFill>
                </a:ln>
                <a:solidFill>
                  <a:srgbClr val="FFFF00"/>
                </a:solidFill>
                <a:effectLst>
                  <a:outerShdw blurRad="38100" dist="19050" dir="2700000" algn="tl" rotWithShape="0">
                    <a:schemeClr val="dk1">
                      <a:alpha val="40000"/>
                    </a:schemeClr>
                  </a:outerShdw>
                </a:effectLst>
                <a:latin typeface="Maiandra GD" panose="020E0502030308020204" pitchFamily="34" charset="0"/>
              </a:rPr>
              <a:t>PRESENTACION</a:t>
            </a: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450" y="5618745"/>
            <a:ext cx="995652" cy="113065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23400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52" y="-531549"/>
            <a:ext cx="9755046" cy="7730413"/>
          </a:xfrm>
          <a:prstGeom prst="rect">
            <a:avLst/>
          </a:prstGeom>
        </p:spPr>
      </p:pic>
      <p:sp>
        <p:nvSpPr>
          <p:cNvPr id="3" name="Marcador de contenido 2"/>
          <p:cNvSpPr>
            <a:spLocks noGrp="1"/>
          </p:cNvSpPr>
          <p:nvPr>
            <p:ph idx="1"/>
          </p:nvPr>
        </p:nvSpPr>
        <p:spPr>
          <a:xfrm>
            <a:off x="1679687" y="1204979"/>
            <a:ext cx="5915025" cy="3550898"/>
          </a:xfrm>
        </p:spPr>
        <p:txBody>
          <a:bodyPr/>
          <a:lstStyle/>
          <a:p>
            <a:pPr marL="0" indent="0" algn="ctr">
              <a:buNone/>
            </a:pPr>
            <a:endParaRPr lang="es-CO" b="1" dirty="0" smtClean="0">
              <a:latin typeface="Monotype Corsiva" panose="03010101010201010101" pitchFamily="66" charset="0"/>
            </a:endParaRPr>
          </a:p>
          <a:p>
            <a:pPr marL="0" indent="0" algn="ctr">
              <a:buNone/>
            </a:pPr>
            <a:endParaRPr lang="es-CO" b="1" dirty="0">
              <a:latin typeface="Monotype Corsiva" panose="03010101010201010101" pitchFamily="66" charset="0"/>
            </a:endParaRPr>
          </a:p>
          <a:p>
            <a:pPr marL="0" indent="0" algn="ctr">
              <a:buNone/>
            </a:pPr>
            <a:endParaRPr lang="es-CO" dirty="0">
              <a:latin typeface="Monotype Corsiva" panose="03010101010201010101" pitchFamily="66" charset="0"/>
            </a:endParaRPr>
          </a:p>
        </p:txBody>
      </p:sp>
      <p:sp>
        <p:nvSpPr>
          <p:cNvPr id="8" name="Nube 7"/>
          <p:cNvSpPr/>
          <p:nvPr/>
        </p:nvSpPr>
        <p:spPr>
          <a:xfrm>
            <a:off x="800100" y="152400"/>
            <a:ext cx="5840095" cy="4229099"/>
          </a:xfrm>
          <a:prstGeom prst="cloud">
            <a:avLst/>
          </a:prstGeom>
          <a:solidFill>
            <a:schemeClr val="accent4">
              <a:lumMod val="75000"/>
            </a:schemeClr>
          </a:solidFill>
          <a:ln w="28575">
            <a:solidFill>
              <a:schemeClr val="bg1"/>
            </a:solid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s-CO" sz="2400" b="1" dirty="0">
                <a:solidFill>
                  <a:schemeClr val="bg1"/>
                </a:solidFill>
                <a:effectLst>
                  <a:outerShdw blurRad="38100" dist="38100" dir="2700000" algn="tl">
                    <a:srgbClr val="000000">
                      <a:alpha val="43137"/>
                    </a:srgbClr>
                  </a:outerShdw>
                </a:effectLst>
                <a:latin typeface="Maiandra GD" panose="020E0502030308020204" pitchFamily="34" charset="0"/>
              </a:rPr>
              <a:t>¿</a:t>
            </a:r>
            <a:r>
              <a:rPr lang="es-CO" sz="2400" b="1" dirty="0" smtClean="0">
                <a:solidFill>
                  <a:schemeClr val="bg1"/>
                </a:solidFill>
                <a:effectLst>
                  <a:outerShdw blurRad="38100" dist="38100" dir="2700000" algn="tl">
                    <a:srgbClr val="000000">
                      <a:alpha val="43137"/>
                    </a:srgbClr>
                  </a:outerShdw>
                </a:effectLst>
                <a:latin typeface="Maiandra GD" panose="020E0502030308020204" pitchFamily="34" charset="0"/>
              </a:rPr>
              <a:t>Cuál </a:t>
            </a:r>
            <a:r>
              <a:rPr lang="es-CO" sz="2400" b="1" dirty="0">
                <a:solidFill>
                  <a:schemeClr val="bg1"/>
                </a:solidFill>
                <a:effectLst>
                  <a:outerShdw blurRad="38100" dist="38100" dir="2700000" algn="tl">
                    <a:srgbClr val="000000">
                      <a:alpha val="43137"/>
                    </a:srgbClr>
                  </a:outerShdw>
                </a:effectLst>
                <a:latin typeface="Maiandra GD" panose="020E0502030308020204" pitchFamily="34" charset="0"/>
              </a:rPr>
              <a:t>es la importancia que tiene la música en el desarrollo de las habilidades comunicativas de los/as estudiantes en la Institución Educativa </a:t>
            </a:r>
          </a:p>
          <a:p>
            <a:pPr algn="ctr"/>
            <a:r>
              <a:rPr lang="es-CO" sz="2400" b="1" dirty="0">
                <a:solidFill>
                  <a:schemeClr val="bg1"/>
                </a:solidFill>
                <a:effectLst>
                  <a:outerShdw blurRad="38100" dist="38100" dir="2700000" algn="tl">
                    <a:srgbClr val="000000">
                      <a:alpha val="43137"/>
                    </a:srgbClr>
                  </a:outerShdw>
                </a:effectLst>
                <a:latin typeface="Maiandra GD" panose="020E0502030308020204" pitchFamily="34" charset="0"/>
              </a:rPr>
              <a:t>Colegio Integrado Fe y Alegría?</a:t>
            </a:r>
            <a:endParaRPr lang="es-CO" sz="2400" dirty="0">
              <a:solidFill>
                <a:schemeClr val="bg1"/>
              </a:solidFill>
              <a:effectLst>
                <a:outerShdw blurRad="38100" dist="38100" dir="2700000" algn="tl">
                  <a:srgbClr val="000000">
                    <a:alpha val="43137"/>
                  </a:srgbClr>
                </a:outerShdw>
              </a:effectLst>
              <a:latin typeface="Maiandra GD" panose="020E0502030308020204" pitchFamily="34" charset="0"/>
            </a:endParaRPr>
          </a:p>
        </p:txBody>
      </p:sp>
      <p:pic>
        <p:nvPicPr>
          <p:cNvPr id="12" name="Imagen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299" y="5351013"/>
            <a:ext cx="1385888" cy="1847851"/>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415" y="5754561"/>
            <a:ext cx="1148331" cy="115855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1509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64" y="0"/>
            <a:ext cx="9814681" cy="7030110"/>
          </a:xfrm>
          <a:prstGeom prst="rect">
            <a:avLst/>
          </a:prstGeom>
        </p:spPr>
      </p:pic>
      <p:sp>
        <p:nvSpPr>
          <p:cNvPr id="3" name="Marcador de contenido 2"/>
          <p:cNvSpPr>
            <a:spLocks noGrp="1"/>
          </p:cNvSpPr>
          <p:nvPr>
            <p:ph idx="1"/>
          </p:nvPr>
        </p:nvSpPr>
        <p:spPr>
          <a:xfrm>
            <a:off x="605992" y="246953"/>
            <a:ext cx="6880658" cy="3467797"/>
          </a:xfrm>
          <a:solidFill>
            <a:schemeClr val="accent4">
              <a:lumMod val="75000"/>
            </a:schemeClr>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a:noAutofit/>
          </a:bodyPr>
          <a:lstStyle/>
          <a:p>
            <a:pPr marL="0" indent="0" algn="just">
              <a:buNone/>
            </a:pPr>
            <a:r>
              <a:rPr lang="es-CO" sz="2200" b="1" dirty="0">
                <a:effectLst>
                  <a:outerShdw blurRad="38100" dist="38100" dir="2700000" algn="tl">
                    <a:srgbClr val="000000">
                      <a:alpha val="43137"/>
                    </a:srgbClr>
                  </a:outerShdw>
                </a:effectLst>
                <a:latin typeface="Maiandra GD" panose="020E0502030308020204" pitchFamily="34" charset="0"/>
              </a:rPr>
              <a:t>La música ha sido siempre una forma de expresión cultural de los pueblos y de las </a:t>
            </a:r>
            <a:r>
              <a:rPr lang="es-CO" sz="2200" b="1" dirty="0" smtClean="0">
                <a:effectLst>
                  <a:outerShdw blurRad="38100" dist="38100" dir="2700000" algn="tl">
                    <a:srgbClr val="000000">
                      <a:alpha val="43137"/>
                    </a:srgbClr>
                  </a:outerShdw>
                </a:effectLst>
                <a:latin typeface="Maiandra GD" panose="020E0502030308020204" pitchFamily="34" charset="0"/>
              </a:rPr>
              <a:t>personas, en ella </a:t>
            </a:r>
            <a:r>
              <a:rPr lang="es-CO" sz="2200" b="1" dirty="0">
                <a:effectLst>
                  <a:outerShdw blurRad="38100" dist="38100" dir="2700000" algn="tl">
                    <a:srgbClr val="000000">
                      <a:alpha val="43137"/>
                    </a:srgbClr>
                  </a:outerShdw>
                </a:effectLst>
                <a:latin typeface="Maiandra GD" panose="020E0502030308020204" pitchFamily="34" charset="0"/>
              </a:rPr>
              <a:t>se expresa </a:t>
            </a:r>
            <a:r>
              <a:rPr lang="es-CO" sz="2200" b="1" dirty="0" smtClean="0">
                <a:effectLst>
                  <a:outerShdw blurRad="38100" dist="38100" dir="2700000" algn="tl">
                    <a:srgbClr val="000000">
                      <a:alpha val="43137"/>
                    </a:srgbClr>
                  </a:outerShdw>
                </a:effectLst>
                <a:latin typeface="Maiandra GD" panose="020E0502030308020204" pitchFamily="34" charset="0"/>
              </a:rPr>
              <a:t>su identidad. La música es </a:t>
            </a:r>
            <a:r>
              <a:rPr lang="es-CO" sz="2200" b="1" dirty="0">
                <a:effectLst>
                  <a:outerShdw blurRad="38100" dist="38100" dir="2700000" algn="tl">
                    <a:srgbClr val="000000">
                      <a:alpha val="43137"/>
                    </a:srgbClr>
                  </a:outerShdw>
                </a:effectLst>
                <a:latin typeface="Maiandra GD" panose="020E0502030308020204" pitchFamily="34" charset="0"/>
              </a:rPr>
              <a:t>un arte, pero las manifestaciones musicales van unidas a las condiciones culturales, económicas, sociales e históricas de cada sociedad. Para poder comprender un tipo de música concreto es necesario situarlo dentro del contexto cultural en el que ha sido creado, ya que la música no está constituida por un agregado de elementos, sino por procesos comunicativos que emergen de la propia cultura. </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69444">
            <a:off x="551281" y="4168769"/>
            <a:ext cx="3108716" cy="21611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5125">
            <a:off x="4409786" y="4234094"/>
            <a:ext cx="2865988" cy="19596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p:cNvPicPr>
            <a:picLocks noChangeAspect="1"/>
          </p:cNvPicPr>
          <p:nvPr/>
        </p:nvPicPr>
        <p:blipFill>
          <a:blip r:embed="rId5" cstate="print">
            <a:extLst>
              <a:ext uri="{BEBA8EAE-BF5A-486C-A8C5-ECC9F3942E4B}">
                <a14:imgProps xmlns:a14="http://schemas.microsoft.com/office/drawing/2010/main">
                  <a14:imgLayer r:embed="rId6">
                    <a14:imgEffect>
                      <a14:backgroundRemoval t="4126" b="94892" l="5894" r="97839"/>
                    </a14:imgEffect>
                  </a14:imgLayer>
                </a14:imgProps>
              </a:ext>
              <a:ext uri="{28A0092B-C50C-407E-A947-70E740481C1C}">
                <a14:useLocalDpi xmlns:a14="http://schemas.microsoft.com/office/drawing/2010/main" val="0"/>
              </a:ext>
            </a:extLst>
          </a:blip>
          <a:stretch>
            <a:fillRect/>
          </a:stretch>
        </p:blipFill>
        <p:spPr>
          <a:xfrm>
            <a:off x="7559541" y="766111"/>
            <a:ext cx="1336809" cy="1691339"/>
          </a:xfrm>
          <a:prstGeom prst="rect">
            <a:avLst/>
          </a:prstGeom>
        </p:spPr>
      </p:pic>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0178" y="4498035"/>
            <a:ext cx="1054773" cy="120316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87303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0" y="-190859"/>
            <a:ext cx="9611138" cy="7048859"/>
          </a:xfrm>
          <a:prstGeom prst="rect">
            <a:avLst/>
          </a:prstGeom>
        </p:spPr>
      </p:pic>
      <p:sp>
        <p:nvSpPr>
          <p:cNvPr id="3" name="Marcador de contenido 2"/>
          <p:cNvSpPr>
            <a:spLocks noGrp="1"/>
          </p:cNvSpPr>
          <p:nvPr>
            <p:ph idx="1"/>
          </p:nvPr>
        </p:nvSpPr>
        <p:spPr>
          <a:xfrm>
            <a:off x="670839" y="4686300"/>
            <a:ext cx="8059553" cy="2019300"/>
          </a:xfrm>
          <a:solidFill>
            <a:schemeClr val="accent4">
              <a:lumMod val="75000"/>
            </a:schemeClr>
          </a:solidFill>
          <a:ln w="28575">
            <a:solidFill>
              <a:schemeClr val="bg1"/>
            </a:solid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a:noAutofit/>
          </a:bodyPr>
          <a:lstStyle/>
          <a:p>
            <a:pPr marL="0" indent="0" algn="ctr">
              <a:buNone/>
            </a:pP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El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patrimonio cultural no se limita a monumentos y colecciones de objetos, sino que comprende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tradiciones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o expresiones vivas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 y heredadas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de nuestros antepasados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transmitidas a nuestros descendientes,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a través de la oralidad,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artes del espectáculo, usos  sociales, rituales, actos festivos, conocimientos  y practicas relativos a la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naturaleza, al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universo y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los saberes vinculados </a:t>
            </a:r>
            <a:r>
              <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a </a:t>
            </a:r>
            <a:r>
              <a:rPr lang="es-CO" sz="2000" b="1" dirty="0" smtClean="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rPr>
              <a:t>la idiosincrasia del territorio.</a:t>
            </a:r>
            <a:endPar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0660">
            <a:off x="1168927" y="1845606"/>
            <a:ext cx="2875300" cy="24388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Rectángulo 5"/>
          <p:cNvSpPr/>
          <p:nvPr/>
        </p:nvSpPr>
        <p:spPr>
          <a:xfrm>
            <a:off x="1103244" y="72060"/>
            <a:ext cx="7354956" cy="1315745"/>
          </a:xfrm>
          <a:prstGeom prst="rect">
            <a:avLst/>
          </a:prstGeom>
          <a:noFill/>
        </p:spPr>
        <p:txBody>
          <a:bodyPr wrap="square" lIns="68580" tIns="34290" rIns="68580" bIns="34290">
            <a:spAutoFit/>
            <a:scene3d>
              <a:camera prst="orthographicFront"/>
              <a:lightRig rig="threePt" dir="t"/>
            </a:scene3d>
            <a:sp3d extrusionH="57150">
              <a:bevelT w="38100" h="38100"/>
            </a:sp3d>
          </a:bodyPr>
          <a:lstStyle/>
          <a:p>
            <a:pPr algn="ctr"/>
            <a:r>
              <a:rPr lang="es-CO" sz="4050" b="1" dirty="0">
                <a:ln w="12700" cmpd="sng">
                  <a:solidFill>
                    <a:schemeClr val="bg1">
                      <a:lumMod val="50000"/>
                    </a:schemeClr>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Maiandra GD" panose="020E0502030308020204" pitchFamily="34" charset="0"/>
                <a:cs typeface="Arial" panose="020B0604020202020204" pitchFamily="34" charset="0"/>
              </a:rPr>
              <a:t>LA MÚSICA NUESTRA CULTURA INMATERIAL</a:t>
            </a:r>
            <a:endParaRPr lang="es-CO" sz="4050" b="1" dirty="0">
              <a:ln w="12700" cmpd="sng">
                <a:solidFill>
                  <a:schemeClr val="bg1">
                    <a:lumMod val="50000"/>
                  </a:schemeClr>
                </a:solidFill>
                <a:prstDash val="solid"/>
              </a:ln>
              <a:solidFill>
                <a:srgbClr val="FFFF00"/>
              </a:solidFill>
              <a:effectLst>
                <a:glow rad="101600">
                  <a:schemeClr val="accent2">
                    <a:satMod val="175000"/>
                    <a:alpha val="40000"/>
                  </a:schemeClr>
                </a:glow>
                <a:outerShdw blurRad="38100" dist="38100" dir="2700000" algn="tl">
                  <a:srgbClr val="000000">
                    <a:alpha val="43137"/>
                  </a:srgbClr>
                </a:outerShdw>
              </a:effectLst>
              <a:latin typeface="Maiandra GD" panose="020E0502030308020204" pitchFamily="34" charset="0"/>
            </a:endParaRP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48310">
            <a:off x="5584952" y="1931629"/>
            <a:ext cx="2636441" cy="2308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89" y="46469"/>
            <a:ext cx="923509" cy="1231344"/>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n 8"/>
          <p:cNvPicPr>
            <a:picLocks noChangeAspect="1"/>
          </p:cNvPicPr>
          <p:nvPr/>
        </p:nvPicPr>
        <p:blipFill>
          <a:blip r:embed="rId6" cstate="print">
            <a:extLst>
              <a:ext uri="{BEBA8EAE-BF5A-486C-A8C5-ECC9F3942E4B}">
                <a14:imgProps xmlns:a14="http://schemas.microsoft.com/office/drawing/2010/main">
                  <a14:imgLayer r:embed="rId7">
                    <a14:imgEffect>
                      <a14:backgroundRemoval t="4126" b="94892" l="5894" r="97839"/>
                    </a14:imgEffect>
                  </a14:imgLayer>
                </a14:imgProps>
              </a:ext>
              <a:ext uri="{28A0092B-C50C-407E-A947-70E740481C1C}">
                <a14:useLocalDpi xmlns:a14="http://schemas.microsoft.com/office/drawing/2010/main" val="0"/>
              </a:ext>
            </a:extLst>
          </a:blip>
          <a:stretch>
            <a:fillRect/>
          </a:stretch>
        </p:blipFill>
        <p:spPr>
          <a:xfrm>
            <a:off x="8243774" y="46469"/>
            <a:ext cx="973236" cy="1231344"/>
          </a:xfrm>
          <a:prstGeom prst="rect">
            <a:avLst/>
          </a:prstGeom>
        </p:spPr>
      </p:pic>
    </p:spTree>
    <p:extLst>
      <p:ext uri="{BB962C8B-B14F-4D97-AF65-F5344CB8AC3E}">
        <p14:creationId xmlns:p14="http://schemas.microsoft.com/office/powerpoint/2010/main" val="1739889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27" y="-187530"/>
            <a:ext cx="9581882" cy="7634620"/>
          </a:xfrm>
          <a:prstGeom prst="rect">
            <a:avLst/>
          </a:prstGeom>
        </p:spPr>
      </p:pic>
      <p:sp>
        <p:nvSpPr>
          <p:cNvPr id="5" name="Rectángulo 4"/>
          <p:cNvSpPr/>
          <p:nvPr/>
        </p:nvSpPr>
        <p:spPr>
          <a:xfrm rot="21440990">
            <a:off x="3131762" y="1106207"/>
            <a:ext cx="5082109" cy="3114984"/>
          </a:xfrm>
          <a:prstGeom prst="rect">
            <a:avLst/>
          </a:prstGeom>
          <a:solidFill>
            <a:schemeClr val="accent4">
              <a:lumMod val="75000"/>
            </a:schemeClr>
          </a:solidFill>
          <a:ln w="38100">
            <a:solidFill>
              <a:schemeClr val="bg1"/>
            </a:solidFill>
          </a:ln>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O" sz="2000" b="1" dirty="0">
              <a:solidFill>
                <a:schemeClr val="bg1"/>
              </a:solidFill>
              <a:effectLst>
                <a:outerShdw blurRad="38100" dist="38100" dir="2700000" algn="tl">
                  <a:srgbClr val="000000">
                    <a:alpha val="43137"/>
                  </a:srgbClr>
                </a:outerShdw>
              </a:effectLst>
              <a:latin typeface="Maiandra GD" panose="020E0502030308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72674">
            <a:off x="1769245" y="4897161"/>
            <a:ext cx="1536833" cy="20491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85123">
            <a:off x="7160022" y="4788998"/>
            <a:ext cx="1824582" cy="17564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341424">
            <a:off x="337199" y="315956"/>
            <a:ext cx="2264924" cy="1539481"/>
          </a:xfrm>
          <a:prstGeom prst="rect">
            <a:avLst/>
          </a:prstGeom>
          <a:solidFill>
            <a:srgbClr val="FFFFFF">
              <a:shade val="85000"/>
            </a:srgbClr>
          </a:solidFill>
          <a:ln w="190500" cap="rnd">
            <a:solidFill>
              <a:srgbClr val="FFFFFF"/>
            </a:solidFill>
          </a:ln>
          <a:effectLst>
            <a:outerShdw blurRad="50800" dist="38100" algn="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9" name="Imagen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927">
            <a:off x="4525858" y="5055842"/>
            <a:ext cx="1951583" cy="1731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81376" y="-120208"/>
            <a:ext cx="1022749" cy="1363665"/>
          </a:xfrm>
          <a:prstGeom prst="rect">
            <a:avLst/>
          </a:prstGeom>
        </p:spPr>
      </p:pic>
    </p:spTree>
    <p:extLst>
      <p:ext uri="{BB962C8B-B14F-4D97-AF65-F5344CB8AC3E}">
        <p14:creationId xmlns:p14="http://schemas.microsoft.com/office/powerpoint/2010/main" val="980337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02" y="323850"/>
            <a:ext cx="4198396" cy="5787982"/>
          </a:xfrm>
          <a:prstGeom prst="rect">
            <a:avLst/>
          </a:prstGeom>
        </p:spPr>
      </p:pic>
      <p:sp>
        <p:nvSpPr>
          <p:cNvPr id="14" name="Elipse 13"/>
          <p:cNvSpPr/>
          <p:nvPr/>
        </p:nvSpPr>
        <p:spPr>
          <a:xfrm rot="21135798">
            <a:off x="5825967" y="2490456"/>
            <a:ext cx="1375028" cy="1163387"/>
          </a:xfrm>
          <a:prstGeom prst="ellipse">
            <a:avLst/>
          </a:prstGeom>
          <a:solidFill>
            <a:schemeClr val="accent2">
              <a:lumMod val="60000"/>
              <a:lumOff val="40000"/>
            </a:schemeClr>
          </a:solidFill>
          <a:ln>
            <a:solidFill>
              <a:schemeClr val="accent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Artes populares</a:t>
            </a:r>
          </a:p>
        </p:txBody>
      </p:sp>
      <p:sp>
        <p:nvSpPr>
          <p:cNvPr id="3" name="Marcador de contenido 2"/>
          <p:cNvSpPr>
            <a:spLocks noGrp="1"/>
          </p:cNvSpPr>
          <p:nvPr>
            <p:ph idx="1"/>
          </p:nvPr>
        </p:nvSpPr>
        <p:spPr>
          <a:xfrm>
            <a:off x="759049" y="857251"/>
            <a:ext cx="7353032" cy="5254580"/>
          </a:xfrm>
        </p:spPr>
        <p:txBody>
          <a:bodyPr>
            <a:normAutofit/>
          </a:bodyPr>
          <a:lstStyle/>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smtClean="0"/>
          </a:p>
          <a:p>
            <a:pPr marL="0" indent="0">
              <a:buNone/>
            </a:pPr>
            <a:endParaRPr lang="es-CO" dirty="0"/>
          </a:p>
        </p:txBody>
      </p:sp>
      <p:sp>
        <p:nvSpPr>
          <p:cNvPr id="4" name="Elipse 3"/>
          <p:cNvSpPr/>
          <p:nvPr/>
        </p:nvSpPr>
        <p:spPr>
          <a:xfrm rot="832482">
            <a:off x="5122046" y="993534"/>
            <a:ext cx="1488312" cy="910800"/>
          </a:xfrm>
          <a:prstGeom prst="ellipse">
            <a:avLst/>
          </a:prstGeom>
          <a:solidFill>
            <a:schemeClr val="accent2">
              <a:lumMod val="60000"/>
              <a:lumOff val="40000"/>
            </a:schemeClr>
          </a:solidFill>
          <a:ln>
            <a:solidFill>
              <a:schemeClr val="accent2">
                <a:lumMod val="75000"/>
              </a:schemeClr>
            </a:solidFill>
          </a:ln>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s-CO" b="1" dirty="0">
                <a:effectLst>
                  <a:outerShdw blurRad="38100" dist="38100" dir="2700000" algn="tl">
                    <a:srgbClr val="000000">
                      <a:alpha val="43137"/>
                    </a:srgbClr>
                  </a:outerShdw>
                </a:effectLst>
                <a:latin typeface="Monotype Corsiva" panose="03010101010201010101" pitchFamily="66" charset="0"/>
              </a:rPr>
              <a:t>Lenguas y tradición oral</a:t>
            </a:r>
          </a:p>
        </p:txBody>
      </p:sp>
      <p:sp>
        <p:nvSpPr>
          <p:cNvPr id="5" name="Elipse 4"/>
          <p:cNvSpPr/>
          <p:nvPr/>
        </p:nvSpPr>
        <p:spPr>
          <a:xfrm>
            <a:off x="5034554" y="5386515"/>
            <a:ext cx="1917907" cy="1216493"/>
          </a:xfrm>
          <a:prstGeom prst="ellipse">
            <a:avLst/>
          </a:prstGeom>
          <a:solidFill>
            <a:schemeClr val="accent2">
              <a:lumMod val="60000"/>
              <a:lumOff val="40000"/>
            </a:schemeClr>
          </a:solidFill>
          <a:ln>
            <a:solidFill>
              <a:schemeClr val="accent2">
                <a:lumMod val="75000"/>
              </a:schemeClr>
            </a:solidFill>
          </a:ln>
          <a:scene3d>
            <a:camera prst="perspectiveRigh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Organización social</a:t>
            </a:r>
          </a:p>
        </p:txBody>
      </p:sp>
      <p:sp>
        <p:nvSpPr>
          <p:cNvPr id="6" name="Elipse 5"/>
          <p:cNvSpPr/>
          <p:nvPr/>
        </p:nvSpPr>
        <p:spPr>
          <a:xfrm rot="608409">
            <a:off x="3918474" y="1805741"/>
            <a:ext cx="1726677" cy="1551840"/>
          </a:xfrm>
          <a:prstGeom prst="ellipse">
            <a:avLst/>
          </a:prstGeom>
          <a:solidFill>
            <a:schemeClr val="accent2">
              <a:lumMod val="60000"/>
              <a:lumOff val="40000"/>
            </a:schemeClr>
          </a:solidFill>
          <a:ln>
            <a:solidFill>
              <a:schemeClr val="accent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Conocimiento tradicional sobre la naturaleza y el universo</a:t>
            </a:r>
          </a:p>
        </p:txBody>
      </p:sp>
      <p:sp>
        <p:nvSpPr>
          <p:cNvPr id="7" name="Elipse 6"/>
          <p:cNvSpPr/>
          <p:nvPr/>
        </p:nvSpPr>
        <p:spPr>
          <a:xfrm>
            <a:off x="7045329" y="3217841"/>
            <a:ext cx="1565912" cy="1288081"/>
          </a:xfrm>
          <a:prstGeom prst="ellipse">
            <a:avLst/>
          </a:prstGeom>
          <a:solidFill>
            <a:schemeClr val="accent2">
              <a:lumMod val="60000"/>
              <a:lumOff val="40000"/>
            </a:schemeClr>
          </a:solidFill>
          <a:ln>
            <a:solidFill>
              <a:schemeClr val="accent2">
                <a:lumMod val="75000"/>
              </a:schemeClr>
            </a:solidFill>
          </a:ln>
          <a:effectLst>
            <a:outerShdw blurRad="50800" dist="381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Medicina tradicional</a:t>
            </a:r>
          </a:p>
        </p:txBody>
      </p:sp>
      <p:sp>
        <p:nvSpPr>
          <p:cNvPr id="9" name="Elipse 8"/>
          <p:cNvSpPr/>
          <p:nvPr/>
        </p:nvSpPr>
        <p:spPr>
          <a:xfrm rot="170607">
            <a:off x="2700140" y="5104292"/>
            <a:ext cx="1529881" cy="1550101"/>
          </a:xfrm>
          <a:prstGeom prst="ellipse">
            <a:avLst/>
          </a:prstGeom>
          <a:solidFill>
            <a:schemeClr val="accent2">
              <a:lumMod val="60000"/>
              <a:lumOff val="40000"/>
            </a:schemeClr>
          </a:solidFill>
          <a:ln>
            <a:solidFill>
              <a:schemeClr val="accent2">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Producción tradicional</a:t>
            </a:r>
          </a:p>
        </p:txBody>
      </p:sp>
      <p:sp>
        <p:nvSpPr>
          <p:cNvPr id="10" name="Elipse 9"/>
          <p:cNvSpPr/>
          <p:nvPr/>
        </p:nvSpPr>
        <p:spPr>
          <a:xfrm>
            <a:off x="7004456" y="4758190"/>
            <a:ext cx="1511745" cy="1353642"/>
          </a:xfrm>
          <a:prstGeom prst="ellipse">
            <a:avLst/>
          </a:prstGeom>
          <a:solidFill>
            <a:schemeClr val="accent2">
              <a:lumMod val="60000"/>
              <a:lumOff val="40000"/>
            </a:schemeClr>
          </a:solidFill>
          <a:ln>
            <a:solidFill>
              <a:schemeClr val="accent2">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Actos festivos y lúdicos</a:t>
            </a:r>
          </a:p>
        </p:txBody>
      </p:sp>
      <p:sp>
        <p:nvSpPr>
          <p:cNvPr id="11" name="Elipse 10"/>
          <p:cNvSpPr/>
          <p:nvPr/>
        </p:nvSpPr>
        <p:spPr>
          <a:xfrm>
            <a:off x="5326989" y="3911934"/>
            <a:ext cx="1388713" cy="1278702"/>
          </a:xfrm>
          <a:prstGeom prst="ellipse">
            <a:avLst/>
          </a:prstGeom>
          <a:solidFill>
            <a:schemeClr val="accent2">
              <a:lumMod val="60000"/>
              <a:lumOff val="40000"/>
            </a:schemeClr>
          </a:solidFill>
          <a:ln>
            <a:solidFill>
              <a:schemeClr val="accent2">
                <a:lumMod val="75000"/>
              </a:schemeClr>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latin typeface="Monotype Corsiva" panose="03010101010201010101" pitchFamily="66" charset="0"/>
              </a:rPr>
              <a:t>Cultura culinaria</a:t>
            </a:r>
          </a:p>
        </p:txBody>
      </p:sp>
      <p:sp>
        <p:nvSpPr>
          <p:cNvPr id="12" name="Elipse 11"/>
          <p:cNvSpPr/>
          <p:nvPr/>
        </p:nvSpPr>
        <p:spPr>
          <a:xfrm rot="440110">
            <a:off x="3801636" y="3849271"/>
            <a:ext cx="1416947" cy="1404029"/>
          </a:xfrm>
          <a:prstGeom prst="ellipse">
            <a:avLst/>
          </a:prstGeom>
          <a:solidFill>
            <a:schemeClr val="accent2">
              <a:lumMod val="60000"/>
              <a:lumOff val="40000"/>
            </a:schemeClr>
          </a:solidFill>
          <a:ln>
            <a:solidFill>
              <a:schemeClr val="accent2">
                <a:lumMod val="75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effectLst>
                  <a:outerShdw blurRad="38100" dist="38100" dir="2700000" algn="tl">
                    <a:srgbClr val="000000">
                      <a:alpha val="43137"/>
                    </a:srgbClr>
                  </a:outerShdw>
                </a:effectLst>
                <a:latin typeface="Monotype Corsiva" panose="03010101010201010101" pitchFamily="66" charset="0"/>
              </a:rPr>
              <a:t>Espacios culturales </a:t>
            </a:r>
          </a:p>
        </p:txBody>
      </p:sp>
      <p:sp>
        <p:nvSpPr>
          <p:cNvPr id="13" name="Elipse 12"/>
          <p:cNvSpPr/>
          <p:nvPr/>
        </p:nvSpPr>
        <p:spPr>
          <a:xfrm rot="371823">
            <a:off x="6654940" y="1020849"/>
            <a:ext cx="1783266" cy="1541569"/>
          </a:xfrm>
          <a:prstGeom prst="ellipse">
            <a:avLst/>
          </a:prstGeom>
          <a:solidFill>
            <a:schemeClr val="accent2">
              <a:lumMod val="60000"/>
              <a:lumOff val="40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b="1" dirty="0">
                <a:solidFill>
                  <a:schemeClr val="tx1"/>
                </a:solidFill>
                <a:effectLst>
                  <a:outerShdw blurRad="38100" dist="38100" dir="2700000" algn="tl">
                    <a:srgbClr val="000000">
                      <a:alpha val="43137"/>
                    </a:srgbClr>
                  </a:outerShdw>
                </a:effectLst>
                <a:latin typeface="Monotype Corsiva" panose="03010101010201010101" pitchFamily="66" charset="0"/>
              </a:rPr>
              <a:t>Técnicas y tradiciones asociadas a la fabricación de objetos artesanales</a:t>
            </a:r>
          </a:p>
        </p:txBody>
      </p:sp>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58" y="0"/>
            <a:ext cx="767692" cy="1023589"/>
          </a:xfrm>
          <a:prstGeom prst="rect">
            <a:avLst/>
          </a:prstGeom>
        </p:spPr>
      </p:pic>
      <p:sp>
        <p:nvSpPr>
          <p:cNvPr id="16" name="Rectángulo 15"/>
          <p:cNvSpPr/>
          <p:nvPr/>
        </p:nvSpPr>
        <p:spPr>
          <a:xfrm>
            <a:off x="1933876" y="118075"/>
            <a:ext cx="794085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CO" sz="4000" b="1" cap="none" spc="0" dirty="0">
                <a:ln/>
                <a:solidFill>
                  <a:schemeClr val="accent4"/>
                </a:solidFill>
                <a:effectLst>
                  <a:outerShdw blurRad="38100" dist="38100" dir="2700000" algn="tl">
                    <a:srgbClr val="000000">
                      <a:alpha val="43137"/>
                    </a:srgbClr>
                  </a:outerShdw>
                </a:effectLst>
                <a:latin typeface="Maiandra GD" panose="020E0502030308020204" pitchFamily="34" charset="0"/>
              </a:rPr>
              <a:t>Manifestaciones Culturales</a:t>
            </a:r>
            <a:endParaRPr lang="es-CO" sz="4000" b="1" cap="none" spc="0" dirty="0">
              <a:ln/>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088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964"/>
            <a:ext cx="9417676" cy="7339110"/>
          </a:xfrm>
          <a:prstGeom prst="rect">
            <a:avLst/>
          </a:prstGeom>
        </p:spPr>
      </p:pic>
      <p:sp>
        <p:nvSpPr>
          <p:cNvPr id="10" name="Rectángulo 9"/>
          <p:cNvSpPr/>
          <p:nvPr/>
        </p:nvSpPr>
        <p:spPr>
          <a:xfrm>
            <a:off x="3031767" y="76199"/>
            <a:ext cx="3690066" cy="684803"/>
          </a:xfrm>
          <a:prstGeom prst="rect">
            <a:avLst/>
          </a:prstGeom>
          <a:noFill/>
        </p:spPr>
        <p:txBody>
          <a:bodyPr wrap="square" lIns="68580" tIns="34290" rIns="68580" bIns="34290">
            <a:spAutoFit/>
            <a:scene3d>
              <a:camera prst="orthographicFront"/>
              <a:lightRig rig="threePt" dir="t"/>
            </a:scene3d>
            <a:sp3d extrusionH="57150">
              <a:bevelT w="38100" h="38100"/>
            </a:sp3d>
          </a:bodyPr>
          <a:lstStyle/>
          <a:p>
            <a:pPr algn="ctr"/>
            <a:r>
              <a:rPr lang="es-CO" sz="4000" b="1" dirty="0">
                <a:ln w="12700" cmpd="sng">
                  <a:solidFill>
                    <a:schemeClr val="accent2">
                      <a:lumMod val="50000"/>
                    </a:schemeClr>
                  </a:solidFill>
                  <a:prstDash val="solid"/>
                </a:ln>
                <a:solidFill>
                  <a:srgbClr val="FFFF00"/>
                </a:solidFill>
                <a:effectLst>
                  <a:outerShdw blurRad="38100" dist="38100" dir="2700000" algn="tl">
                    <a:srgbClr val="000000">
                      <a:alpha val="43137"/>
                    </a:srgbClr>
                  </a:outerShdw>
                </a:effectLst>
                <a:latin typeface="Maiandra GD" panose="020E0502030308020204" pitchFamily="34" charset="0"/>
              </a:rPr>
              <a:t>RESULTADOS</a:t>
            </a:r>
            <a:endParaRPr lang="es-CO" sz="4000" b="1" dirty="0">
              <a:ln w="12700" cmpd="sng">
                <a:solidFill>
                  <a:schemeClr val="accent2">
                    <a:lumMod val="50000"/>
                  </a:schemeClr>
                </a:solidFill>
                <a:prstDash val="solid"/>
              </a:ln>
              <a:solidFill>
                <a:srgbClr val="FFFF00"/>
              </a:solidFill>
              <a:effectLst>
                <a:outerShdw blurRad="38100" dist="38100" dir="2700000" algn="tl">
                  <a:srgbClr val="000000">
                    <a:alpha val="43137"/>
                  </a:srgbClr>
                </a:outerShdw>
              </a:effectLst>
            </a:endParaRPr>
          </a:p>
        </p:txBody>
      </p:sp>
      <p:sp>
        <p:nvSpPr>
          <p:cNvPr id="11" name="Rectángulo 10"/>
          <p:cNvSpPr/>
          <p:nvPr/>
        </p:nvSpPr>
        <p:spPr>
          <a:xfrm>
            <a:off x="580355" y="1181100"/>
            <a:ext cx="3777803" cy="523875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8100000" scaled="1"/>
            <a:tileRect/>
          </a:gradFill>
          <a:ln w="2857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algn="ct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algn="ct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algn="ctr" fontAlgn="base"/>
            <a:r>
              <a:rPr lang="es-CO" sz="2200" b="1" dirty="0" smtClean="0">
                <a:effectLst>
                  <a:outerShdw blurRad="38100" dist="38100" dir="2700000" algn="tl">
                    <a:srgbClr val="000000">
                      <a:alpha val="43137"/>
                    </a:srgbClr>
                  </a:outerShdw>
                </a:effectLst>
                <a:latin typeface="Maiandra GD" panose="020E0502030308020204" pitchFamily="34" charset="0"/>
              </a:rPr>
              <a:t>Registro </a:t>
            </a:r>
            <a:r>
              <a:rPr lang="es-CO" sz="2200" b="1" dirty="0">
                <a:effectLst>
                  <a:outerShdw blurRad="38100" dist="38100" dir="2700000" algn="tl">
                    <a:srgbClr val="000000">
                      <a:alpha val="43137"/>
                    </a:srgbClr>
                  </a:outerShdw>
                </a:effectLst>
                <a:latin typeface="Maiandra GD" panose="020E0502030308020204" pitchFamily="34" charset="0"/>
              </a:rPr>
              <a:t>de las observaciones directas en la trayectoria de la indagación y de las expresiones demostradas por los estudiantes en el desarrollo de los talleres teóricos prácticos en el aspecto </a:t>
            </a:r>
            <a:r>
              <a:rPr lang="es-CO" sz="2200" b="1" dirty="0" smtClean="0">
                <a:effectLst>
                  <a:outerShdw blurRad="38100" dist="38100" dir="2700000" algn="tl">
                    <a:srgbClr val="000000">
                      <a:alpha val="43137"/>
                    </a:srgbClr>
                  </a:outerShdw>
                </a:effectLst>
                <a:latin typeface="Maiandra GD" panose="020E0502030308020204" pitchFamily="34" charset="0"/>
              </a:rPr>
              <a:t>musical</a:t>
            </a:r>
          </a:p>
          <a:p>
            <a:pP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algn="ctr" fontAlgn="base"/>
            <a:r>
              <a:rPr lang="es-CO" sz="2200" b="1" dirty="0" smtClean="0">
                <a:effectLst>
                  <a:outerShdw blurRad="38100" dist="38100" dir="2700000" algn="tl">
                    <a:srgbClr val="000000">
                      <a:alpha val="43137"/>
                    </a:srgbClr>
                  </a:outerShdw>
                </a:effectLst>
                <a:latin typeface="Maiandra GD" panose="020E0502030308020204" pitchFamily="34" charset="0"/>
              </a:rPr>
              <a:t>Trasmisión </a:t>
            </a:r>
            <a:r>
              <a:rPr lang="es-CO" sz="2200" b="1" dirty="0">
                <a:effectLst>
                  <a:outerShdw blurRad="38100" dist="38100" dir="2700000" algn="tl">
                    <a:srgbClr val="000000">
                      <a:alpha val="43137"/>
                    </a:srgbClr>
                  </a:outerShdw>
                </a:effectLst>
                <a:latin typeface="Maiandra GD" panose="020E0502030308020204" pitchFamily="34" charset="0"/>
              </a:rPr>
              <a:t>de las historias de vida y enseñanzas (Cultura oral) para la formación de los estudiantes en el aspecto musical y el desarrollo de las habilidades </a:t>
            </a:r>
            <a:r>
              <a:rPr lang="es-CO" sz="2200" b="1" dirty="0" smtClean="0">
                <a:effectLst>
                  <a:outerShdw blurRad="38100" dist="38100" dir="2700000" algn="tl">
                    <a:srgbClr val="000000">
                      <a:alpha val="43137"/>
                    </a:srgbClr>
                  </a:outerShdw>
                </a:effectLst>
                <a:latin typeface="Maiandra GD" panose="020E0502030308020204" pitchFamily="34" charset="0"/>
              </a:rPr>
              <a:t>comunicativas</a:t>
            </a:r>
            <a:endParaRPr lang="es-CO" sz="2200" b="1" dirty="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200" dirty="0" smtClean="0">
              <a:latin typeface="Maiandra GD" panose="020E0502030308020204" pitchFamily="34" charset="0"/>
            </a:endParaRPr>
          </a:p>
          <a:p>
            <a:pPr fontAlgn="base"/>
            <a:endParaRPr lang="es-CO" sz="2200" dirty="0">
              <a:latin typeface="Maiandra GD" panose="020E0502030308020204" pitchFamily="34" charset="0"/>
            </a:endParaRPr>
          </a:p>
          <a:p>
            <a:pPr fontAlgn="base"/>
            <a:endParaRPr lang="es-CO" sz="2200" dirty="0" smtClean="0">
              <a:latin typeface="Maiandra GD" panose="020E0502030308020204" pitchFamily="34" charset="0"/>
            </a:endParaRPr>
          </a:p>
          <a:p>
            <a:pPr fontAlgn="base"/>
            <a:endParaRPr lang="es-CO" sz="2200" dirty="0">
              <a:latin typeface="Maiandra GD" panose="020E0502030308020204" pitchFamily="34" charset="0"/>
            </a:endParaRPr>
          </a:p>
          <a:p>
            <a:pPr fontAlgn="base"/>
            <a:endParaRPr lang="es-CO" sz="2200" dirty="0" smtClean="0">
              <a:latin typeface="Maiandra GD" panose="020E0502030308020204" pitchFamily="34" charset="0"/>
            </a:endParaRPr>
          </a:p>
          <a:p>
            <a:pPr fontAlgn="base"/>
            <a:endParaRPr lang="es-CO" sz="2200" dirty="0">
              <a:latin typeface="Maiandra GD" panose="020E0502030308020204" pitchFamily="34" charset="0"/>
            </a:endParaRPr>
          </a:p>
          <a:p>
            <a:pPr fontAlgn="base"/>
            <a:endParaRPr lang="es-CO" sz="2200" dirty="0" smtClean="0">
              <a:latin typeface="Maiandra GD" panose="020E0502030308020204" pitchFamily="34" charset="0"/>
            </a:endParaRPr>
          </a:p>
          <a:p>
            <a:pPr fontAlgn="base"/>
            <a:endParaRPr lang="es-CO" sz="2200" dirty="0">
              <a:latin typeface="Maiandra GD" panose="020E0502030308020204" pitchFamily="34" charset="0"/>
            </a:endParaRPr>
          </a:p>
          <a:p>
            <a:pPr fontAlgn="base"/>
            <a:endParaRPr lang="es-CO" sz="2200" dirty="0" smtClean="0">
              <a:latin typeface="Maiandra GD" panose="020E0502030308020204" pitchFamily="34" charset="0"/>
            </a:endParaRPr>
          </a:p>
          <a:p>
            <a:pPr fontAlgn="base"/>
            <a:endParaRPr lang="es-CO" sz="2200" dirty="0">
              <a:latin typeface="Maiandra GD" panose="020E0502030308020204" pitchFamily="34" charset="0"/>
            </a:endParaRPr>
          </a:p>
          <a:p>
            <a:pPr fontAlgn="base"/>
            <a:endParaRPr lang="es-CO" sz="2200" dirty="0">
              <a:latin typeface="Maiandra GD" panose="020E0502030308020204" pitchFamily="34" charset="0"/>
            </a:endParaRPr>
          </a:p>
        </p:txBody>
      </p:sp>
      <p:sp>
        <p:nvSpPr>
          <p:cNvPr id="12" name="Rectángulo 11"/>
          <p:cNvSpPr/>
          <p:nvPr/>
        </p:nvSpPr>
        <p:spPr>
          <a:xfrm>
            <a:off x="4667250" y="1809750"/>
            <a:ext cx="4267200" cy="461010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8100000" scaled="1"/>
            <a:tileRect/>
          </a:gradFill>
          <a:ln w="28575">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algn="just" fontAlgn="base"/>
            <a:r>
              <a:rPr lang="es-CO" sz="2200" b="1" dirty="0" smtClean="0">
                <a:effectLst>
                  <a:outerShdw blurRad="38100" dist="38100" dir="2700000" algn="tl">
                    <a:srgbClr val="000000">
                      <a:alpha val="43137"/>
                    </a:srgbClr>
                  </a:outerShdw>
                </a:effectLst>
                <a:latin typeface="Maiandra GD" panose="020E0502030308020204" pitchFamily="34" charset="0"/>
              </a:rPr>
              <a:t>En </a:t>
            </a:r>
            <a:r>
              <a:rPr lang="es-CO" sz="2200" b="1" dirty="0">
                <a:effectLst>
                  <a:outerShdw blurRad="38100" dist="38100" dir="2700000" algn="tl">
                    <a:srgbClr val="000000">
                      <a:alpha val="43137"/>
                    </a:srgbClr>
                  </a:outerShdw>
                </a:effectLst>
                <a:latin typeface="Maiandra GD" panose="020E0502030308020204" pitchFamily="34" charset="0"/>
              </a:rPr>
              <a:t>las historias de vida se logró sensibilizar a los estudiantes por las </a:t>
            </a:r>
            <a:r>
              <a:rPr lang="es-CO" sz="2200" b="1" dirty="0" smtClean="0">
                <a:effectLst>
                  <a:outerShdw blurRad="38100" dist="38100" dir="2700000" algn="tl">
                    <a:srgbClr val="000000">
                      <a:alpha val="43137"/>
                    </a:srgbClr>
                  </a:outerShdw>
                </a:effectLst>
                <a:latin typeface="Maiandra GD" panose="020E0502030308020204" pitchFamily="34" charset="0"/>
              </a:rPr>
              <a:t>experiencias vividas </a:t>
            </a:r>
            <a:r>
              <a:rPr lang="es-CO" sz="2200" b="1" dirty="0">
                <a:effectLst>
                  <a:outerShdw blurRad="38100" dist="38100" dir="2700000" algn="tl">
                    <a:srgbClr val="000000">
                      <a:alpha val="43137"/>
                    </a:srgbClr>
                  </a:outerShdw>
                </a:effectLst>
                <a:latin typeface="Maiandra GD" panose="020E0502030308020204" pitchFamily="34" charset="0"/>
              </a:rPr>
              <a:t>de personas que lucharon por conseguir las metas que se plantearon. Se analizó que el ambiente familiar puede favorecer el conocimiento y gusto por el arte musical, ello motiva e impulsa a los nuevos talentos, mientras que el colegio profundiza en el conocimiento y en la formación de este arte</a:t>
            </a:r>
            <a:r>
              <a:rPr lang="es-CO" sz="2200" b="1" dirty="0" smtClean="0">
                <a:effectLst>
                  <a:outerShdw blurRad="38100" dist="38100" dir="2700000" algn="tl">
                    <a:srgbClr val="000000">
                      <a:alpha val="43137"/>
                    </a:srgbClr>
                  </a:outerShdw>
                </a:effectLst>
                <a:latin typeface="Maiandra GD" panose="020E0502030308020204" pitchFamily="34" charset="0"/>
              </a:rPr>
              <a:t>.</a:t>
            </a: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just" fontAlgn="base"/>
            <a:endParaRPr lang="es-CO" sz="2000" b="1" dirty="0">
              <a:effectLst>
                <a:outerShdw blurRad="38100" dist="38100" dir="2700000" algn="tl">
                  <a:srgbClr val="000000">
                    <a:alpha val="43137"/>
                  </a:srgbClr>
                </a:outerShdw>
              </a:effectLst>
              <a:latin typeface="Maiandra GD" panose="020E0502030308020204" pitchFamily="34" charset="0"/>
            </a:endParaRPr>
          </a:p>
        </p:txBody>
      </p:sp>
    </p:spTree>
    <p:extLst>
      <p:ext uri="{BB962C8B-B14F-4D97-AF65-F5344CB8AC3E}">
        <p14:creationId xmlns:p14="http://schemas.microsoft.com/office/powerpoint/2010/main" val="587815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769" y="-482384"/>
            <a:ext cx="9630177" cy="7416084"/>
          </a:xfrm>
        </p:spPr>
      </p:pic>
      <p:sp>
        <p:nvSpPr>
          <p:cNvPr id="5" name="Rectángulo 4"/>
          <p:cNvSpPr/>
          <p:nvPr/>
        </p:nvSpPr>
        <p:spPr>
          <a:xfrm>
            <a:off x="2214369" y="2812135"/>
            <a:ext cx="6077905" cy="1828800"/>
          </a:xfrm>
          <a:prstGeom prst="rect">
            <a:avLst/>
          </a:prstGeom>
          <a:solidFill>
            <a:schemeClr val="accent4">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ct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algn="ct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algn="ct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algn="ctr" fontAlgn="base"/>
            <a:r>
              <a:rPr lang="es-CO" sz="2200" b="1" dirty="0" smtClean="0">
                <a:effectLst>
                  <a:outerShdw blurRad="38100" dist="38100" dir="2700000" algn="tl">
                    <a:srgbClr val="000000">
                      <a:alpha val="43137"/>
                    </a:srgbClr>
                  </a:outerShdw>
                </a:effectLst>
                <a:latin typeface="Maiandra GD" panose="020E0502030308020204" pitchFamily="34" charset="0"/>
              </a:rPr>
              <a:t>EL </a:t>
            </a:r>
            <a:r>
              <a:rPr lang="es-CO" sz="2200" b="1" dirty="0">
                <a:effectLst>
                  <a:outerShdw blurRad="38100" dist="38100" dir="2700000" algn="tl">
                    <a:srgbClr val="000000">
                      <a:alpha val="43137"/>
                    </a:srgbClr>
                  </a:outerShdw>
                </a:effectLst>
                <a:latin typeface="Maiandra GD" panose="020E0502030308020204" pitchFamily="34" charset="0"/>
              </a:rPr>
              <a:t>fortalecimiento de valores de compañerismo, donde la alegría y entusiasmo fueron factores para realizar correctamente los ejercicios vocales en el aprendizaje de canciones cortas</a:t>
            </a:r>
            <a:r>
              <a:rPr lang="es-CO" sz="2200" b="1" dirty="0" smtClean="0">
                <a:effectLst>
                  <a:outerShdw blurRad="38100" dist="38100" dir="2700000" algn="tl">
                    <a:srgbClr val="000000">
                      <a:alpha val="43137"/>
                    </a:srgbClr>
                  </a:outerShdw>
                </a:effectLst>
                <a:latin typeface="Maiandra GD" panose="020E0502030308020204" pitchFamily="34" charset="0"/>
              </a:rPr>
              <a:t>.</a:t>
            </a:r>
          </a:p>
          <a:p>
            <a:pPr fontAlgn="base"/>
            <a:endParaRPr lang="es-CO" sz="2200" b="1" dirty="0">
              <a:effectLst>
                <a:outerShdw blurRad="38100" dist="38100" dir="2700000" algn="tl">
                  <a:srgbClr val="000000">
                    <a:alpha val="43137"/>
                  </a:srgbClr>
                </a:outerShdw>
              </a:effectLst>
              <a:latin typeface="Maiandra GD" panose="020E0502030308020204" pitchFamily="34" charset="0"/>
            </a:endParaRPr>
          </a:p>
          <a:p>
            <a:pPr fontAlgn="base"/>
            <a:endParaRPr lang="es-CO" sz="22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smtClean="0">
              <a:effectLst>
                <a:outerShdw blurRad="38100" dist="38100" dir="2700000" algn="tl">
                  <a:srgbClr val="000000">
                    <a:alpha val="43137"/>
                  </a:srgbClr>
                </a:outerShdw>
              </a:effectLst>
              <a:latin typeface="Maiandra GD" panose="020E0502030308020204" pitchFamily="34" charset="0"/>
            </a:endParaRPr>
          </a:p>
          <a:p>
            <a:pPr fontAlgn="base"/>
            <a:endParaRPr lang="es-CO" sz="2000" b="1" dirty="0">
              <a:effectLst>
                <a:outerShdw blurRad="38100" dist="38100" dir="2700000" algn="tl">
                  <a:srgbClr val="000000">
                    <a:alpha val="43137"/>
                  </a:srgbClr>
                </a:outerShdw>
              </a:effectLst>
              <a:latin typeface="Maiandra GD" panose="020E0502030308020204" pitchFamily="34"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7468">
            <a:off x="5464484" y="4942116"/>
            <a:ext cx="1951583" cy="1731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32" y="3827016"/>
            <a:ext cx="1398027" cy="18640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Rectángulo"/>
          <p:cNvSpPr/>
          <p:nvPr/>
        </p:nvSpPr>
        <p:spPr>
          <a:xfrm>
            <a:off x="860185" y="228100"/>
            <a:ext cx="6633813" cy="2123658"/>
          </a:xfrm>
          <a:prstGeom prst="rect">
            <a:avLst/>
          </a:prstGeom>
          <a:solidFill>
            <a:schemeClr val="accent4">
              <a:lumMod val="75000"/>
            </a:schemeClr>
          </a:solidFill>
          <a:scene3d>
            <a:camera prst="orthographicFront"/>
            <a:lightRig rig="threePt" dir="t"/>
          </a:scene3d>
          <a:sp3d>
            <a:bevelT/>
          </a:sp3d>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base"/>
            <a:r>
              <a:rPr lang="es-CO" sz="2200" b="1" dirty="0" smtClean="0">
                <a:effectLst>
                  <a:outerShdw blurRad="38100" dist="38100" dir="2700000" algn="tl">
                    <a:srgbClr val="000000">
                      <a:alpha val="43137"/>
                    </a:srgbClr>
                  </a:outerShdw>
                </a:effectLst>
                <a:latin typeface="Maiandra GD" panose="020E0502030308020204" pitchFamily="34" charset="0"/>
              </a:rPr>
              <a:t>Utilización </a:t>
            </a:r>
            <a:r>
              <a:rPr lang="es-CO" sz="2200" b="1" dirty="0">
                <a:effectLst>
                  <a:outerShdw blurRad="38100" dist="38100" dir="2700000" algn="tl">
                    <a:srgbClr val="000000">
                      <a:alpha val="43137"/>
                    </a:srgbClr>
                  </a:outerShdw>
                </a:effectLst>
                <a:latin typeface="Maiandra GD" panose="020E0502030308020204" pitchFamily="34" charset="0"/>
              </a:rPr>
              <a:t>del tiempo en la  formación musical alejando a los jóvenes de actividades que alteran su comportamiento y su relación con los otros como las drogas, el alcohol, espontaneidad para hablar en público y expresar con propiedad las ideas del grupo de investigación.</a:t>
            </a:r>
          </a:p>
        </p:txBody>
      </p:sp>
    </p:spTree>
    <p:extLst>
      <p:ext uri="{BB962C8B-B14F-4D97-AF65-F5344CB8AC3E}">
        <p14:creationId xmlns:p14="http://schemas.microsoft.com/office/powerpoint/2010/main" val="194207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782</TotalTime>
  <Words>589</Words>
  <Application>Microsoft Office PowerPoint</Application>
  <PresentationFormat>Carta (216 x 279 mm)</PresentationFormat>
  <Paragraphs>103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ViCkY RoMeRo... romero barraza</dc:creator>
  <cp:lastModifiedBy>FAMILIA</cp:lastModifiedBy>
  <cp:revision>59</cp:revision>
  <cp:lastPrinted>2015-11-16T02:32:15Z</cp:lastPrinted>
  <dcterms:created xsi:type="dcterms:W3CDTF">2015-11-08T02:00:42Z</dcterms:created>
  <dcterms:modified xsi:type="dcterms:W3CDTF">2015-11-19T03:45:31Z</dcterms:modified>
</cp:coreProperties>
</file>