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6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9115D5-130C-4B14-A725-5415EAEAF7BA}" type="datetimeFigureOut">
              <a:rPr lang="es-CO" smtClean="0"/>
              <a:t>16/11/2015</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F92D28-2C90-4501-955E-8EDA06C6A63C}" type="slidenum">
              <a:rPr lang="es-CO" smtClean="0"/>
              <a:t>‹Nº›</a:t>
            </a:fld>
            <a:endParaRPr lang="es-CO"/>
          </a:p>
        </p:txBody>
      </p:sp>
    </p:spTree>
    <p:extLst>
      <p:ext uri="{BB962C8B-B14F-4D97-AF65-F5344CB8AC3E}">
        <p14:creationId xmlns:p14="http://schemas.microsoft.com/office/powerpoint/2010/main" val="2679714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4F92D28-2C90-4501-955E-8EDA06C6A63C}" type="slidenum">
              <a:rPr lang="es-CO" smtClean="0"/>
              <a:t>2</a:t>
            </a:fld>
            <a:endParaRPr lang="es-CO"/>
          </a:p>
        </p:txBody>
      </p:sp>
    </p:spTree>
    <p:extLst>
      <p:ext uri="{BB962C8B-B14F-4D97-AF65-F5344CB8AC3E}">
        <p14:creationId xmlns:p14="http://schemas.microsoft.com/office/powerpoint/2010/main" val="10738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A0C8D72-F29C-4FB9-84DD-904355792868}"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A0C8D72-F29C-4FB9-84DD-904355792868}"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A0C8D72-F29C-4FB9-84DD-904355792868}"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A0C8D72-F29C-4FB9-84DD-904355792868}"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3A0C8D72-F29C-4FB9-84DD-904355792868}"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A0C8D72-F29C-4FB9-84DD-904355792868}" type="datetimeFigureOut">
              <a:rPr lang="es-CO" smtClean="0"/>
              <a:t>16/11/2015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5254F1F-144E-42B1-9CB7-ECF56731D209}" type="slidenum">
              <a:rPr lang="es-CO" smtClean="0"/>
              <a:t>‹Nº›</a:t>
            </a:fld>
            <a:endParaRPr lang="es-CO"/>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A0C8D72-F29C-4FB9-84DD-904355792868}" type="datetimeFigureOut">
              <a:rPr lang="es-CO" smtClean="0"/>
              <a:t>16/11/2015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A0C8D72-F29C-4FB9-84DD-904355792868}" type="datetimeFigureOut">
              <a:rPr lang="es-CO" smtClean="0"/>
              <a:t>16/11/2015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0C8D72-F29C-4FB9-84DD-904355792868}" type="datetimeFigureOut">
              <a:rPr lang="es-CO" smtClean="0"/>
              <a:t>16/11/2015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3A0C8D72-F29C-4FB9-84DD-904355792868}" type="datetimeFigureOut">
              <a:rPr lang="es-CO" smtClean="0"/>
              <a:t>16/11/2015</a:t>
            </a:fld>
            <a:endParaRPr lang="es-CO"/>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A0C8D72-F29C-4FB9-84DD-904355792868}" type="datetimeFigureOut">
              <a:rPr lang="es-CO" smtClean="0"/>
              <a:t>16/11/2015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5254F1F-144E-42B1-9CB7-ECF56731D209}" type="slidenum">
              <a:rPr lang="es-CO" smtClean="0"/>
              <a:t>‹Nº›</a:t>
            </a:fld>
            <a:endParaRPr lang="es-CO"/>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A0C8D72-F29C-4FB9-84DD-904355792868}" type="datetimeFigureOut">
              <a:rPr lang="es-CO" smtClean="0"/>
              <a:t>16/11/2015</a:t>
            </a:fld>
            <a:endParaRPr lang="es-CO"/>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CO"/>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D5254F1F-144E-42B1-9CB7-ECF56731D209}"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file:///C:\Users\Usuario\Documents\Mauricio%20Varios\RSL\Semillas%20Nativas%20y%20Criollas%20Libres%20de%20Normas.docx#_ftn1"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es.wikipedia.org/wiki/Germoplasma" TargetMode="External"/><Relationship Id="rId2" Type="http://schemas.openxmlformats.org/officeDocument/2006/relationships/hyperlink" Target="https://es.wikipedia.org/wiki/Recursos_gen%C3%A9ticos" TargetMode="Externa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hyperlink" Target="https://es.wikipedia.org/wiki/Semilla" TargetMode="External"/><Relationship Id="rId4" Type="http://schemas.openxmlformats.org/officeDocument/2006/relationships/hyperlink" Target="https://es.wikipedia.org/wiki/Diversidad_gen%C3%A9ti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1844824"/>
            <a:ext cx="6400800" cy="1295400"/>
          </a:xfrm>
        </p:spPr>
        <p:txBody>
          <a:bodyPr>
            <a:normAutofit/>
          </a:bodyPr>
          <a:lstStyle/>
          <a:p>
            <a:r>
              <a:rPr lang="es-CO" b="1" i="1" u="sng" spc="0" dirty="0" smtClean="0">
                <a:effectLst>
                  <a:outerShdw blurRad="38100" dist="38100" dir="2700000" algn="tl">
                    <a:srgbClr val="000000">
                      <a:alpha val="43137"/>
                    </a:srgbClr>
                  </a:outerShdw>
                </a:effectLst>
              </a:rPr>
              <a:t>ACOPIO DE INFORMACION SECUNDARIA</a:t>
            </a:r>
            <a:endParaRPr lang="es-CO" b="1" i="1" u="sng" spc="0" dirty="0">
              <a:effectLst>
                <a:outerShdw blurRad="38100" dist="38100" dir="2700000" algn="tl">
                  <a:srgbClr val="000000">
                    <a:alpha val="43137"/>
                  </a:srgbClr>
                </a:outerShdw>
              </a:effectLst>
            </a:endParaRPr>
          </a:p>
        </p:txBody>
      </p:sp>
      <p:sp>
        <p:nvSpPr>
          <p:cNvPr id="3" name="2 Subtítulo"/>
          <p:cNvSpPr>
            <a:spLocks noGrp="1"/>
          </p:cNvSpPr>
          <p:nvPr>
            <p:ph type="subTitle" idx="1"/>
          </p:nvPr>
        </p:nvSpPr>
        <p:spPr/>
        <p:txBody>
          <a:bodyPr>
            <a:noAutofit/>
          </a:bodyPr>
          <a:lstStyle/>
          <a:p>
            <a:r>
              <a:rPr lang="es-CO" sz="4000" b="1" u="sng" dirty="0" smtClean="0">
                <a:effectLst>
                  <a:outerShdw blurRad="38100" dist="38100" dir="2700000" algn="tl">
                    <a:srgbClr val="000000">
                      <a:alpha val="43137"/>
                    </a:srgbClr>
                  </a:outerShdw>
                </a:effectLst>
              </a:rPr>
              <a:t>SEMILLAS NATIVAS </a:t>
            </a:r>
            <a:endParaRPr lang="es-CO" sz="4000" b="1" u="sng" dirty="0">
              <a:effectLst>
                <a:outerShdw blurRad="38100" dist="38100" dir="2700000" algn="tl">
                  <a:srgbClr val="000000">
                    <a:alpha val="43137"/>
                  </a:srgbClr>
                </a:outerShdw>
              </a:effectLst>
            </a:endParaRPr>
          </a:p>
        </p:txBody>
      </p:sp>
      <p:pic>
        <p:nvPicPr>
          <p:cNvPr id="4" name="3 Imagen" descr="http://www.enjambre.gov.co/enjambre/groupicon/44994/medium/Array.jpg"/>
          <p:cNvPicPr/>
          <p:nvPr/>
        </p:nvPicPr>
        <p:blipFill>
          <a:blip r:embed="rId2">
            <a:extLst>
              <a:ext uri="{28A0092B-C50C-407E-A947-70E740481C1C}">
                <a14:useLocalDpi xmlns:a14="http://schemas.microsoft.com/office/drawing/2010/main" val="0"/>
              </a:ext>
            </a:extLst>
          </a:blip>
          <a:srcRect/>
          <a:stretch>
            <a:fillRect/>
          </a:stretch>
        </p:blipFill>
        <p:spPr bwMode="auto">
          <a:xfrm>
            <a:off x="3471810" y="4437112"/>
            <a:ext cx="2240280" cy="2190750"/>
          </a:xfrm>
          <a:prstGeom prst="rect">
            <a:avLst/>
          </a:prstGeom>
          <a:noFill/>
          <a:ln>
            <a:noFill/>
          </a:ln>
        </p:spPr>
      </p:pic>
    </p:spTree>
    <p:extLst>
      <p:ext uri="{BB962C8B-B14F-4D97-AF65-F5344CB8AC3E}">
        <p14:creationId xmlns:p14="http://schemas.microsoft.com/office/powerpoint/2010/main" val="114761752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58748" cy="6858000"/>
          </a:xfrm>
        </p:spPr>
        <p:txBody>
          <a:bodyPr/>
          <a:lstStyle/>
          <a:p>
            <a:endParaRPr lang="es-CO" b="1" dirty="0"/>
          </a:p>
        </p:txBody>
      </p:sp>
      <p:sp>
        <p:nvSpPr>
          <p:cNvPr id="3" name="2 Rectángulo"/>
          <p:cNvSpPr/>
          <p:nvPr/>
        </p:nvSpPr>
        <p:spPr>
          <a:xfrm>
            <a:off x="0" y="85801"/>
            <a:ext cx="6916994" cy="5078313"/>
          </a:xfrm>
          <a:prstGeom prst="rect">
            <a:avLst/>
          </a:prstGeom>
        </p:spPr>
        <p:txBody>
          <a:bodyPr wrap="square">
            <a:spAutoFit/>
          </a:bodyPr>
          <a:lstStyle/>
          <a:p>
            <a:endParaRPr lang="es-CO" dirty="0"/>
          </a:p>
          <a:p>
            <a:r>
              <a:rPr lang="es-CO" dirty="0"/>
              <a:t>El trabajo con las semillas nativas y criollas está enmarcado en lo que se llama el derecho consuetudinario</a:t>
            </a:r>
            <a:r>
              <a:rPr lang="es-CO" dirty="0">
                <a:hlinkClick r:id="rId3"/>
              </a:rPr>
              <a:t>[1]</a:t>
            </a:r>
            <a:r>
              <a:rPr lang="es-CO" dirty="0"/>
              <a:t>. No debe existir una norma que defina que se puede hacer algo que se viene haciendo tradicionalmente en un territorio, esto se hace por usos y costumbres.</a:t>
            </a:r>
          </a:p>
          <a:p>
            <a:r>
              <a:rPr lang="es-CO" dirty="0"/>
              <a:t>Las organizaciones del movimiento agroecológico y las recientes Redes de Semillas Libres en Colombia vienen construyendo alternativas para conservar, recuperar, promover y defender las semillas nativas y criollas. Ante un marco normativo promovido por las empresas privadas que busca apropiarse de las semillas con derechos de propiedad intelectual, monopolizar su mercado con certificaciones, imponer un modelo productivo insostenible y criminalizar al agricultor, se ha generado un movimiento nacional por las semillas libres que promueve la necesidad de crear programas y proyectos que ayuden al agricultor a mejorar su producción bajo un enfoque </a:t>
            </a:r>
            <a:r>
              <a:rPr lang="es-CO" dirty="0" smtClean="0"/>
              <a:t>agroecológico. https://</a:t>
            </a:r>
            <a:r>
              <a:rPr lang="es-CO" dirty="0" smtClean="0"/>
              <a:t>www.google.com.co/search?q=que+son+bancos&amp;biw=136</a:t>
            </a:r>
            <a:endParaRPr lang="es-CO" dirty="0"/>
          </a:p>
        </p:txBody>
      </p:sp>
      <p:pic>
        <p:nvPicPr>
          <p:cNvPr id="4" name="3 Imagen" descr="http://catie.ac.cr/tourvirtual/img/30-Banco-de-Semillas-Forestales.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6136" y="5229200"/>
            <a:ext cx="3347864" cy="16405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5303660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lstStyle/>
          <a:p>
            <a:endParaRPr lang="es-CO" dirty="0"/>
          </a:p>
        </p:txBody>
      </p:sp>
      <p:sp>
        <p:nvSpPr>
          <p:cNvPr id="3" name="2 Rectángulo"/>
          <p:cNvSpPr/>
          <p:nvPr/>
        </p:nvSpPr>
        <p:spPr>
          <a:xfrm>
            <a:off x="1" y="88490"/>
            <a:ext cx="6858000" cy="3693319"/>
          </a:xfrm>
          <a:prstGeom prst="rect">
            <a:avLst/>
          </a:prstGeom>
        </p:spPr>
        <p:txBody>
          <a:bodyPr wrap="square">
            <a:spAutoFit/>
          </a:bodyPr>
          <a:lstStyle/>
          <a:p>
            <a:r>
              <a:rPr lang="es-CO" dirty="0"/>
              <a:t>en cuestión. Un banco de semillas es una colección de especies vegetales en forma de semillas, almacenadas en condiciones especiales para asegurar su supervivencia durante largos períodos de tiempo.</a:t>
            </a:r>
          </a:p>
          <a:p>
            <a:r>
              <a:rPr lang="es-CO" dirty="0"/>
              <a:t>La ventaja más importante del banco de semillas para la preservación de especies es sin duda el poco espacio que éstas ocupan, frente al espacio que necesitaríamos para preservarlas en forma de plantas vivas. Cada semilla, tiene una constitución genética diferente y, por tanto, una única muestra de semillas puede almacenar una variedad y extenso patrimonio genético de la </a:t>
            </a:r>
            <a:r>
              <a:rPr lang="es-CO" dirty="0" smtClean="0"/>
              <a:t>especie Tenemos </a:t>
            </a:r>
            <a:r>
              <a:rPr lang="es-CO" dirty="0"/>
              <a:t>que pensar que cada semilla almacenada es un individuo potencial. </a:t>
            </a:r>
          </a:p>
          <a:p>
            <a:r>
              <a:rPr lang="es-CO" dirty="0"/>
              <a:t>	</a:t>
            </a:r>
          </a:p>
        </p:txBody>
      </p:sp>
      <p:pic>
        <p:nvPicPr>
          <p:cNvPr id="4" name="3 Imagen" descr="http://www.upm.es/sfs/Rectorado/Vicerrectorado%20de%20Investigacion/Oficina%20de%20Transferencia%20de%20Resultados%20de%20Investigacion%20(OTRI)/Divulgacion/museos/banco_semillas/banco1.jpg"/>
          <p:cNvPicPr/>
          <p:nvPr/>
        </p:nvPicPr>
        <p:blipFill>
          <a:blip r:embed="rId2">
            <a:extLst>
              <a:ext uri="{28A0092B-C50C-407E-A947-70E740481C1C}">
                <a14:useLocalDpi xmlns:a14="http://schemas.microsoft.com/office/drawing/2010/main" val="0"/>
              </a:ext>
            </a:extLst>
          </a:blip>
          <a:srcRect/>
          <a:stretch>
            <a:fillRect/>
          </a:stretch>
        </p:blipFill>
        <p:spPr bwMode="auto">
          <a:xfrm>
            <a:off x="2" y="3645024"/>
            <a:ext cx="9129310" cy="3209966"/>
          </a:xfrm>
          <a:prstGeom prst="rect">
            <a:avLst/>
          </a:prstGeom>
          <a:noFill/>
          <a:ln>
            <a:noFill/>
          </a:ln>
        </p:spPr>
      </p:pic>
    </p:spTree>
    <p:extLst>
      <p:ext uri="{BB962C8B-B14F-4D97-AF65-F5344CB8AC3E}">
        <p14:creationId xmlns:p14="http://schemas.microsoft.com/office/powerpoint/2010/main" val="19254584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lstStyle/>
          <a:p>
            <a:endParaRPr lang="es-CO" dirty="0"/>
          </a:p>
        </p:txBody>
      </p:sp>
      <p:sp>
        <p:nvSpPr>
          <p:cNvPr id="4" name="3 Rectángulo"/>
          <p:cNvSpPr/>
          <p:nvPr/>
        </p:nvSpPr>
        <p:spPr>
          <a:xfrm>
            <a:off x="0" y="-243407"/>
            <a:ext cx="6228184" cy="5078313"/>
          </a:xfrm>
          <a:prstGeom prst="rect">
            <a:avLst/>
          </a:prstGeom>
        </p:spPr>
        <p:txBody>
          <a:bodyPr wrap="square">
            <a:spAutoFit/>
          </a:bodyPr>
          <a:lstStyle/>
          <a:p>
            <a:r>
              <a:rPr lang="es-CO" dirty="0" smtClean="0"/>
              <a:t>Bancos de </a:t>
            </a:r>
            <a:r>
              <a:rPr lang="es-CO" dirty="0"/>
              <a:t>propágalos </a:t>
            </a:r>
            <a:r>
              <a:rPr lang="es-CO" dirty="0" smtClean="0"/>
              <a:t> </a:t>
            </a:r>
            <a:r>
              <a:rPr lang="es-CO" dirty="0"/>
              <a:t>El objetivo de este trabajo es revisar los procesos que regulan el banco de semillas de malezas en agro ecosistemas, su distribución horizontal y vertical en el suelo, así como proponer una metodología para estudiar el tamaño del banco, potencial de regeneración y lluvia de semillas. En esta revisión se enfoca principalmente los factores internos y externos que regulan la entrada y agotamiento del banco de semillas, el impacto de la labranza sobre los bancos de semillas transitorios y permanentes, y aspectos relacionados con la germinación y latencia de semillas. En los sistemas de producción agrícola el banco de propágalos en el suelo es el recurso primario para las nuevas infestaciones de malezas, el hecho de que una pequeña porción de Éste quede remanente en el suelo, asegura su establecimiento cada año. Un conocimiento extenso de los bancos de propágalos y su </a:t>
            </a:r>
            <a:r>
              <a:rPr lang="es-CO" dirty="0" smtClean="0"/>
              <a:t>dinámica</a:t>
            </a:r>
            <a:r>
              <a:rPr lang="es-CO" dirty="0"/>
              <a:t>.</a:t>
            </a:r>
          </a:p>
          <a:p>
            <a:r>
              <a:rPr lang="es-CO" dirty="0"/>
              <a:t> </a:t>
            </a:r>
          </a:p>
        </p:txBody>
      </p:sp>
      <p:pic>
        <p:nvPicPr>
          <p:cNvPr id="5" name="4 Imagen" descr="Banco de germoplasma"/>
          <p:cNvPicPr/>
          <p:nvPr/>
        </p:nvPicPr>
        <p:blipFill>
          <a:blip r:embed="rId2">
            <a:extLst>
              <a:ext uri="{28A0092B-C50C-407E-A947-70E740481C1C}">
                <a14:useLocalDpi xmlns:a14="http://schemas.microsoft.com/office/drawing/2010/main" val="0"/>
              </a:ext>
            </a:extLst>
          </a:blip>
          <a:srcRect/>
          <a:stretch>
            <a:fillRect/>
          </a:stretch>
        </p:blipFill>
        <p:spPr bwMode="auto">
          <a:xfrm>
            <a:off x="2843808" y="4221088"/>
            <a:ext cx="6324547" cy="2636513"/>
          </a:xfrm>
          <a:prstGeom prst="rect">
            <a:avLst/>
          </a:prstGeom>
          <a:noFill/>
          <a:ln>
            <a:noFill/>
          </a:ln>
        </p:spPr>
      </p:pic>
    </p:spTree>
    <p:extLst>
      <p:ext uri="{BB962C8B-B14F-4D97-AF65-F5344CB8AC3E}">
        <p14:creationId xmlns:p14="http://schemas.microsoft.com/office/powerpoint/2010/main" val="38169280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dirty="0"/>
          </a:p>
        </p:txBody>
      </p:sp>
      <p:sp>
        <p:nvSpPr>
          <p:cNvPr id="3" name="2 Rectángulo"/>
          <p:cNvSpPr/>
          <p:nvPr/>
        </p:nvSpPr>
        <p:spPr>
          <a:xfrm>
            <a:off x="0" y="0"/>
            <a:ext cx="7236296" cy="3416320"/>
          </a:xfrm>
          <a:prstGeom prst="rect">
            <a:avLst/>
          </a:prstGeom>
        </p:spPr>
        <p:txBody>
          <a:bodyPr wrap="square">
            <a:spAutoFit/>
          </a:bodyPr>
          <a:lstStyle/>
          <a:p>
            <a:r>
              <a:rPr lang="es-CO" dirty="0"/>
              <a:t/>
            </a:r>
            <a:br>
              <a:rPr lang="es-CO" dirty="0"/>
            </a:br>
            <a:r>
              <a:rPr lang="es-CO" dirty="0"/>
              <a:t>En el área de los </a:t>
            </a:r>
            <a:r>
              <a:rPr lang="es-CO" dirty="0">
                <a:hlinkClick r:id="rId2" tooltip="Recursos genéticos"/>
              </a:rPr>
              <a:t>recursos genéticos</a:t>
            </a:r>
            <a:r>
              <a:rPr lang="es-CO" dirty="0"/>
              <a:t>, un </a:t>
            </a:r>
            <a:r>
              <a:rPr lang="es-CO" b="1" dirty="0"/>
              <a:t>banco de </a:t>
            </a:r>
            <a:r>
              <a:rPr lang="es-CO" b="1" dirty="0">
                <a:hlinkClick r:id="rId3" tooltip="Germoplasma"/>
              </a:rPr>
              <a:t>germoplasma</a:t>
            </a:r>
            <a:r>
              <a:rPr lang="es-CO" dirty="0"/>
              <a:t> o </a:t>
            </a:r>
            <a:r>
              <a:rPr lang="es-CO" b="1" dirty="0"/>
              <a:t>banco de semillas</a:t>
            </a:r>
            <a:r>
              <a:rPr lang="es-CO" dirty="0"/>
              <a:t> es un lugar destinado a la conservación de </a:t>
            </a:r>
            <a:r>
              <a:rPr lang="es-CO" dirty="0" smtClean="0">
                <a:hlinkClick r:id="rId4" tooltip="Diversidad genética"/>
              </a:rPr>
              <a:t>la diversidad </a:t>
            </a:r>
            <a:r>
              <a:rPr lang="es-CO" dirty="0">
                <a:hlinkClick r:id="rId4" tooltip="Diversidad genética"/>
              </a:rPr>
              <a:t>genética</a:t>
            </a:r>
            <a:r>
              <a:rPr lang="es-CO" dirty="0"/>
              <a:t> de uno o varios cultivos y sus especies silvestres relacionadas. En muchos casos, no se conservan semillas sino otros </a:t>
            </a:r>
            <a:r>
              <a:rPr lang="es-CO" dirty="0" smtClean="0"/>
              <a:t>propágalos, </a:t>
            </a:r>
            <a:r>
              <a:rPr lang="es-CO" dirty="0"/>
              <a:t>tales como tubérculos o raíces debido a que el cultivo en cuestión se multiplica sólo asexualmente. La conservación de las </a:t>
            </a:r>
            <a:r>
              <a:rPr lang="es-CO" dirty="0">
                <a:hlinkClick r:id="rId5" tooltip="Semilla"/>
              </a:rPr>
              <a:t>semillas</a:t>
            </a:r>
            <a:r>
              <a:rPr lang="es-CO" dirty="0"/>
              <a:t> se realiza a bajas temperaturas, de modo de mantener por muchos años una adecuada viabilidad de las mismas. Físicamente, los bancos de </a:t>
            </a:r>
            <a:r>
              <a:rPr lang="es-CO" dirty="0">
                <a:hlinkClick r:id="rId3" tooltip="Germoplasma"/>
              </a:rPr>
              <a:t>germoplasma</a:t>
            </a:r>
            <a:r>
              <a:rPr lang="es-CO" dirty="0"/>
              <a:t> consisten en grandes depósitos de sobres de semillas conservados a bajas temperaturas.</a:t>
            </a:r>
          </a:p>
        </p:txBody>
      </p:sp>
      <p:pic>
        <p:nvPicPr>
          <p:cNvPr id="2050" name="Picture 2" descr="https://encrypted-tbn2.gstatic.com/images?q=tbn:ANd9GcRcfkI6N4E3ojsfGtFKSD3mbRLwzQ4gxlTtl0dUHwXSrL_-RMr9-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9992" y="3412019"/>
            <a:ext cx="4644008" cy="347852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encrypted-tbn2.gstatic.com/images?q=tbn:ANd9GcRcfkI6N4E3ojsfGtFKSD3mbRLwzQ4gxlTtl0dUHwXSrL_-RMr9-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386" y="3416320"/>
            <a:ext cx="4624377" cy="3463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363933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84</TotalTime>
  <Words>424</Words>
  <Application>Microsoft Office PowerPoint</Application>
  <PresentationFormat>Presentación en pantalla (4:3)</PresentationFormat>
  <Paragraphs>12</Paragraphs>
  <Slides>5</Slides>
  <Notes>1</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Ángulos</vt:lpstr>
      <vt:lpstr>ACOPIO DE INFORMACION SECUNDARIA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ACOPIO DE INFORMACION SECUNDARIA</dc:title>
  <dc:creator>cpe</dc:creator>
  <cp:lastModifiedBy>cpe</cp:lastModifiedBy>
  <cp:revision>8</cp:revision>
  <dcterms:created xsi:type="dcterms:W3CDTF">2015-11-16T15:30:54Z</dcterms:created>
  <dcterms:modified xsi:type="dcterms:W3CDTF">2015-11-16T17:55:57Z</dcterms:modified>
</cp:coreProperties>
</file>