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25E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3164B77F-D273-47AD-8AB1-4293A37F15B4}" type="datetimeFigureOut">
              <a:rPr lang="es-CO" smtClean="0"/>
              <a:t>16/11/2015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147622AF-3200-4D76-A925-3ED348076546}" type="slidenum">
              <a:rPr lang="es-CO" smtClean="0"/>
              <a:t>‹Nº›</a:t>
            </a:fld>
            <a:endParaRPr lang="es-CO"/>
          </a:p>
        </p:txBody>
      </p:sp>
    </p:spTree>
    <p:extLst>
      <p:ext uri="{BB962C8B-B14F-4D97-AF65-F5344CB8AC3E}">
        <p14:creationId xmlns:p14="http://schemas.microsoft.com/office/powerpoint/2010/main" val="147959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3164B77F-D273-47AD-8AB1-4293A37F15B4}" type="datetimeFigureOut">
              <a:rPr lang="es-CO" smtClean="0"/>
              <a:t>16/11/2015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147622AF-3200-4D76-A925-3ED348076546}" type="slidenum">
              <a:rPr lang="es-CO" smtClean="0"/>
              <a:t>‹Nº›</a:t>
            </a:fld>
            <a:endParaRPr lang="es-CO"/>
          </a:p>
        </p:txBody>
      </p:sp>
    </p:spTree>
    <p:extLst>
      <p:ext uri="{BB962C8B-B14F-4D97-AF65-F5344CB8AC3E}">
        <p14:creationId xmlns:p14="http://schemas.microsoft.com/office/powerpoint/2010/main" val="2135640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3164B77F-D273-47AD-8AB1-4293A37F15B4}" type="datetimeFigureOut">
              <a:rPr lang="es-CO" smtClean="0"/>
              <a:t>16/11/2015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147622AF-3200-4D76-A925-3ED348076546}" type="slidenum">
              <a:rPr lang="es-CO" smtClean="0"/>
              <a:t>‹Nº›</a:t>
            </a:fld>
            <a:endParaRPr lang="es-CO"/>
          </a:p>
        </p:txBody>
      </p:sp>
    </p:spTree>
    <p:extLst>
      <p:ext uri="{BB962C8B-B14F-4D97-AF65-F5344CB8AC3E}">
        <p14:creationId xmlns:p14="http://schemas.microsoft.com/office/powerpoint/2010/main" val="3345850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3164B77F-D273-47AD-8AB1-4293A37F15B4}" type="datetimeFigureOut">
              <a:rPr lang="es-CO" smtClean="0"/>
              <a:t>16/11/2015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147622AF-3200-4D76-A925-3ED348076546}" type="slidenum">
              <a:rPr lang="es-CO" smtClean="0"/>
              <a:t>‹Nº›</a:t>
            </a:fld>
            <a:endParaRPr lang="es-CO"/>
          </a:p>
        </p:txBody>
      </p:sp>
    </p:spTree>
    <p:extLst>
      <p:ext uri="{BB962C8B-B14F-4D97-AF65-F5344CB8AC3E}">
        <p14:creationId xmlns:p14="http://schemas.microsoft.com/office/powerpoint/2010/main" val="395178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3164B77F-D273-47AD-8AB1-4293A37F15B4}" type="datetimeFigureOut">
              <a:rPr lang="es-CO" smtClean="0"/>
              <a:t>16/11/2015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147622AF-3200-4D76-A925-3ED348076546}" type="slidenum">
              <a:rPr lang="es-CO" smtClean="0"/>
              <a:t>‹Nº›</a:t>
            </a:fld>
            <a:endParaRPr lang="es-CO"/>
          </a:p>
        </p:txBody>
      </p:sp>
    </p:spTree>
    <p:extLst>
      <p:ext uri="{BB962C8B-B14F-4D97-AF65-F5344CB8AC3E}">
        <p14:creationId xmlns:p14="http://schemas.microsoft.com/office/powerpoint/2010/main" val="1360691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3164B77F-D273-47AD-8AB1-4293A37F15B4}" type="datetimeFigureOut">
              <a:rPr lang="es-CO" smtClean="0"/>
              <a:t>16/11/2015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147622AF-3200-4D76-A925-3ED348076546}" type="slidenum">
              <a:rPr lang="es-CO" smtClean="0"/>
              <a:t>‹Nº›</a:t>
            </a:fld>
            <a:endParaRPr lang="es-CO"/>
          </a:p>
        </p:txBody>
      </p:sp>
    </p:spTree>
    <p:extLst>
      <p:ext uri="{BB962C8B-B14F-4D97-AF65-F5344CB8AC3E}">
        <p14:creationId xmlns:p14="http://schemas.microsoft.com/office/powerpoint/2010/main" val="180209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3164B77F-D273-47AD-8AB1-4293A37F15B4}" type="datetimeFigureOut">
              <a:rPr lang="es-CO" smtClean="0"/>
              <a:t>16/11/2015</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147622AF-3200-4D76-A925-3ED348076546}" type="slidenum">
              <a:rPr lang="es-CO" smtClean="0"/>
              <a:t>‹Nº›</a:t>
            </a:fld>
            <a:endParaRPr lang="es-CO"/>
          </a:p>
        </p:txBody>
      </p:sp>
    </p:spTree>
    <p:extLst>
      <p:ext uri="{BB962C8B-B14F-4D97-AF65-F5344CB8AC3E}">
        <p14:creationId xmlns:p14="http://schemas.microsoft.com/office/powerpoint/2010/main" val="13342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3164B77F-D273-47AD-8AB1-4293A37F15B4}" type="datetimeFigureOut">
              <a:rPr lang="es-CO" smtClean="0"/>
              <a:t>16/11/2015</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147622AF-3200-4D76-A925-3ED348076546}" type="slidenum">
              <a:rPr lang="es-CO" smtClean="0"/>
              <a:t>‹Nº›</a:t>
            </a:fld>
            <a:endParaRPr lang="es-CO"/>
          </a:p>
        </p:txBody>
      </p:sp>
    </p:spTree>
    <p:extLst>
      <p:ext uri="{BB962C8B-B14F-4D97-AF65-F5344CB8AC3E}">
        <p14:creationId xmlns:p14="http://schemas.microsoft.com/office/powerpoint/2010/main" val="38246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164B77F-D273-47AD-8AB1-4293A37F15B4}" type="datetimeFigureOut">
              <a:rPr lang="es-CO" smtClean="0"/>
              <a:t>16/11/2015</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147622AF-3200-4D76-A925-3ED348076546}" type="slidenum">
              <a:rPr lang="es-CO" smtClean="0"/>
              <a:t>‹Nº›</a:t>
            </a:fld>
            <a:endParaRPr lang="es-CO"/>
          </a:p>
        </p:txBody>
      </p:sp>
    </p:spTree>
    <p:extLst>
      <p:ext uri="{BB962C8B-B14F-4D97-AF65-F5344CB8AC3E}">
        <p14:creationId xmlns:p14="http://schemas.microsoft.com/office/powerpoint/2010/main" val="1564910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164B77F-D273-47AD-8AB1-4293A37F15B4}" type="datetimeFigureOut">
              <a:rPr lang="es-CO" smtClean="0"/>
              <a:t>16/11/2015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147622AF-3200-4D76-A925-3ED348076546}" type="slidenum">
              <a:rPr lang="es-CO" smtClean="0"/>
              <a:t>‹Nº›</a:t>
            </a:fld>
            <a:endParaRPr lang="es-CO"/>
          </a:p>
        </p:txBody>
      </p:sp>
    </p:spTree>
    <p:extLst>
      <p:ext uri="{BB962C8B-B14F-4D97-AF65-F5344CB8AC3E}">
        <p14:creationId xmlns:p14="http://schemas.microsoft.com/office/powerpoint/2010/main" val="1264193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164B77F-D273-47AD-8AB1-4293A37F15B4}" type="datetimeFigureOut">
              <a:rPr lang="es-CO" smtClean="0"/>
              <a:t>16/11/2015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147622AF-3200-4D76-A925-3ED348076546}" type="slidenum">
              <a:rPr lang="es-CO" smtClean="0"/>
              <a:t>‹Nº›</a:t>
            </a:fld>
            <a:endParaRPr lang="es-CO"/>
          </a:p>
        </p:txBody>
      </p:sp>
    </p:spTree>
    <p:extLst>
      <p:ext uri="{BB962C8B-B14F-4D97-AF65-F5344CB8AC3E}">
        <p14:creationId xmlns:p14="http://schemas.microsoft.com/office/powerpoint/2010/main" val="3703830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4B77F-D273-47AD-8AB1-4293A37F15B4}" type="datetimeFigureOut">
              <a:rPr lang="es-CO" smtClean="0"/>
              <a:t>16/11/2015</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7622AF-3200-4D76-A925-3ED348076546}" type="slidenum">
              <a:rPr lang="es-CO" smtClean="0"/>
              <a:t>‹Nº›</a:t>
            </a:fld>
            <a:endParaRPr lang="es-CO"/>
          </a:p>
        </p:txBody>
      </p:sp>
    </p:spTree>
    <p:extLst>
      <p:ext uri="{BB962C8B-B14F-4D97-AF65-F5344CB8AC3E}">
        <p14:creationId xmlns:p14="http://schemas.microsoft.com/office/powerpoint/2010/main" val="2190755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file:///C:\Users\Usuario\Documents\Mauricio%20Varios\RSL\Semillas%20Nativas%20y%20Criollas%20Libres%20de%20Normas.docx#_ftn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s.wikipedia.org/wiki/Perturbaci%C3%B3n" TargetMode="External"/><Relationship Id="rId7" Type="http://schemas.openxmlformats.org/officeDocument/2006/relationships/image" Target="../media/image3.jpeg"/><Relationship Id="rId2" Type="http://schemas.openxmlformats.org/officeDocument/2006/relationships/hyperlink" Target="https://es.wikipedia.org/w/index.php?title=Pl%C3%A1ntulas&amp;action=edit&amp;redlink=1" TargetMode="External"/><Relationship Id="rId1" Type="http://schemas.openxmlformats.org/officeDocument/2006/relationships/slideLayout" Target="../slideLayouts/slideLayout2.xml"/><Relationship Id="rId6" Type="http://schemas.openxmlformats.org/officeDocument/2006/relationships/hyperlink" Target="https://es.wikipedia.org/wiki/Germinaci%C3%B3n" TargetMode="External"/><Relationship Id="rId5" Type="http://schemas.openxmlformats.org/officeDocument/2006/relationships/hyperlink" Target="https://es.wikipedia.org/wiki/Latencia" TargetMode="External"/><Relationship Id="rId4" Type="http://schemas.openxmlformats.org/officeDocument/2006/relationships/hyperlink" Target="https://es.wikipedia.org/wiki/Biomasa"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60649"/>
            <a:ext cx="7772400" cy="2520279"/>
          </a:xfrm>
        </p:spPr>
        <p:txBody>
          <a:bodyPr>
            <a:normAutofit/>
          </a:bodyPr>
          <a:lstStyle/>
          <a:p>
            <a:r>
              <a:rPr lang="es-CO" sz="3200" dirty="0" smtClean="0">
                <a:solidFill>
                  <a:srgbClr val="FF0000"/>
                </a:solidFill>
              </a:rPr>
              <a:t>ACOPIO DE  INFOMACION  SECUNDARIA</a:t>
            </a:r>
            <a:r>
              <a:rPr lang="es-CO" sz="3200" dirty="0" smtClean="0">
                <a:solidFill>
                  <a:srgbClr val="FF0000"/>
                </a:solidFill>
                <a:sym typeface="Wingdings" pitchFamily="2" charset="2"/>
              </a:rPr>
              <a:t>(ESTUDIANTES :KAREN AREVALO Y MAURICIO AREVALO</a:t>
            </a:r>
            <a:endParaRPr lang="es-CO" sz="3200" dirty="0">
              <a:solidFill>
                <a:srgbClr val="FF0000"/>
              </a:solidFill>
            </a:endParaRPr>
          </a:p>
        </p:txBody>
      </p:sp>
      <p:sp>
        <p:nvSpPr>
          <p:cNvPr id="3" name="2 Subtítulo"/>
          <p:cNvSpPr>
            <a:spLocks noGrp="1"/>
          </p:cNvSpPr>
          <p:nvPr>
            <p:ph type="subTitle" idx="1"/>
          </p:nvPr>
        </p:nvSpPr>
        <p:spPr>
          <a:xfrm>
            <a:off x="395536" y="2132856"/>
            <a:ext cx="4824536" cy="936104"/>
          </a:xfrm>
        </p:spPr>
        <p:txBody>
          <a:bodyPr/>
          <a:lstStyle/>
          <a:p>
            <a:r>
              <a:rPr lang="es-CO" dirty="0" smtClean="0"/>
              <a:t>SEMILLAS   NATIVAS</a:t>
            </a:r>
            <a:endParaRPr lang="es-CO" dirty="0"/>
          </a:p>
        </p:txBody>
      </p:sp>
      <p:pic>
        <p:nvPicPr>
          <p:cNvPr id="4" name="3 Imagen" descr="http://www.enjambre.gov.co/enjambre/groupicon/44994/medium/Array.jpg"/>
          <p:cNvPicPr/>
          <p:nvPr/>
        </p:nvPicPr>
        <p:blipFill>
          <a:blip r:embed="rId2">
            <a:extLst>
              <a:ext uri="{28A0092B-C50C-407E-A947-70E740481C1C}">
                <a14:useLocalDpi xmlns:a14="http://schemas.microsoft.com/office/drawing/2010/main" val="0"/>
              </a:ext>
            </a:extLst>
          </a:blip>
          <a:srcRect/>
          <a:stretch>
            <a:fillRect/>
          </a:stretch>
        </p:blipFill>
        <p:spPr bwMode="auto">
          <a:xfrm rot="175971">
            <a:off x="6704706" y="2742821"/>
            <a:ext cx="2247746" cy="2504774"/>
          </a:xfrm>
          <a:prstGeom prst="rect">
            <a:avLst/>
          </a:prstGeom>
          <a:noFill/>
          <a:ln>
            <a:noFill/>
          </a:ln>
        </p:spPr>
      </p:pic>
      <p:pic>
        <p:nvPicPr>
          <p:cNvPr id="1026" name="Picture 2" descr="http://1.bp.blogspot.com/-ED_ZyKb4xLw/UdwF61pwXlI/AAAAAAAAb7I/63ftV9p37zQ/s320/semillas_criolla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flipV="1">
            <a:off x="857854" y="2852936"/>
            <a:ext cx="5472608" cy="37216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04172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¿Qué SON SEMILLAS NATIVAS?</a:t>
            </a:r>
            <a:endParaRPr lang="es-CO" dirty="0"/>
          </a:p>
        </p:txBody>
      </p:sp>
      <p:sp>
        <p:nvSpPr>
          <p:cNvPr id="3" name="2 Marcador de contenido"/>
          <p:cNvSpPr>
            <a:spLocks noGrp="1"/>
          </p:cNvSpPr>
          <p:nvPr>
            <p:ph idx="1"/>
          </p:nvPr>
        </p:nvSpPr>
        <p:spPr/>
        <p:txBody>
          <a:bodyPr>
            <a:normAutofit lnSpcReduction="10000"/>
          </a:bodyPr>
          <a:lstStyle/>
          <a:p>
            <a:pPr algn="just"/>
            <a:r>
              <a:rPr lang="es-CO" b="0" i="0" dirty="0" smtClean="0">
                <a:solidFill>
                  <a:srgbClr val="222222"/>
                </a:solidFill>
                <a:effectLst/>
                <a:latin typeface="Arial"/>
              </a:rPr>
              <a:t>El trabajo con las semillas nativas y criollas está enmarcado en lo que se llama el derecho consuetudinario</a:t>
            </a:r>
            <a:r>
              <a:rPr lang="es-CO" sz="1400" dirty="0">
                <a:solidFill>
                  <a:srgbClr val="888888"/>
                </a:solidFill>
                <a:hlinkClick r:id="rId2"/>
              </a:rPr>
              <a:t>[1]</a:t>
            </a:r>
            <a:r>
              <a:rPr lang="es-CO" b="0" i="0" dirty="0" smtClean="0">
                <a:solidFill>
                  <a:srgbClr val="222222"/>
                </a:solidFill>
                <a:effectLst/>
                <a:latin typeface="Arial"/>
              </a:rPr>
              <a:t>. No debe existir una norma que defina que se puede hacer algo que se viene haciendo tradicionalmente en un territorio, esto se hace por usos y costumbres.</a:t>
            </a:r>
          </a:p>
          <a:p>
            <a:r>
              <a:rPr lang="es-CO" dirty="0" smtClean="0"/>
              <a:t/>
            </a:r>
            <a:br>
              <a:rPr lang="es-CO" dirty="0" smtClean="0"/>
            </a:br>
            <a:endParaRPr lang="es-CO" dirty="0"/>
          </a:p>
        </p:txBody>
      </p:sp>
    </p:spTree>
    <p:extLst>
      <p:ext uri="{BB962C8B-B14F-4D97-AF65-F5344CB8AC3E}">
        <p14:creationId xmlns:p14="http://schemas.microsoft.com/office/powerpoint/2010/main" val="42319908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¿Qué SON BANCO DE SEMILLAS?</a:t>
            </a:r>
            <a:endParaRPr lang="es-CO" dirty="0"/>
          </a:p>
        </p:txBody>
      </p:sp>
      <p:sp>
        <p:nvSpPr>
          <p:cNvPr id="3" name="2 Marcador de contenido"/>
          <p:cNvSpPr>
            <a:spLocks noGrp="1"/>
          </p:cNvSpPr>
          <p:nvPr>
            <p:ph idx="1"/>
          </p:nvPr>
        </p:nvSpPr>
        <p:spPr>
          <a:xfrm>
            <a:off x="457200" y="1600200"/>
            <a:ext cx="8229600" cy="2692896"/>
          </a:xfrm>
        </p:spPr>
        <p:txBody>
          <a:bodyPr>
            <a:normAutofit fontScale="55000" lnSpcReduction="20000"/>
          </a:bodyPr>
          <a:lstStyle/>
          <a:p>
            <a:r>
              <a:rPr lang="es-CO" b="0" i="0" dirty="0" smtClean="0">
                <a:solidFill>
                  <a:srgbClr val="252525"/>
                </a:solidFill>
                <a:effectLst/>
                <a:latin typeface="Arial"/>
              </a:rPr>
              <a:t>Se reconocen básicamente dos tipos de bancos de semillas: transitorio y persistente. El primero hace referencia a aquellas semillas enterradas a menos de 5 cm de la superficie del suelo, y que germinan en menos de un año. Los bancos de semilla persistentes en cambio corresponden a semillas enterradas a más de 5 cm de profundidad y permanecen varios años sin producir nuevas </a:t>
            </a:r>
            <a:r>
              <a:rPr lang="es-CO" b="0" i="0" u="none" strike="noStrike" dirty="0" smtClean="0">
                <a:solidFill>
                  <a:srgbClr val="A55858"/>
                </a:solidFill>
                <a:effectLst/>
                <a:latin typeface="Arial"/>
                <a:hlinkClick r:id="rId2" tooltip="Plántulas (aún no redactado)"/>
              </a:rPr>
              <a:t>plántulas</a:t>
            </a:r>
            <a:r>
              <a:rPr lang="es-CO" b="0" i="0" dirty="0" smtClean="0">
                <a:solidFill>
                  <a:srgbClr val="252525"/>
                </a:solidFill>
                <a:effectLst/>
                <a:latin typeface="Arial"/>
              </a:rPr>
              <a:t>. Generalmente una </a:t>
            </a:r>
            <a:r>
              <a:rPr lang="es-CO" b="0" i="0" u="none" strike="noStrike" dirty="0" smtClean="0">
                <a:solidFill>
                  <a:srgbClr val="0B0080"/>
                </a:solidFill>
                <a:effectLst/>
                <a:latin typeface="Arial"/>
                <a:hlinkClick r:id="rId3" tooltip="Perturbación"/>
              </a:rPr>
              <a:t>perturbación</a:t>
            </a:r>
            <a:r>
              <a:rPr lang="es-CO" b="0" i="0" dirty="0" smtClean="0">
                <a:solidFill>
                  <a:srgbClr val="252525"/>
                </a:solidFill>
                <a:effectLst/>
                <a:latin typeface="Arial"/>
              </a:rPr>
              <a:t> (fuego, remoción de </a:t>
            </a:r>
            <a:r>
              <a:rPr lang="es-CO" b="0" i="0" u="none" strike="noStrike" dirty="0" smtClean="0">
                <a:solidFill>
                  <a:srgbClr val="0B0080"/>
                </a:solidFill>
                <a:effectLst/>
                <a:latin typeface="Arial"/>
                <a:hlinkClick r:id="rId4" tooltip="Biomasa"/>
              </a:rPr>
              <a:t>biomasa</a:t>
            </a:r>
            <a:r>
              <a:rPr lang="es-CO" b="0" i="0" dirty="0" smtClean="0">
                <a:solidFill>
                  <a:srgbClr val="252525"/>
                </a:solidFill>
                <a:effectLst/>
                <a:latin typeface="Arial"/>
              </a:rPr>
              <a:t>, </a:t>
            </a:r>
            <a:r>
              <a:rPr lang="es-CO" b="0" i="0" dirty="0" err="1" smtClean="0">
                <a:solidFill>
                  <a:srgbClr val="252525"/>
                </a:solidFill>
                <a:effectLst/>
                <a:latin typeface="Arial"/>
              </a:rPr>
              <a:t>etc</a:t>
            </a:r>
            <a:r>
              <a:rPr lang="es-CO" b="0" i="0" dirty="0" smtClean="0">
                <a:solidFill>
                  <a:srgbClr val="252525"/>
                </a:solidFill>
                <a:effectLst/>
                <a:latin typeface="Arial"/>
              </a:rPr>
              <a:t>) desencadenan que la </a:t>
            </a:r>
            <a:r>
              <a:rPr lang="es-CO" b="0" i="0" u="none" strike="noStrike" dirty="0" smtClean="0">
                <a:solidFill>
                  <a:srgbClr val="0B0080"/>
                </a:solidFill>
                <a:effectLst/>
                <a:latin typeface="Arial"/>
                <a:hlinkClick r:id="rId5" tooltip="Latencia"/>
              </a:rPr>
              <a:t>latencia</a:t>
            </a:r>
            <a:r>
              <a:rPr lang="es-CO" b="0" i="0" dirty="0" smtClean="0">
                <a:solidFill>
                  <a:srgbClr val="252525"/>
                </a:solidFill>
                <a:effectLst/>
                <a:latin typeface="Arial"/>
              </a:rPr>
              <a:t> de las </a:t>
            </a:r>
            <a:r>
              <a:rPr lang="es-CO" b="0" i="0" dirty="0" err="1" smtClean="0">
                <a:solidFill>
                  <a:srgbClr val="252525"/>
                </a:solidFill>
                <a:effectLst/>
                <a:latin typeface="Arial"/>
              </a:rPr>
              <a:t>semilals</a:t>
            </a:r>
            <a:r>
              <a:rPr lang="es-CO" b="0" i="0" dirty="0" smtClean="0">
                <a:solidFill>
                  <a:srgbClr val="252525"/>
                </a:solidFill>
                <a:effectLst/>
                <a:latin typeface="Arial"/>
              </a:rPr>
              <a:t> se rompa y logren la </a:t>
            </a:r>
            <a:r>
              <a:rPr lang="es-CO" b="0" i="0" u="none" strike="noStrike" dirty="0" smtClean="0">
                <a:solidFill>
                  <a:srgbClr val="0B0080"/>
                </a:solidFill>
                <a:effectLst/>
                <a:latin typeface="Arial"/>
                <a:hlinkClick r:id="rId6" tooltip="Germinación"/>
              </a:rPr>
              <a:t>germinación</a:t>
            </a:r>
            <a:r>
              <a:rPr lang="es-CO" b="0" i="0" dirty="0" smtClean="0">
                <a:solidFill>
                  <a:srgbClr val="252525"/>
                </a:solidFill>
                <a:effectLst/>
                <a:latin typeface="Arial"/>
              </a:rPr>
              <a:t>.</a:t>
            </a:r>
          </a:p>
          <a:p>
            <a:r>
              <a:rPr lang="es-CO" dirty="0" smtClean="0"/>
              <a:t/>
            </a:r>
            <a:br>
              <a:rPr lang="es-CO" dirty="0" smtClean="0"/>
            </a:br>
            <a:endParaRPr lang="es-CO" dirty="0"/>
          </a:p>
        </p:txBody>
      </p:sp>
      <p:pic>
        <p:nvPicPr>
          <p:cNvPr id="2050" name="Picture 2" descr="Resultado de imagen para que son bancos de semillas"/>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51720" y="3717032"/>
            <a:ext cx="3640116" cy="28083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9394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QUE  SON BANCO  PROPAGONOS</a:t>
            </a:r>
            <a:endParaRPr lang="es-CO" dirty="0"/>
          </a:p>
        </p:txBody>
      </p:sp>
      <p:sp>
        <p:nvSpPr>
          <p:cNvPr id="3" name="2 Marcador de contenido"/>
          <p:cNvSpPr>
            <a:spLocks noGrp="1"/>
          </p:cNvSpPr>
          <p:nvPr>
            <p:ph idx="1"/>
          </p:nvPr>
        </p:nvSpPr>
        <p:spPr/>
        <p:txBody>
          <a:bodyPr>
            <a:normAutofit/>
          </a:bodyPr>
          <a:lstStyle/>
          <a:p>
            <a:r>
              <a:rPr lang="es-ES" sz="2400" dirty="0"/>
              <a:t>	La capacidad de producción de </a:t>
            </a:r>
            <a:r>
              <a:rPr lang="es-ES" sz="2400" dirty="0" err="1"/>
              <a:t>propágulos</a:t>
            </a:r>
            <a:r>
              <a:rPr lang="es-ES" sz="2400" dirty="0"/>
              <a:t> es muy variable (por ejemplo, </a:t>
            </a:r>
            <a:r>
              <a:rPr lang="es-ES" sz="2400" i="1" dirty="0"/>
              <a:t>Avena </a:t>
            </a:r>
            <a:r>
              <a:rPr lang="es-ES" sz="2400" i="1" dirty="0" err="1"/>
              <a:t>sterilis</a:t>
            </a:r>
            <a:r>
              <a:rPr lang="es-ES" sz="2400" dirty="0"/>
              <a:t> produce 100 semillas/ planta, mientras que </a:t>
            </a:r>
            <a:r>
              <a:rPr lang="es-ES" sz="2400" i="1" dirty="0" err="1"/>
              <a:t>Salsola</a:t>
            </a:r>
            <a:r>
              <a:rPr lang="es-ES" sz="2400" i="1" dirty="0"/>
              <a:t> </a:t>
            </a:r>
            <a:r>
              <a:rPr lang="es-ES" sz="2400" i="1" dirty="0" err="1"/>
              <a:t>kali</a:t>
            </a:r>
            <a:r>
              <a:rPr lang="es-ES" sz="2400" dirty="0"/>
              <a:t> produce unas 200 mil/ planta), y depende tanto de la especie en sí, como de los factores ambientales que le afectan. En general, las especies de semillas más pequeñas son más prolíficas que las de semillas mayores (</a:t>
            </a:r>
            <a:r>
              <a:rPr lang="es-ES" sz="2400" i="1" dirty="0" err="1"/>
              <a:t>Salsola</a:t>
            </a:r>
            <a:r>
              <a:rPr lang="es-ES" sz="2400" dirty="0"/>
              <a:t> o </a:t>
            </a:r>
            <a:r>
              <a:rPr lang="es-ES" sz="2400" i="1" dirty="0" err="1"/>
              <a:t>Amaranthus</a:t>
            </a:r>
            <a:r>
              <a:rPr lang="es-ES" sz="2400" dirty="0"/>
              <a:t> &gt; </a:t>
            </a:r>
            <a:r>
              <a:rPr lang="es-ES" sz="2400" i="1" dirty="0"/>
              <a:t>Avena</a:t>
            </a:r>
            <a:r>
              <a:rPr lang="es-ES" sz="2400" dirty="0"/>
              <a:t> o </a:t>
            </a:r>
            <a:r>
              <a:rPr lang="es-ES" sz="2400" i="1" dirty="0" err="1"/>
              <a:t>Galium</a:t>
            </a:r>
            <a:r>
              <a:rPr lang="es-ES" sz="2400" i="1" dirty="0"/>
              <a:t> </a:t>
            </a:r>
            <a:r>
              <a:rPr lang="es-ES" sz="2400" i="1" dirty="0" err="1"/>
              <a:t>aparine</a:t>
            </a:r>
            <a:r>
              <a:rPr lang="es-ES" sz="2400" dirty="0"/>
              <a:t>)</a:t>
            </a:r>
            <a:endParaRPr lang="es-CO" sz="2400" dirty="0"/>
          </a:p>
          <a:p>
            <a:endParaRPr lang="es-CO" dirty="0"/>
          </a:p>
        </p:txBody>
      </p:sp>
    </p:spTree>
    <p:extLst>
      <p:ext uri="{BB962C8B-B14F-4D97-AF65-F5344CB8AC3E}">
        <p14:creationId xmlns:p14="http://schemas.microsoft.com/office/powerpoint/2010/main" val="5065370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dirty="0" smtClean="0"/>
              <a:t>QUE SON BANCOS GERMOPLASMA</a:t>
            </a:r>
            <a:endParaRPr lang="es-CO" dirty="0"/>
          </a:p>
        </p:txBody>
      </p:sp>
      <p:sp>
        <p:nvSpPr>
          <p:cNvPr id="3" name="2 Marcador de contenido"/>
          <p:cNvSpPr>
            <a:spLocks noGrp="1"/>
          </p:cNvSpPr>
          <p:nvPr>
            <p:ph idx="1"/>
          </p:nvPr>
        </p:nvSpPr>
        <p:spPr/>
        <p:txBody>
          <a:bodyPr>
            <a:normAutofit lnSpcReduction="10000"/>
          </a:bodyPr>
          <a:lstStyle/>
          <a:p>
            <a:r>
              <a:rPr lang="es-CO" dirty="0"/>
              <a:t>Toda actividad del Banco de Germoplasma está orientada a cumplir con el compromiso de la Estrategia Europea para la Conservación de Plantas (EPCS). </a:t>
            </a:r>
            <a:r>
              <a:rPr lang="es-CO" dirty="0" smtClean="0"/>
              <a:t/>
            </a:r>
            <a:br>
              <a:rPr lang="es-CO" dirty="0" smtClean="0"/>
            </a:br>
            <a:r>
              <a:rPr lang="es-CO" b="0" i="0" dirty="0" smtClean="0">
                <a:solidFill>
                  <a:srgbClr val="333333"/>
                </a:solidFill>
                <a:effectLst/>
                <a:latin typeface="Arial"/>
              </a:rPr>
              <a:t>Toda actividad del Banco de Germoplasma está orientada a cumplir con el compromiso de la Estrategia Europea para la Conservación de Plantas (EPCS). </a:t>
            </a:r>
            <a:r>
              <a:rPr lang="es-CO" dirty="0" smtClean="0"/>
              <a:t/>
            </a:r>
            <a:br>
              <a:rPr lang="es-CO" dirty="0" smtClean="0"/>
            </a:br>
            <a:endParaRPr lang="es-CO" dirty="0"/>
          </a:p>
        </p:txBody>
      </p:sp>
    </p:spTree>
    <p:extLst>
      <p:ext uri="{BB962C8B-B14F-4D97-AF65-F5344CB8AC3E}">
        <p14:creationId xmlns:p14="http://schemas.microsoft.com/office/powerpoint/2010/main" val="232189284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176</Words>
  <Application>Microsoft Office PowerPoint</Application>
  <PresentationFormat>Presentación en pantalla (4:3)</PresentationFormat>
  <Paragraphs>12</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Tema de Office</vt:lpstr>
      <vt:lpstr>ACOPIO DE  INFOMACION  SECUNDARIA(ESTUDIANTES :KAREN AREVALO Y MAURICIO AREVALO</vt:lpstr>
      <vt:lpstr>¿Qué SON SEMILLAS NATIVAS?</vt:lpstr>
      <vt:lpstr>¿Qué SON BANCO DE SEMILLAS?</vt:lpstr>
      <vt:lpstr>QUE  SON BANCO  PROPAGONOS</vt:lpstr>
      <vt:lpstr>QUE SON BANCOS GERMOPLASMA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ACOPIO DE  INFOMASION  SECUNDARIA</dc:title>
  <dc:creator>cpe</dc:creator>
  <cp:lastModifiedBy>cpe</cp:lastModifiedBy>
  <cp:revision>8</cp:revision>
  <dcterms:created xsi:type="dcterms:W3CDTF">2015-11-16T15:33:25Z</dcterms:created>
  <dcterms:modified xsi:type="dcterms:W3CDTF">2015-11-16T17:14:49Z</dcterms:modified>
</cp:coreProperties>
</file>