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6EF4F-A58E-4284-8C5C-D97CEEBBCD9B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E751-2608-481E-B0E1-112053CC8E0A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es.wikipedia.org/wiki/Perturbaci%C3%B3n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es.wikipedia.org/w/index.php?title=Pl%C3%A1ntulas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rminaci%C3%B3n" TargetMode="External"/><Relationship Id="rId5" Type="http://schemas.openxmlformats.org/officeDocument/2006/relationships/hyperlink" Target="https://es.wikipedia.org/wiki/Latencia" TargetMode="External"/><Relationship Id="rId4" Type="http://schemas.openxmlformats.org/officeDocument/2006/relationships/hyperlink" Target="https://es.wikipedia.org/wiki/Biomas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Reproducci%C3%B3n" TargetMode="External"/><Relationship Id="rId2" Type="http://schemas.openxmlformats.org/officeDocument/2006/relationships/hyperlink" Target="https://es.wikipedia.org/wiki/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s://es.wikipedia.org/wiki/Agricultura" TargetMode="External"/><Relationship Id="rId4" Type="http://schemas.openxmlformats.org/officeDocument/2006/relationships/hyperlink" Target="https://es.wikipedia.org/wiki/Gamet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4291"/>
            <a:ext cx="7143768" cy="2571768"/>
          </a:xfrm>
        </p:spPr>
        <p:txBody>
          <a:bodyPr>
            <a:normAutofit fontScale="90000"/>
          </a:bodyPr>
          <a:lstStyle/>
          <a:p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ACOPIO DE INFORMACION SECUNDARIA</a:t>
            </a:r>
            <a:b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</a:br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ESTUDIANTES: </a:t>
            </a:r>
            <a:r>
              <a:rPr lang="es-CO" sz="3600" b="1" dirty="0" err="1" smtClean="0">
                <a:solidFill>
                  <a:srgbClr val="FF0066"/>
                </a:solidFill>
                <a:latin typeface="Algerian" pitchFamily="82" charset="0"/>
              </a:rPr>
              <a:t>susy</a:t>
            </a:r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  </a:t>
            </a:r>
            <a:r>
              <a:rPr lang="es-CO" sz="3600" b="1" dirty="0" err="1" smtClean="0">
                <a:solidFill>
                  <a:srgbClr val="FF0066"/>
                </a:solidFill>
                <a:latin typeface="Algerian" pitchFamily="82" charset="0"/>
              </a:rPr>
              <a:t>lorena</a:t>
            </a:r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 </a:t>
            </a:r>
            <a:r>
              <a:rPr lang="es-CO" sz="3600" b="1" dirty="0" err="1" smtClean="0">
                <a:solidFill>
                  <a:srgbClr val="FF0066"/>
                </a:solidFill>
                <a:latin typeface="Algerian" pitchFamily="82" charset="0"/>
              </a:rPr>
              <a:t>arevalo</a:t>
            </a:r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 y  </a:t>
            </a:r>
            <a:r>
              <a:rPr lang="es-CO" sz="3600" b="1" dirty="0" err="1" smtClean="0">
                <a:solidFill>
                  <a:srgbClr val="FF0066"/>
                </a:solidFill>
                <a:latin typeface="Algerian" pitchFamily="82" charset="0"/>
              </a:rPr>
              <a:t>vanessa</a:t>
            </a:r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 </a:t>
            </a:r>
            <a:r>
              <a:rPr lang="es-CO" sz="3600" b="1" dirty="0" err="1" smtClean="0">
                <a:solidFill>
                  <a:srgbClr val="FF0066"/>
                </a:solidFill>
                <a:latin typeface="Algerian" pitchFamily="82" charset="0"/>
              </a:rPr>
              <a:t>arevalo</a:t>
            </a:r>
            <a:endParaRPr lang="es-CO" sz="3200" b="1" dirty="0">
              <a:solidFill>
                <a:srgbClr val="FF0066"/>
              </a:solidFill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3214686"/>
            <a:ext cx="5286412" cy="3143272"/>
          </a:xfrm>
        </p:spPr>
        <p:txBody>
          <a:bodyPr>
            <a:normAutofit/>
          </a:bodyPr>
          <a:lstStyle/>
          <a:p>
            <a:r>
              <a:rPr lang="es-CO" sz="4400" b="1" dirty="0">
                <a:solidFill>
                  <a:schemeClr val="tx2"/>
                </a:solidFill>
              </a:rPr>
              <a:t>S</a:t>
            </a:r>
            <a:r>
              <a:rPr lang="es-CO" sz="4400" b="1" dirty="0" smtClean="0">
                <a:solidFill>
                  <a:schemeClr val="tx2"/>
                </a:solidFill>
              </a:rPr>
              <a:t>EMILLAS NATIVAS…</a:t>
            </a:r>
            <a:endParaRPr lang="es-CO" sz="4400" b="1" dirty="0">
              <a:solidFill>
                <a:schemeClr val="tx2"/>
              </a:solidFill>
            </a:endParaRPr>
          </a:p>
        </p:txBody>
      </p:sp>
      <p:sp>
        <p:nvSpPr>
          <p:cNvPr id="12290" name="AutoShape 2" descr="http://www.enjambre.gov.co/enjambre/groupicon/44994/medium/Array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5" name="4 Imagen" descr="http://www.enjambre.gov.co/enjambre/groupicon/44994/medium/Array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285728"/>
            <a:ext cx="221454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Resultado de imagen para semillas nativa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000504"/>
            <a:ext cx="4214842" cy="2769320"/>
          </a:xfrm>
          <a:prstGeom prst="rect">
            <a:avLst/>
          </a:prstGeom>
          <a:noFill/>
        </p:spPr>
      </p:pic>
      <p:pic>
        <p:nvPicPr>
          <p:cNvPr id="12294" name="Picture 6" descr="Resultado de imagen para semillas nativa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80150" y="4000504"/>
            <a:ext cx="4464876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6286512" cy="1928802"/>
          </a:xfrm>
        </p:spPr>
        <p:txBody>
          <a:bodyPr>
            <a:normAutofit/>
          </a:bodyPr>
          <a:lstStyle/>
          <a:p>
            <a:r>
              <a:rPr lang="es-CO" sz="2800" b="1" dirty="0" smtClean="0">
                <a:solidFill>
                  <a:srgbClr val="FF0066"/>
                </a:solidFill>
                <a:latin typeface="Algerian" pitchFamily="82" charset="0"/>
              </a:rPr>
              <a:t>¿Qué SON SEMILLAS NATIVAS</a:t>
            </a:r>
            <a:r>
              <a:rPr lang="es-CO" sz="2800" b="1" dirty="0">
                <a:solidFill>
                  <a:srgbClr val="FF0066"/>
                </a:solidFill>
                <a:latin typeface="Algerian" pitchFamily="82" charset="0"/>
              </a:rPr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57" y="2214555"/>
            <a:ext cx="8363243" cy="2786081"/>
          </a:xfrm>
        </p:spPr>
        <p:txBody>
          <a:bodyPr>
            <a:normAutofit fontScale="85000" lnSpcReduction="20000"/>
          </a:bodyPr>
          <a:lstStyle/>
          <a:p>
            <a:r>
              <a:rPr lang="es-CO" b="1" dirty="0">
                <a:latin typeface="Algerian" pitchFamily="82" charset="0"/>
              </a:rPr>
              <a:t>Las semillas denominadas nativas y criollas son producto de generaciones de comunidades agrícolas que las han adaptado a sus ambientes, sistemas de producción  y necesidades locales. Son semillas propias de las </a:t>
            </a:r>
            <a:r>
              <a:rPr lang="es-CO" b="1" dirty="0" smtClean="0">
                <a:latin typeface="Algerian" pitchFamily="82" charset="0"/>
              </a:rPr>
              <a:t>comunidades </a:t>
            </a:r>
            <a:r>
              <a:rPr lang="es-CO" b="1" dirty="0">
                <a:latin typeface="Algerian" pitchFamily="82" charset="0"/>
              </a:rPr>
              <a:t>rurales </a:t>
            </a:r>
            <a:r>
              <a:rPr lang="es-CO" b="1" dirty="0" smtClean="0">
                <a:latin typeface="Algerian" pitchFamily="82" charset="0"/>
              </a:rPr>
              <a:t>campesinas</a:t>
            </a:r>
            <a:r>
              <a:rPr lang="es-CO" b="1" dirty="0">
                <a:latin typeface="Algerian" pitchFamily="82" charset="0"/>
              </a:rPr>
              <a:t>, </a:t>
            </a:r>
            <a:r>
              <a:rPr lang="es-CO" b="1" dirty="0" smtClean="0">
                <a:latin typeface="Algerian" pitchFamily="82" charset="0"/>
              </a:rPr>
              <a:t>indígenas </a:t>
            </a:r>
            <a:r>
              <a:rPr lang="es-CO" b="1" dirty="0">
                <a:latin typeface="Algerian" pitchFamily="82" charset="0"/>
              </a:rPr>
              <a:t>y afro</a:t>
            </a:r>
            <a:r>
              <a:rPr lang="es-CO" dirty="0" smtClean="0"/>
              <a:t>.</a:t>
            </a:r>
            <a:br>
              <a:rPr lang="es-CO" dirty="0" smtClean="0"/>
            </a:br>
            <a:endParaRPr lang="es-CO" dirty="0"/>
          </a:p>
        </p:txBody>
      </p:sp>
      <p:pic>
        <p:nvPicPr>
          <p:cNvPr id="4" name="3 Imagen" descr="http://www.enjambre.gov.co/enjambre/groupicon/44994/medium/Array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14290"/>
            <a:ext cx="2000264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 descr="Resultado de imagen para semillas nativa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4572008"/>
            <a:ext cx="4614873" cy="2285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57222" y="357166"/>
            <a:ext cx="7829576" cy="1143000"/>
          </a:xfrm>
        </p:spPr>
        <p:txBody>
          <a:bodyPr>
            <a:normAutofit/>
          </a:bodyPr>
          <a:lstStyle/>
          <a:p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¿QUE SON BANCOS DE SEMILLAS?</a:t>
            </a:r>
            <a:endParaRPr lang="es-CO" sz="3600" b="1" dirty="0">
              <a:solidFill>
                <a:srgbClr val="FF0066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2714644"/>
          </a:xfrm>
        </p:spPr>
        <p:txBody>
          <a:bodyPr>
            <a:normAutofit fontScale="55000" lnSpcReduction="20000"/>
          </a:bodyPr>
          <a:lstStyle/>
          <a:p>
            <a:r>
              <a:rPr lang="es-CO" b="1" dirty="0">
                <a:latin typeface="Algerian" pitchFamily="82" charset="0"/>
              </a:rPr>
              <a:t>Se reconocen básicamente dos tipos de bancos de semillas: transitorio y persistente. El primero hace referencia a aquellas semillas enterradas a menos de 5 cm de la superficie del suelo, y que germinan en menos de un año. Los bancos de semilla persistentes en cambio corresponden a semillas enterradas a más de 5 cm de profundidad y permanecen varios años sin producir nuevas </a:t>
            </a:r>
            <a:r>
              <a:rPr lang="es-CO" b="1" dirty="0">
                <a:latin typeface="Algerian" pitchFamily="82" charset="0"/>
                <a:hlinkClick r:id="rId2" tooltip="Plántulas (aún no redactado)"/>
              </a:rPr>
              <a:t>plántulas</a:t>
            </a:r>
            <a:r>
              <a:rPr lang="es-CO" b="1" dirty="0">
                <a:latin typeface="Algerian" pitchFamily="82" charset="0"/>
              </a:rPr>
              <a:t>. Generalmente una </a:t>
            </a:r>
            <a:r>
              <a:rPr lang="es-CO" b="1" dirty="0">
                <a:latin typeface="Algerian" pitchFamily="82" charset="0"/>
                <a:hlinkClick r:id="rId3" tooltip="Perturbación"/>
              </a:rPr>
              <a:t>perturbación</a:t>
            </a:r>
            <a:r>
              <a:rPr lang="es-CO" b="1" dirty="0">
                <a:latin typeface="Algerian" pitchFamily="82" charset="0"/>
              </a:rPr>
              <a:t> (fuego, remoción de </a:t>
            </a:r>
            <a:r>
              <a:rPr lang="es-CO" b="1" dirty="0">
                <a:latin typeface="Algerian" pitchFamily="82" charset="0"/>
                <a:hlinkClick r:id="rId4" tooltip="Biomasa"/>
              </a:rPr>
              <a:t>biomasa</a:t>
            </a:r>
            <a:r>
              <a:rPr lang="es-CO" b="1" dirty="0">
                <a:latin typeface="Algerian" pitchFamily="82" charset="0"/>
              </a:rPr>
              <a:t>, </a:t>
            </a:r>
            <a:r>
              <a:rPr lang="es-CO" b="1" dirty="0" err="1">
                <a:latin typeface="Algerian" pitchFamily="82" charset="0"/>
              </a:rPr>
              <a:t>etc</a:t>
            </a:r>
            <a:r>
              <a:rPr lang="es-CO" b="1" dirty="0">
                <a:latin typeface="Algerian" pitchFamily="82" charset="0"/>
              </a:rPr>
              <a:t>) desencadenan que la </a:t>
            </a:r>
            <a:r>
              <a:rPr lang="es-CO" b="1" dirty="0" err="1">
                <a:latin typeface="Algerian" pitchFamily="82" charset="0"/>
                <a:hlinkClick r:id="rId5" tooltip="Latencia"/>
              </a:rPr>
              <a:t>latencia</a:t>
            </a:r>
            <a:r>
              <a:rPr lang="es-CO" b="1" dirty="0" err="1">
                <a:latin typeface="Algerian" pitchFamily="82" charset="0"/>
              </a:rPr>
              <a:t>de</a:t>
            </a:r>
            <a:r>
              <a:rPr lang="es-CO" b="1" dirty="0">
                <a:latin typeface="Algerian" pitchFamily="82" charset="0"/>
              </a:rPr>
              <a:t> las </a:t>
            </a:r>
            <a:r>
              <a:rPr lang="es-CO" b="1" dirty="0" err="1">
                <a:latin typeface="Algerian" pitchFamily="82" charset="0"/>
              </a:rPr>
              <a:t>semilals</a:t>
            </a:r>
            <a:r>
              <a:rPr lang="es-CO" b="1" dirty="0">
                <a:latin typeface="Algerian" pitchFamily="82" charset="0"/>
              </a:rPr>
              <a:t> se rompa y logren la </a:t>
            </a:r>
            <a:r>
              <a:rPr lang="es-CO" b="1" dirty="0">
                <a:latin typeface="Algerian" pitchFamily="82" charset="0"/>
                <a:hlinkClick r:id="rId6" tooltip="Germinación"/>
              </a:rPr>
              <a:t>germinación</a:t>
            </a:r>
            <a:r>
              <a:rPr lang="es-CO" b="1" dirty="0">
                <a:latin typeface="Algerian" pitchFamily="82" charset="0"/>
              </a:rPr>
              <a:t>.</a:t>
            </a:r>
          </a:p>
          <a:p>
            <a:pPr>
              <a:buNone/>
            </a:pPr>
            <a:endParaRPr lang="es-CO" dirty="0"/>
          </a:p>
        </p:txBody>
      </p:sp>
      <p:pic>
        <p:nvPicPr>
          <p:cNvPr id="4" name="3 Imagen" descr="http://www.enjambre.gov.co/enjambre/groupicon/44994/medium/Array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00958" y="428604"/>
            <a:ext cx="138112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 descr="Resultado de imagen para BANCOS DE SEMILLA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5984" y="4021532"/>
            <a:ext cx="4262449" cy="28364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14998" cy="1296974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rgbClr val="FF0066"/>
                </a:solidFill>
                <a:latin typeface="Algerian" pitchFamily="82" charset="0"/>
              </a:rPr>
              <a:t>¿QUE SON BANCO</a:t>
            </a:r>
            <a:br>
              <a:rPr lang="es-CO" b="1" dirty="0" smtClean="0">
                <a:solidFill>
                  <a:srgbClr val="FF0066"/>
                </a:solidFill>
                <a:latin typeface="Algerian" pitchFamily="82" charset="0"/>
              </a:rPr>
            </a:br>
            <a:r>
              <a:rPr lang="es-CO" b="1" dirty="0" smtClean="0">
                <a:solidFill>
                  <a:srgbClr val="FF0066"/>
                </a:solidFill>
                <a:latin typeface="Algerian" pitchFamily="82" charset="0"/>
              </a:rPr>
              <a:t> PROPAGULOS?</a:t>
            </a:r>
            <a:endParaRPr lang="es-CO" b="1" dirty="0">
              <a:solidFill>
                <a:srgbClr val="FF0066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43050"/>
            <a:ext cx="7143768" cy="3571900"/>
          </a:xfrm>
        </p:spPr>
        <p:txBody>
          <a:bodyPr>
            <a:normAutofit fontScale="62500" lnSpcReduction="20000"/>
          </a:bodyPr>
          <a:lstStyle/>
          <a:p>
            <a:r>
              <a:rPr lang="es-CO" b="1" dirty="0" smtClean="0">
                <a:latin typeface="Algerian" pitchFamily="82" charset="0"/>
              </a:rPr>
              <a:t>El banco de semillas tiene una influencia significativa en las poblaciones de malezas que ocurren cada </a:t>
            </a:r>
            <a:r>
              <a:rPr lang="es-CO" b="1" dirty="0" err="1" smtClean="0">
                <a:latin typeface="Algerian" pitchFamily="82" charset="0"/>
              </a:rPr>
              <a:t>aÒo</a:t>
            </a:r>
            <a:r>
              <a:rPr lang="es-CO" b="1" dirty="0" smtClean="0">
                <a:latin typeface="Algerian" pitchFamily="82" charset="0"/>
              </a:rPr>
              <a:t> en un lugar determinado, lo cual se </a:t>
            </a:r>
            <a:r>
              <a:rPr lang="es-CO" b="1" dirty="0" err="1" smtClean="0">
                <a:latin typeface="Algerian" pitchFamily="82" charset="0"/>
              </a:rPr>
              <a:t>acent˙a</a:t>
            </a:r>
            <a:r>
              <a:rPr lang="es-CO" b="1" dirty="0" smtClean="0">
                <a:latin typeface="Algerian" pitchFamily="82" charset="0"/>
              </a:rPr>
              <a:t> en </a:t>
            </a:r>
            <a:r>
              <a:rPr lang="es-CO" b="1" dirty="0" err="1" smtClean="0">
                <a:latin typeface="Algerian" pitchFamily="82" charset="0"/>
              </a:rPr>
              <a:t>agroecosistemas</a:t>
            </a:r>
            <a:r>
              <a:rPr lang="es-CO" b="1" dirty="0" smtClean="0">
                <a:latin typeface="Algerian" pitchFamily="82" charset="0"/>
              </a:rPr>
              <a:t> y por ello, un buen manejo de </a:t>
            </a:r>
            <a:r>
              <a:rPr lang="es-CO" b="1" dirty="0" err="1" smtClean="0">
                <a:latin typeface="Algerian" pitchFamily="82" charset="0"/>
              </a:rPr>
              <a:t>Èste</a:t>
            </a:r>
            <a:r>
              <a:rPr lang="es-CO" b="1" dirty="0" smtClean="0">
                <a:latin typeface="Algerian" pitchFamily="82" charset="0"/>
              </a:rPr>
              <a:t> es fundamental para el </a:t>
            </a:r>
            <a:r>
              <a:rPr lang="es-CO" b="1" dirty="0" err="1" smtClean="0">
                <a:latin typeface="Algerian" pitchFamily="82" charset="0"/>
              </a:rPr>
              <a:t>Èxito</a:t>
            </a:r>
            <a:r>
              <a:rPr lang="es-CO" b="1" dirty="0" smtClean="0">
                <a:latin typeface="Algerian" pitchFamily="82" charset="0"/>
              </a:rPr>
              <a:t> de un programa de manejo de malezas. El </a:t>
            </a:r>
            <a:r>
              <a:rPr lang="es-CO" b="1" dirty="0" err="1" smtClean="0">
                <a:latin typeface="Algerian" pitchFamily="82" charset="0"/>
              </a:rPr>
              <a:t>tamaÒo</a:t>
            </a:r>
            <a:r>
              <a:rPr lang="es-CO" b="1" dirty="0" smtClean="0">
                <a:latin typeface="Algerian" pitchFamily="82" charset="0"/>
              </a:rPr>
              <a:t> del banco </a:t>
            </a:r>
            <a:r>
              <a:rPr lang="es-CO" b="1" dirty="0" err="1" smtClean="0">
                <a:latin typeface="Algerian" pitchFamily="82" charset="0"/>
              </a:rPr>
              <a:t>fluct˙a</a:t>
            </a:r>
            <a:r>
              <a:rPr lang="es-CO" b="1" dirty="0" smtClean="0">
                <a:latin typeface="Algerian" pitchFamily="82" charset="0"/>
              </a:rPr>
              <a:t> </a:t>
            </a:r>
            <a:r>
              <a:rPr lang="es-CO" b="1" dirty="0" err="1" smtClean="0">
                <a:latin typeface="Algerian" pitchFamily="82" charset="0"/>
              </a:rPr>
              <a:t>r·pidamente</a:t>
            </a:r>
            <a:r>
              <a:rPr lang="es-CO" b="1" dirty="0" smtClean="0">
                <a:latin typeface="Algerian" pitchFamily="82" charset="0"/>
              </a:rPr>
              <a:t> dependiendo de la magnitud de la </a:t>
            </a:r>
            <a:r>
              <a:rPr lang="es-CO" b="1" dirty="0" err="1" smtClean="0">
                <a:latin typeface="Algerian" pitchFamily="82" charset="0"/>
              </a:rPr>
              <a:t>introducciÛn</a:t>
            </a:r>
            <a:r>
              <a:rPr lang="es-CO" b="1" dirty="0" smtClean="0">
                <a:latin typeface="Algerian" pitchFamily="82" charset="0"/>
              </a:rPr>
              <a:t> y </a:t>
            </a:r>
            <a:r>
              <a:rPr lang="es-CO" b="1" dirty="0" err="1" smtClean="0">
                <a:latin typeface="Algerian" pitchFamily="82" charset="0"/>
              </a:rPr>
              <a:t>pÈrdidas</a:t>
            </a:r>
            <a:r>
              <a:rPr lang="es-CO" b="1" dirty="0" smtClean="0">
                <a:latin typeface="Algerian" pitchFamily="82" charset="0"/>
              </a:rPr>
              <a:t> de las semillas de malezas. Muchas de las especies son </a:t>
            </a:r>
            <a:r>
              <a:rPr lang="es-CO" b="1" dirty="0" err="1" smtClean="0">
                <a:latin typeface="Algerian" pitchFamily="82" charset="0"/>
              </a:rPr>
              <a:t>prolÌficas</a:t>
            </a:r>
            <a:r>
              <a:rPr lang="es-CO" b="1" dirty="0" smtClean="0">
                <a:latin typeface="Algerian" pitchFamily="82" charset="0"/>
              </a:rPr>
              <a:t> en la </a:t>
            </a:r>
            <a:r>
              <a:rPr lang="es-CO" b="1" dirty="0" err="1" smtClean="0">
                <a:latin typeface="Algerian" pitchFamily="82" charset="0"/>
              </a:rPr>
              <a:t>producciÛn</a:t>
            </a:r>
            <a:r>
              <a:rPr lang="es-CO" b="1" dirty="0" smtClean="0">
                <a:latin typeface="Algerian" pitchFamily="82" charset="0"/>
              </a:rPr>
              <a:t> de semillas, por lo que un control ineficiente garantiza que se </a:t>
            </a:r>
            <a:r>
              <a:rPr lang="es-CO" b="1" dirty="0" err="1" smtClean="0">
                <a:latin typeface="Algerian" pitchFamily="82" charset="0"/>
              </a:rPr>
              <a:t>rcuperen</a:t>
            </a:r>
            <a:r>
              <a:rPr lang="es-CO" b="1" dirty="0" smtClean="0">
                <a:latin typeface="Algerian" pitchFamily="82" charset="0"/>
              </a:rPr>
              <a:t> los niveles originales de un </a:t>
            </a:r>
            <a:r>
              <a:rPr lang="es-CO" b="1" dirty="0" err="1" smtClean="0">
                <a:latin typeface="Algerian" pitchFamily="82" charset="0"/>
              </a:rPr>
              <a:t>aÒo</a:t>
            </a:r>
            <a:r>
              <a:rPr lang="es-CO" b="1" dirty="0" smtClean="0">
                <a:latin typeface="Algerian" pitchFamily="82" charset="0"/>
              </a:rPr>
              <a:t> a otro. </a:t>
            </a:r>
            <a:endParaRPr lang="es-CO" dirty="0"/>
          </a:p>
        </p:txBody>
      </p:sp>
      <p:pic>
        <p:nvPicPr>
          <p:cNvPr id="4" name="3 Imagen" descr="http://www.enjambre.gov.co/enjambre/groupicon/44994/medium/Array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214290"/>
            <a:ext cx="214314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Resultado de imagen para fotos bancos de propágu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7" y="4429131"/>
            <a:ext cx="3357554" cy="2514927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428596" y="4929198"/>
            <a:ext cx="47148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 smtClean="0"/>
              <a:t>https://www.google.com.co/search?q=fotos+bancos+de+prop%C3%A1gulo&amp;biw=1034&amp;bih=619&amp;noj=1&amp;source=lnms&amp;tbm=isch&amp;sa=X&amp;ved=0CAgQ_AUoAWoVChMIs72n46-VyQIVjCYmCh3y9ghr</a:t>
            </a:r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28660" y="214290"/>
            <a:ext cx="7572396" cy="1143000"/>
          </a:xfrm>
        </p:spPr>
        <p:txBody>
          <a:bodyPr>
            <a:normAutofit/>
          </a:bodyPr>
          <a:lstStyle/>
          <a:p>
            <a:r>
              <a:rPr lang="es-CO" sz="3600" b="1" dirty="0" smtClean="0">
                <a:solidFill>
                  <a:srgbClr val="FF0066"/>
                </a:solidFill>
                <a:latin typeface="Algerian" pitchFamily="82" charset="0"/>
              </a:rPr>
              <a:t>¿QUE SON  DE GERMOPLASMA?</a:t>
            </a:r>
            <a:endParaRPr lang="es-CO" sz="3600" b="1" dirty="0">
              <a:solidFill>
                <a:srgbClr val="FF0066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2500330"/>
          </a:xfrm>
        </p:spPr>
        <p:txBody>
          <a:bodyPr>
            <a:normAutofit fontScale="70000" lnSpcReduction="20000"/>
          </a:bodyPr>
          <a:lstStyle/>
          <a:p>
            <a:r>
              <a:rPr lang="es-CO" b="1" dirty="0">
                <a:latin typeface="Algerian" pitchFamily="82" charset="0"/>
              </a:rPr>
              <a:t>El germoplasma es el conjunto de </a:t>
            </a:r>
            <a:r>
              <a:rPr lang="es-CO" b="1" dirty="0">
                <a:latin typeface="Algerian" pitchFamily="82" charset="0"/>
                <a:hlinkClick r:id="rId2" tooltip="Gen"/>
              </a:rPr>
              <a:t>genes</a:t>
            </a:r>
            <a:r>
              <a:rPr lang="es-CO" b="1" dirty="0">
                <a:latin typeface="Algerian" pitchFamily="82" charset="0"/>
              </a:rPr>
              <a:t> que se transmite por la </a:t>
            </a:r>
            <a:r>
              <a:rPr lang="es-CO" b="1" dirty="0">
                <a:latin typeface="Algerian" pitchFamily="82" charset="0"/>
                <a:hlinkClick r:id="rId3" tooltip="Reproducción"/>
              </a:rPr>
              <a:t>reproducción</a:t>
            </a:r>
            <a:r>
              <a:rPr lang="es-CO" b="1" dirty="0">
                <a:latin typeface="Algerian" pitchFamily="82" charset="0"/>
              </a:rPr>
              <a:t> a la descendencia por medio de </a:t>
            </a:r>
            <a:r>
              <a:rPr lang="es-CO" b="1" dirty="0">
                <a:latin typeface="Algerian" pitchFamily="82" charset="0"/>
                <a:hlinkClick r:id="rId4" tooltip="Gameto"/>
              </a:rPr>
              <a:t>gametos</a:t>
            </a:r>
            <a:r>
              <a:rPr lang="es-CO" b="1" dirty="0">
                <a:latin typeface="Algerian" pitchFamily="82" charset="0"/>
              </a:rPr>
              <a:t> o células reproductoras. El concepto de germoplasma se utiliza comúnmente para designar a la diversidad genética de las especies vegetales silvestres y cultivadas de interés para la </a:t>
            </a:r>
            <a:r>
              <a:rPr lang="es-CO" b="1" dirty="0">
                <a:latin typeface="Algerian" pitchFamily="82" charset="0"/>
                <a:hlinkClick r:id="rId5" tooltip="Agricultura"/>
              </a:rPr>
              <a:t>agricultura</a:t>
            </a:r>
            <a:r>
              <a:rPr lang="es-CO" b="1" dirty="0">
                <a:latin typeface="Algerian" pitchFamily="82" charset="0"/>
              </a:rPr>
              <a:t> y, en ese caso, se asimila al concepto de recurso genético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28662" y="3857628"/>
            <a:ext cx="450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 smtClean="0"/>
              <a:t>https://es.wikipedia.org/wiki/Germoplasma</a:t>
            </a:r>
            <a:endParaRPr lang="es-CO" dirty="0"/>
          </a:p>
        </p:txBody>
      </p:sp>
      <p:sp>
        <p:nvSpPr>
          <p:cNvPr id="17410" name="AutoShape 2" descr="Resultado de imagen para que son germoplasm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412" name="AutoShape 4" descr="Resultado de imagen para que son germoplasm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414" name="AutoShape 6" descr="Resultado de imagen para que son germoplasm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416" name="AutoShape 8" descr="Resultado de imagen para que son germoplasm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418" name="AutoShape 10" descr="data:image/jpeg;base64,/9j/4AAQSkZJRgABAQAAAQABAAD/2wCEAAkGBxQTEhUUExQVFhUXFxoaFxcXGBcYGBccGBwYGBgYGhgYHSggGBolHBUYITEhJSkrLi4uFx8zODMsNygtLisBCgoKDg0OGxAQGzckICY0MjQsLS8sLC8sLCwsLCw0LCwsLCwsNCw0LCwsLCwvLCwsLCwsLCwsLCwsLCwsLCwsLP/AABEIANAA8gMBIgACEQEDEQH/xAAbAAACAwEBAQAAAAAAAAAAAAAFBgMEBwACAf/EADwQAAECBAQEBAQFAgYCAwAAAAECEQADBCEFEjFBBlFhcRMigZEyobHwI0JSwdEU4QcVYoKS8TOyFiRD/8QAGgEAAgMBAQAAAAAAAAAAAAAAAgMBBAUABv/EAC8RAAICAgICAAQEBgMBAAAAAAECABEDIQQSMUEFEyJRMmGBwUJxkbHh8KHR8SP/2gAMAwEAAhEDEQA/AGPCsGZNxHnEaTJeHiRRAJgFjdCSbRKAAbkstLqI9TVLB1IESUmMkKDmLmJULDSAMqQ6xHFBUX2Iml4NUBYeD8uSGjL14p4Ay5svM79GizwpxMt1FReW4e5UWL394UWYepYDD35mhVEoNCxjaUpBJ0i5PxxBBZQMKXEGJBak+ZgHLc/v94IPY1HMOq3BNdMUpQCRZRYPHrFsDC5CkqJzkOCG1HRoq4lWBJAt4gdSQ7aWY8wXaCmF4kick3UCNErF7Ws+0D2NgymbvtMkx3C5lMtKFqCiUhXldg+z89PeBcazxNgqKgAE5D+prJJ3PJJvGdYrhK6eaZa9RoRoobERLity9x3GXV7jZwJx3U06DS5nSoHwiQ5QtvKL/lJs3WKeEzZ9XVZpk4BZUc2bW3IfLo0L2Hyz4iMoLhQNuh1gmKOaZq1pBSQokEFiL7e8I7ELQl/5Aojx+c2aTgC0yAVXN77Qo4lJZTi5UWY9d7R7w7jaok0smUXnrmhSUk6pynKNNQ28TeMmcnyqCimxOxO5i0jgqB4Mx83FdST5nldQmVLCEJzFRc325l+sRKxcS7qLN+UXfvHhNMpD+Z+n7doAVshc1bCw3MEEBlcIV8z7VTzUKKleUAFyNh/MUUUU4kKljKhJcAfmI0Uo/mMEEqB/CSPKnU/qPPtB7CUfqNuUE4paglrMAqlzFHMScw7w74Bj5ly2KS4FnMLNfWS5azeJqGelarHaElR5PmEGZTYlbGvGmTFzcwL/AApTqOQPIdYs4RNWpYSpIBQWfla5HMdYMUypSAMxBUre13sL+kDZ1UlM/IhIBUzq6C0D27TutbMNzJGa+sdLkEaxbop4Jyj1ivjE4gWjgaFVGgiVp8p4M4RKtC3Kqn1g1hleHgGMHVxup6dxpF+kpCObcohwuaCBBqUIJaYQyPc8CSI+xNHQfQSLMhlJtFWspgYlkz7RHULcG+0HcYAbiBiy1KmqH5ByLaakmB4SgKRmATme/UNb6x7xFZStSF2ZRuBvsTzs8DsWXnkSzm8ySCCQzsCDpuzwBDdop2FmCeIKgKUvyvYgHb3+cdQVYloQhIfOLZbgWGpj3U0LFyWRqUuWLgbc/wCYppwtKCtUt0l3HIOLMNR2jnN6MD+K6hObUhEtRJF9bN2hZoqvNNVKXMGcH8N9DmAZI694mrZysqVTXSl2Dvc8277wnV0z8RSg4OY77vtCqK79y7gQuhU+P3jzUjwnnrQVKQkhOfQ5rsQOR0ilhGOmZNSqZLQjVlAFIPcvbuflC7/n88y/DUslN9bljs51EU0TC9yWI0gme9+I7DxFCkHd+5suGr8Rg4V2LhuR3ibi3hpC6QlY8yPgO97N1F4QeHZqKZAneMc36QbD/Tl3ME6z/EFUwZVpUoDR2YdWESmUDbRKcN1y2l0P0geVhRkh1rBc/Akso8gVbdovinl/+RYYna7BxoDudNoCUkzxJhchnKincnvt/aD1LiXiDIEJKQdCWvqok6nS0VmZbNTa6kDf/UhrqsIH4YYhBQk/pH5m6l9YGYHipkkoJ1vEmNLuogi2g27PC1UOFX11tpHKXfZ9ReRUVamoUM4LDvE60ACw1hZ4QqnS6j2huUQRaLuNzMnKlGCJsnVgB1gfPqcg1LjSDkxNiYWsVRDvOzKZUDcFmWpasyjDHhNPNy/hpgRSSySI1HA8RpZUkZlJBbTnA2L34kdSfEF0clYSoqQhyzDU7bnTSBlbgqULM4KLkuRygrXcQyipg5c7XAhf4g4jSZZlouTvHAARTA1uEsNrQ7iDK5fiwk4LMYAneHjBqkEXhOTW4WM3qUJuEq2glhOBKdzBqkAUYZqGmDaQPW4/5XuUKSXkAEXZVeAWePGJskGFD+sPiu8c6lRqSWrUfxViOhVGJdY6B7GTawkieWipU4i0FptKyX6RnHFOIFBcXF9OkM6moV0Ll7HpPiedOrX5Hl8nELi6cqSEuS1x3EH8EnColC+sQ4li1PTDzHMouAAHuGsSN7wYb6REZELN2HuKuM+OkoCR5m8rXsnfSAmA1c2fOKZhJQnXYFWiQfUfKNXoDK8PIoXUD8Wt/iD7XLN0hM4mmy6VWZEoAaqCfiIO9zo7PCmUHY8y3iydl6KN/eXESElJSpid84B1v7RmXEVF4dRMSliHewYB7s2zPDfPxFS2VLsJjFxcjZ2+9IvzcBloQzZreYvckjf72iK15gYM3ymII/nMwEuHDhnh1CpaZ0wpOYnKkkN5fiBH3rEErBULWQxT0vytDPS0ctMpCWHlIIZybMbCzv8APrAFCDuWs3KRsf8A8vPuUK/hqUtJVKDEm1xlHOwhOq5JQopULpN+sPFTOKJlwPDXoBYgsM30BtATiGizEnzOEku1ikbdNY501cLgcti/y33BFPM8xL6jYNBBFYJaBm/MfkO3eAst4PYVw3MqUp8wQkKOYl3a2g30isE7Gpr5nTGvZoDrq1SzqG2YM0Q0VTlOVYJSNwAVJex1sQeUM3EnCJpUiYhYmIKsqjopB1HcQuyQlKnXm0NhqfU6RYUFKlMsudeywpg85RmuRYmzhvlt2jRpOUS3Iu1oyyjnKuQ4D26eu8N+A4uFSjLUft4auTq9n3K2bCSuoRkTlKLqYJf4R02NtbRFXYYVXIA7R5KPDSSgvrY7O+nu8T0EmbOUlnTlIzAuyuZ9oaSVN+plMCPMFrpcgYamBmJ4TMIe/SGnEqfKvm3v69Y+TazM3VgzFupcaW+kNO/5Rcz2VT1AnJkoObOHB0Bs5Dncad4I09Fdlaw94dToMtJJBy3TlBA/2vfuIXcTp1qnEoQopDer2+sLUgk1IYGtwxglPK8qFaC5J2frF7GqgSGKBY6QCRiARc2bVPbnA5ON/wBVPV+hGnKFspHmEpHqP/DeOBVjDzR4jaMUkVnhqcQ3YNjrsHhf4DLCZLFGO2KT8wMJVSlQUYPKrHED597w6+wgOt7lILVHyPZWI6A39ouo+cQ1Z8EpQfNu2oG5jM8UWnTysfiOXM45EDR2f0gjXTl+IpJzPsbNu45wrzEoM3KVkXdSUqOrbHew3Yx2yYbsKqM3CVUFJVtltoz9W2EC/wDL0/1BzFwDnI7fD84iwPERmWlLgAmJsPOabNUNWZ331/iBLgGPOK8O/UvJnOSrmQO1iTp1JjN+MK4mrJGqEhJ67q9HUR2aNKQhMqWMzMEkqPM7tzjKuIaMpnTClKshLhTHQ3jspFajfhijsxb7S9heOolSSAl1ZnSktlD6sdRvbrB0cTylyxmTcu4aw9eUZ+mLMuYWiszN6M1RwsL2SI9JkoYqDKe6QGe40PQRFLUVFs34ifNl0cDcfxC5R4kpAIBj1LqnIUVMoHXdv3jjyCfIg4/hiIpH/MZDTrmuGdLuGtl5tEXEE0oRkANwEqIuObO+ulorSMVV/wDmovoW0730jxXTFTVMUupxmKXvt2B6wTZwQQIjB8O+Vl+Yx0IFp6ZKlpBNiQ56bw+09XLSEJSkJSLBrGz/AFv7wqV2F+DckjdILZlb2TqSIP0lF4qBMBzZgFDZwwB+phnHTqT2/SV/inJXN1+WdT1xPjCTTK8MpJLuFEO2hIG500jNSHvDBxnSqRMSkhkhNjsTv+0DsNkpWCDYxOZrNS1wcYTEL97niRUsgj2iGlqyhUX5+HZASTAmpW5sGEL8ijLL1ViP2ELM1LQ3YTSTUpZRHfduR5wh8E1osCbxrdCpJSIZiPbzMzPh3cX8Sw6z7wpYrVqluB2jQcVSwMZviKPEm5Re8XewAlLIgG5aTjaVSWlpOdvPbypvs+pbbpBDDZpWQtlZVpYk5QxsABy3Nv2j7h/DZUkpTbmrYf3iSiwNMuylBRJLu5S3ZrHfUQtk15iO1GL/APiFIcS0S/iUSSQ+nJ9CXj7wxw+JKHUXUYP1ElM5BQ61KBcMkDK1rDcMBckxZkUqgh20AfR/lEMPwhoSdSTAmKUYyvA/Bqrz66QZr5a5qVJlgEjUOIS6WqKVna8cwBGoL0G1NSo68NHufWhoU6GttrFibWQIFSe5hQ1UdAP+p6x0dOjJjVQpJIUklzZQDjoPe0B6ejXNmJPhqTmICtRYaOd4a6amKh59IIUlbJQwJAa3rAhgPMI4y0Ff5GmWVFIDkQh43TLlzc6FFJBcNGsYnPASSIzLGCqZOCQ5vcDYPeFcjqZr8YdVo+IUwSdMXKTMnqCrlksECxseR0eCk2nlzSlWUE82BN+oJBt1gJSYwmWPBWhSWugsCMpLG50ZXPnEicZly1fCsA9Ld7WhiDoPqmQ/fJkPyx/SXKj/AA6kzpcwpzIms6VOWJHMHnpGep4fmiVMWUl0mw3IT8Su3LnGpYLxvJWMsvMVkfDb6k39HgTjlUrw5qlKSFKRZJLHQvZuw9Y76HEvYeRnxEI/kn3MtlrtBmhwComI8REt0M+bY823gPRyFLUEISSo7CNYkTVyZKUDQJAAB0GkV8eLu1GanL5xwKoHk/2mZyJis4S+7W7tDTIkeFMHiZkjTMkqZejG2gcmAn9HNmzps6Sl8k12Aa7k6enzhzly1zEj8MJWWGVTMfUaM+8TjxDsdSt8R5LFQFNfcXuU68J8RLy0lTf+RTEdEi7vZzA2VxN4CChCUqIcJcMJb6hLaiKmLonpmKRMTlI+EPbk7wNlplqUm6AMvmcrDK3J8pgsjMNQuLwMf4n3KtVNXMUVKJUSSfflyifCsJXOV5XSBqpjaCNJQBa8qVJ9HPqXEH8PxaVJSZZByp0ULvzJbT0hSD6vrOpe5TOuMjCtn+09SMDk5AJoUr4b39y239oUeLMG/p1gD4VBxb5RoVDUoWHzeX9QUFJ9dSPaEnjnFUzpoTLLoQNRoSdYtP1ANeJjcJsz5Ka69xZoaky1hQLXjZeGsVzoTGKkQd4d4jMixdoQPxXLrrqpreOTPL6QsU8oSHXM+NWg5DrHocTiYh03iimpK7qvF/GRo3MnPdxuwjiOSkCWSHUCXF2PWK9TUIWSUqSo/NvQiEevrSi6UQc4Z/EkmZNBSx/5EbJ5wZXevcpEg+YQpSU/CogH/cH6OIJBCchJy6KzKBIV6tFdc6RlbxBnTz0UOQ6wNrapawrJdCQxAJ+bi1thzhTrZhL9Ik+BzwAVsEsWBUcoJ7bwI43w1PiS5iQnOsHPl0cbnreOp+KZSCAUmwLkgWI05uI+TMYNTMCsoAAYD6xIoMT6gVrcoU9OpLWi5PpyEgwdlSQwtHmpRZoE/lGKuoseGesdB/8Apo6Ik9TNUqaAMQ0Z3i2AzlzSlKSAT8Qb9xbm8aaKkqQ4EKuO4hNOZABy7tqe0cqWY3IVoT0qmTLlBBVmUAzwrYjllHxEpCi2g131P5donkzQVgHMnbccjlUDobx8xjDpiricoBVimzB32OgaAKC5HziVoeJWw6QJzLBTuC7KID3u3PaBnGKUCWlCNtVOLC7Jbl/EXZVAmUlXmCU80gC3JiNRC1iVGJy/w5ycj2DEH16wvIfzl3gYR2+Y2oGpKSaVpMtKmJspjltqX6Qc4ow6YtXiS5ipqUoSAC+cBvNbe7n1hkkYdMkIQiSkZQPM6/Mom5UMyfKAXLBniGpWpKypAJZCnPIgJZL8yb2POBx4h7jMvPY5QUH+Ys4BIVJWmoWGKQp0WzLSQzgba7iGmo4lkzUAyyVLP5GZXY9tfSE3hVBmViSX3JPfn7xoRoUozZQkqFwGSHe4+e+0cm9j/wBnc7oHptmesAlI8AEMFh81rOVFzls0eplQlCi63UAVMEvytYFveB+Jz8jZHSslt2IGoZQubbd4t0KUykBSlagqVd3zBzdVxqYelgamW9FgW9xO4q4kFQoBDpsxKrE9fpAKTLGZyHDs+j/9xd4oKVTSqyXAypAuwGqn0MD6V3ANt4rZWN7nrOMi/LAUVGCQpEtByMVKSXyuSO/LSBU+p1dJPK7D/qJJVQEk+XzEWuQ3X75x8nyHYkhROocj0/vC2IYSyi9TBE1ZD3Z9dbxASOrwZq1ky8oRlS92c5jcuTu0CVSWNw0Ep1EZVNyAmISmLYRHgS3LCCB9Ss+K/MYOGVAIYww5GGkJ2ATWmgEsCY1FYkeECkglos4SW+mZnLULuDaahlGUqZN00bf06mOqMNXUCXMlr8EIDCWdBpYjl1itMnzps6yAogOEAMGFrAbwJqqipdSFFcrM4YhiH5EiH21Uv6zNZFufMPr1ComypwSEoNspzX1YKIvr3gli3ETIMuWlibPp9IH4dgSZYsHO5JjlDKq/oeUK2Tc4jqNwGcPmOHSQ/PeHPhmhAFxpFijUicll6JvmNgGG+8B6StVJnKkg50Euhfe9wASW5RB2L9xYNGNOIzUybmKkip8SCeK4MqdKDpUB+UmxZr9bm/oIHUWHFBywBJoGOs3+UshBjoJJpDHQNw+s0iiSkiwjp2Eylap9oF8LTVrliYR5Tp1HPtDCDD7+0WD2FmLGI8JoLqTry2j2jDmQxALBgd+l4uYji/hk6Ny3imrG0rsLco7re4asqGjEbjLD1KDDT71jOcTpjJIIJChoRzjasVmyinzG8ZtidMKmaD4R8NNnBbNy6jvFbJhsk+Zp4+YiAX4nnDONZTtMQpJZsyiV6dRcPEWN8SSlU5TKspZIbpuo/pL6D1haxHCTLWpzZ7dtoHKtCLZdS7j4mAsMixj4Sp38RQ1YD93+UEZ2LVEolvOE/lUCzC4u7wM4JxRMmcQshMtYuTsRo3uRDVj06SmWpSTmZOZwoNr0O5tDsDrXUzN52JzybrzUVKLG51TPlhagwUSAEvlf4iBuWdidIcs8vMkEDSyWJJJvs7JA2jLpcwhWZNi7223jQaqskozrM0JmKlgEbmz2s/aBxts2Y74hx2tOi/0ETuIaconr1YlwbsebE6sbRSlLu8G6KkNUVTJylHYdhyYddBBak4EK2MtSiOoBf2aIONslkS6nPx4iMbnYG4tILjW594M0lGBLPiFnAIFrB7m9ybAeseMfwRVMTMSkhDs5ux/7eA5nqWzklufKFFDib6pfVxmUMh1GDFKVKwlMokIb86hvtbf7MLeI04Sq1hyJdoYKSalSFfAAD8RPP8qRqTA2vQBsxOgOoB3Oz9IYWtbnKvqBFCI1WvFsoiCciwtbnziF3F5UoT5T1YSoKy3H28PHD9Uky80xeZZv5tQDo4GkICTlLjUc4I4NjBkTFTCnOVav3eLKZa3Mfl4jkWvc1LD6goUVBmIZmbTeI8U/EBzKDbE8xy+94ucHoFTLz6ApYaun5XV9vFJUoklLOUseZ5H01tFnGwcdpi5UdKuD5MhaXCuQbq9x9Yhq6VC0hyoG5AynzNtm0i/jCky5BmFRtqGvfT+PSBGCVUuakBCxnayTcn/aNDAk9aMlrYVL/wDQKWlKUEIBPnGpD8+rvDTw6ukQsAhpgsSQHPWBGHyyUurMCkOXYgdDa+8L1bUkz1KSVEPYnl06dIAKX/SR2Cbq5sdVUoI1DQNl+GpVgIRjiShL1MFcAxIJKUquo3YcucRlBqjGrmVvMbTIEdHgViY6A7iO7CD1YzNRlQgqCWZgQyQNABBaixReTW+8UazByFEv25ew1MEsMpQkNrzJ3hhIAlYK3aoIq5ImKzqurZ9LdNYqS6lEtYK3ZJYtcc262Z+8MOK0KUpKkgA8wLwuz6TKEpt5cxJ1cq+zEqxuiYOVKNyOqpTNW4vmLhnYWYAX1j5jVEiQHAV267dobeHaFMuU7Xv7bfKFDiRSpkyYFIdAPlB3gCSRHABR2YXM5xDCVrdZNyVE7JSEgluZUe20LK0xqJwsXBTmKlONLj05OzRXRwxLs+qSopLB7mwPNmLPCHxbtZp8X4kAp+ZFjC+B6uejxAgBGpJN25gDW14HYrUSgBKp0kJHxrUTmmkbtolPIRraKwplmWklIZgRcgMzxlONUaUqOUvEvj6LcscLlHkMe3rxBSEvBdZTMSPEPmSGB5jYGBKC0SqWTFWyDNbrcI0k3KwSCQ9gCQ57iNcwrEEolpSP0gvubXjLqbCVLVISk/GxN2LPduwh4zELAYsE9b6sO/8AMWuKps3/ALc898YZbXr53cocfYgPCKSlwpX0u/3yjO1pGqD3B1/vDxxJK8WWRcqBJA7WP7QgQXK8j7S/8Ja8GvN7k0ua33pF+RMUtmSVFPzu9+enygfLXzAPU2PuIK0RTlASVDcguAW2JT8Xa0VABc02Y14kFDSqUVqa2U9HJs3vFMpF0kWS933hlpZRMtZKMrlO/NyzeneF+vUT+UJAdmHp+0P8AGKH1EwTORF/Bp1OlK/GBK28liRps2heIkpSxzZujMO7kwb4VoqKonypU1MyWSoAELBCy+inFn6RwI8kyjyEI2BHH/CrFzkKS5D7Cwh7qMJdRmJKSVBmLBhqwI2ufeJ8YwyTLRllJSlIFkpDN2AhXmTQTllqdQHwk3tsxDxZTGVB35mFm5KufwyTH6QCWQtImPqnb3/eBfDfBtEtSJyEzZU0LCiMxUlh+Xt87wU8RZAdi9iFWT6HX0MT02MIk+RYSk6s533+XygmY/g9e4pSrb8RgxqVmlqCQlII1ZievWM4qcLOcsUljpofaG/EOIwryWDabA7C+0ClTgq47Gxsd33Bgu/oRbsb3A1fShKNb/dor4ahWYM+Y2eDU2QCl1H9/wDuLNDSoR5wxHMFwYhjQggBjrUvow6wudI6JRiyI6K9Sx1SNCqYq1iyiUBF8SRFCsLQyoakSrXLDQuqQnO5Z+m/eJcVrCSwgbLlLN2MA5klgY1Uk/yxUqaMTFXHrEmCoKhcEGD1PSNErsanWCIuo4eSk5nJ7wKxjDwAVMxGjfwfSH9UoQHxSiBFxB0RsSVCMKqZvTy1eJmzPmF+oSdhsW2a8LHHGH5EJWMqQ+UpykEnUl9Gh+qkolkFSgkJOxOa9n6t/MJfHlT4+VCB+HL0O6jzhLkMKqO4PbHmBbQmfiL0mS4ikUMWMF6NDJzGw+sVG+09L3oQ1g85P/1CstkmqBUdADo/vDqZgsc7AufhLEHQ3sfSFDBaMTZUwH4XFuR2MU0Vs+TM8FM0KuwSu5AsbE6DsdosYyVXt6mPy8C52IU0w9fl5/eHqxAmEy3AzEMs2Bu1uttOkBanhcIUCSkjo5Sfa8HZFHKYzJynVqL9fyDnAeqpJi/Pn8MO5SoEKL6Cx1a0P6hz9XiZyct+OvXGZRx3AghlSh5SSMgckDmXi5hmBTwnPlTsMqwCS+42i1hdSygkguogBJVtz5i72hlkEKl2AKeRtzfUdPpC8nHUm5YX4vl+X1qz9zAEyQTLUCkpU4LbFrOOkKVXJWMyiCQbW0EaB4IclLjkBb92+UL/ABM+uj6j97awWRAAJb+Hc1srFCIpzEKLIJB5Mxt1MeJ0hCUli5DX0v0iSzEbk259u0V5xy2HrFdWE1ci1Guk47XLky0FS5i/zGYzADRjqTpc8of8LkmqlpUkguxZV26/YjFZUsLAADzAbDTOOQ/1fWNo4GrgiSkEFNrg2IhisylQPEw+Vx8RvW4Qm4ZMRcpLB3L5h6bwmYsmaZylGXZwAF2dLMCALvmJh4qMcKlEAgCF7GEuc58zag6RaBsn7zMbEFGoMNOdC2jfmccr/wAgRHheKIUoJWo+IPK5LhXMH9okOJApJuEgEqcMCL77GM5mVk0TyoJOUqdIYi2xfWIUECz6iW6ma5IlqSQUkGWdUnVPVNtOhi1OoQkHKGKnDDRjp6xBw3KmTpKfJldvjTY8784a6LCtHL/T2hZyd9iGmKosDClR0PooByjoKjG/KhuKlbIcRbj4qDq4IiwcPGbSCFNQjlElUGielniFgAGF4ksilCYsR8Bj7BgVBM6KtchxEOI4kmXEdFiCZr3FgPnBVJU0Yn4tQ5lEtChimFKzixY7xplRWSQspU7fqAcQMqcQkZsqUqX6W/tCwjeY12DCidzIMc4bWFApGpA94lVRpkozzrqchEvQJSNCeajGn1UoE5gDlSklmuTsBGaSqabVVwM5OVKTmyEMAkEMG3ckX7wvKir9X38D85p4M5ZPqOlG4Sw2jmmSljlC/NZnv8OuzN7x8psDecCo5mTq1tbMedvnDDX1ZDEJuPKNttLbfxCFV8Vz8+gQUHyhNmaxfnBMTjUBpQwYsvJyM+M1/mPk2SEBIa3Z22f0f5QMnyhlyglZH5gLnm+gSo3uT7QFRxBPqZU5KiHTLKgwYlmd4XpeOVABAnLYhiHcfOFtmB+of7/tx+P4TkYUSLEbJlMFT3QPhBvvmLh23bX94qY5XzpGVAUm6bhnUnZldSzwKo8eWJudgx1T6Nrz3ihicx1lQdiSQCXIHJ4W2axqXOH8MOPJeSiK/nClHxCtHxEn2/cRFidaZhzaPciAyVXvFgzbjYbkcoQztVXNZOPixnsqgSGau7xVVBkUaZinSoZf9RSn6mPQnU8g3QJ6+RP4afb/AMh6O0MRTAy5R68wfhWDT56kmVKWsBQcpBYesa7RSCAErBdIAfZ+8IvD1KupnCYJxIBuhigDkAkeVu0aSqkISAA539PrDlAJNf1mDziTFfEKVaJ5yKezsdwdxB7D8k9LZmVoXv8AL70gxVS5MtDISA5fS7woYkBLVmYpUo2WknL0BG0WuhP1DzMv5gGjKnGchNNllpTnzB1XbMx5coC4ZlWWI7DT23i/LSqeoLUoH/UCCRyS9xBjDqJC5svxEJAHxKdug7dojK6kQR51H/BpTyEFYObKOTevPvE66gJiQzUlDSyCBa2kLtdPYly/p9X/AGheOwoEssYd/wAzHOOhPNeOsdB2YHzJqsRzpjCPZgXiay1okmhBAniomgwLqaoovFujQTrFidQBW0CpvzOIJGp2CYgVwYMUcOw8S9IvwQgi63FDiGnVmJOkLqZ6pZsSASH6xpdRTpWGUIU8dwFQdSRmGzaiO7ESGW9iB8QqVBwhJXbbTsTtAtUpSLKyMoDmTb79YvS6wBRRNdLO5AG3e4PaHGh4fkqSmYXU4e4bW+9xE43oUYDISbEXZB/DCsqmO5s7XI6xWRKlmaSAASB9XP30hy4ioAqnKUAApYhu4ceohMRRpHNwNbl9LG9v+4lqrcMEr9Po+ZVxyamnkLmOgqTdKSfiLuB7GMiqQZi1TMuUKJOUaDpGqY9wvnTmysTcgQqzcOEtCswbL9tFPKzuaM3eCqYF1smBuFUEzpiecmZ/6v8AtAKD2AKP9UQmxVLmgf8ABUAYV/B+v7CauI/W36fvJZJYvFiuQ7KGkd4YMsnlFvBMq3lrOvwnrAr+fuGze4JTEuZ4knU2RRSdQYidoE+ajQdakK48pllRYBzFmTJzGHTg3BUKmOQ4GjxN61K2fKFEdv8ADbhwIkAqTchzDPicsJQEZfvnBPBpASkARfnSgoMQ8X+Mvy1qeX5TnI0yytzhZB+FiSRe7OC2voIpqqVJUUzEkFWigCU6avoPWHPHsJQTYkdf2DQhYmmYpRQfgluQT8RygltLekPO9CUWXrswRV1KEVOVLJlqGqXKc1sws7BiNiAYt1GKS0PLBBU4cpCrFW7hOUNFrheSlcxCcoMtZdyCCWvr1h2xXhqSpQWhAAIDjbv7QpqLEfYQ8aki4D4ZXNkSwlSyUg6G+p1f1EXcbnpEEhhCQLktsIEY1SKUbC31gUBEexoVAHiR0Wf6RX6U/wDGOg+0TNgWqBdWXMW5ymECqiexhbNqO8CWqcARelLEBlTrQLXjgQtiYgXILAR2joBU2NpId4J0dWFwzsIMtR8JbWOMKGNV01SyhLgdIKQTQuHanBJE1fiKQCfkYvzpqUJc2AiDCkESkg6tFHiYPLZne0QPFwl3LdNicqa4SoGPqcMlvmaMrpqCfLnpUlaAl3IzEEh7i+to0PDMfQfKpwRvq/tECz5EHsPEI1lCFBoSuKOHQtBAAF+14bMTxpMtOYXJDJDHXb9/aE2sqlzFeclTuWHwpHIQfQN5jhyWxC5T4f4GlS/xHzTWLEmyXBBAAsbHeMx4q4f/AKSYE+Ilbvo4IYtcGNqwkqV8OjQlcT8JnOqYom5JJ73MV3xhU6qNy9wOY9l8h1M/weXmTNSQWyEu1gRz+9ooSZjEERtGFTJKKYy0yfhGm57nq8Z1MwlJWo5CA5ZI2hOTH0xgtL/G5y5SxA1LNXRePITUJ1HlX3GhhfRTFRZo0Hh7DwEZEBTLLTEq2Gyh1B/eJf8A40mQt1Mb20jhj+YgZdn3+3+YI5gx2D+kAYNw6oh2hzwKkEkjNHv/AD+TKSlOVV98hy+4Gl9YsYlWIVLCksDyhmPj1QMz8/L7WQY7YbUgiLypojPcMxzKkA3gpJx4GLA1KPdW3JeLMY8BLs7wrU6xOeaE3VZQ7W58vu0XuM5fjyfLci8KWFoMt8hN9XBv3B9oLJXUFYBJLUfELYbhfhmWAHCQCGfYHNfTlq0ONNXKPy/vEHD1ApUvMoMT0grSYa0VvxfVJqjQllErMn0iFdCN/Xo/TXaDMiQABHTAIco1DuB/8sT0joIZxHR1TpPUotCvimZ/LDNXKYQDLG8Lc3qR6leW5S0LmM0BUq0NKRePSkJeOXxUWwuDsAwlTB4bqSlCBEGGLSzCCEEqCENCdEKqZJLsHiaPhLQZAM6fRAbigHwhq2a5BZrGCgqE84+zpQWkhQcGOBEkTOqikQl3S/PMoq/9t+0SULBQSGJ5C7Q4y8Clgvc9/u0XJNDLSXSkCOQsBRiWxWbuI3Gc1YkJASczuGsQBe2z/wAwIwjETNWJJlqJ/K7F7uxvqIf+JMMM1AKACoc9x/MB+HeHloneIsMzk9TppA5X0APMLruMlBQJQhmvvAriXDypNtIYo8zEAi8ENCoy9VM9o6IozEi31gKqQkzDYaw546CAQkQnoo1OSYHIvoxi5flCljfgNEkgWEBePMLKVBT+Qi7wf4VlMLmGOdJSoMpII6h47CavUHI5yDcxWnUlJCEzHfRJclmuACSQHaxESVkgoABf1N7xp2IYRIQ8wS0g82EZ1j+ISFqUFKIP5W0eCCG7iSoAkuB0gWq5AhqOBpCfLeM9oULBdJccxeNN4XzKleaAOm3JxkHVQPKl5TlO9oOUXDklXmIcwMx6lKVgjnBzBqnyh4Jxv8pyNsiFpclKQwFhHoIEcFx9eJAFQ9z7AzFZhSCekEs0DcWQ6TBLIPiLBxJXMe3946PBw9XKOibWItp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420" name="AutoShape 12" descr="data:image/jpeg;base64,/9j/4AAQSkZJRgABAQAAAQABAAD/2wCEAAkGBxQTEhUUExQVFhUXFxoaFxcXGBcYGBccGBwYGBgYGhgYHSggGBolHBUYITEhJSkrLi4uFx8zODMsNygtLisBCgoKDg0OGxAQGzckICY0MjQsLS8sLC8sLCwsLCw0LCwsLCwsNCw0LCwsLCwvLCwsLCwsLCwsLCwsLCwsLCwsLP/AABEIANAA8gMBIgACEQEDEQH/xAAbAAACAwEBAQAAAAAAAAAAAAAFBgMEBwACAf/EADwQAAECBAQEBAQFAgYCAwAAAAECEQADBCEFEjFBBlFhcRMigZEyobHwI0JSwdEU4QcVYoKS8TOyFiRD/8QAGgEAAgMBAQAAAAAAAAAAAAAAAgMBBAUABv/EAC8RAAICAgICAAQEBgMBAAAAAAECABEDIQQSMUEFEyJRMmGBwUJxkbHh8KHR8SP/2gAMAwEAAhEDEQA/AGPCsGZNxHnEaTJeHiRRAJgFjdCSbRKAAbkstLqI9TVLB1IESUmMkKDmLmJULDSAMqQ6xHFBUX2Iml4NUBYeD8uSGjL14p4Ay5svM79GizwpxMt1FReW4e5UWL394UWYepYDD35mhVEoNCxjaUpBJ0i5PxxBBZQMKXEGJBak+ZgHLc/v94IPY1HMOq3BNdMUpQCRZRYPHrFsDC5CkqJzkOCG1HRoq4lWBJAt4gdSQ7aWY8wXaCmF4kick3UCNErF7Ws+0D2NgymbvtMkx3C5lMtKFqCiUhXldg+z89PeBcazxNgqKgAE5D+prJJ3PJJvGdYrhK6eaZa9RoRoobERLity9x3GXV7jZwJx3U06DS5nSoHwiQ5QtvKL/lJs3WKeEzZ9XVZpk4BZUc2bW3IfLo0L2Hyz4iMoLhQNuh1gmKOaZq1pBSQokEFiL7e8I7ELQl/5Aojx+c2aTgC0yAVXN77Qo4lJZTi5UWY9d7R7w7jaok0smUXnrmhSUk6pynKNNQ28TeMmcnyqCimxOxO5i0jgqB4Mx83FdST5nldQmVLCEJzFRc325l+sRKxcS7qLN+UXfvHhNMpD+Z+n7doAVshc1bCw3MEEBlcIV8z7VTzUKKleUAFyNh/MUUUU4kKljKhJcAfmI0Uo/mMEEqB/CSPKnU/qPPtB7CUfqNuUE4paglrMAqlzFHMScw7w74Bj5ly2KS4FnMLNfWS5azeJqGelarHaElR5PmEGZTYlbGvGmTFzcwL/AApTqOQPIdYs4RNWpYSpIBQWfla5HMdYMUypSAMxBUre13sL+kDZ1UlM/IhIBUzq6C0D27TutbMNzJGa+sdLkEaxbop4Jyj1ivjE4gWjgaFVGgiVp8p4M4RKtC3Kqn1g1hleHgGMHVxup6dxpF+kpCObcohwuaCBBqUIJaYQyPc8CSI+xNHQfQSLMhlJtFWspgYlkz7RHULcG+0HcYAbiBiy1KmqH5ByLaakmB4SgKRmATme/UNb6x7xFZStSF2ZRuBvsTzs8DsWXnkSzm8ySCCQzsCDpuzwBDdop2FmCeIKgKUvyvYgHb3+cdQVYloQhIfOLZbgWGpj3U0LFyWRqUuWLgbc/wCYppwtKCtUt0l3HIOLMNR2jnN6MD+K6hObUhEtRJF9bN2hZoqvNNVKXMGcH8N9DmAZI694mrZysqVTXSl2Dvc8277wnV0z8RSg4OY77vtCqK79y7gQuhU+P3jzUjwnnrQVKQkhOfQ5rsQOR0ilhGOmZNSqZLQjVlAFIPcvbuflC7/n88y/DUslN9bljs51EU0TC9yWI0gme9+I7DxFCkHd+5suGr8Rg4V2LhuR3ibi3hpC6QlY8yPgO97N1F4QeHZqKZAneMc36QbD/Tl3ME6z/EFUwZVpUoDR2YdWESmUDbRKcN1y2l0P0geVhRkh1rBc/Akso8gVbdovinl/+RYYna7BxoDudNoCUkzxJhchnKincnvt/aD1LiXiDIEJKQdCWvqok6nS0VmZbNTa6kDf/UhrqsIH4YYhBQk/pH5m6l9YGYHipkkoJ1vEmNLuogi2g27PC1UOFX11tpHKXfZ9ReRUVamoUM4LDvE60ACw1hZ4QqnS6j2huUQRaLuNzMnKlGCJsnVgB1gfPqcg1LjSDkxNiYWsVRDvOzKZUDcFmWpasyjDHhNPNy/hpgRSSySI1HA8RpZUkZlJBbTnA2L34kdSfEF0clYSoqQhyzDU7bnTSBlbgqULM4KLkuRygrXcQyipg5c7XAhf4g4jSZZlouTvHAARTA1uEsNrQ7iDK5fiwk4LMYAneHjBqkEXhOTW4WM3qUJuEq2glhOBKdzBqkAUYZqGmDaQPW4/5XuUKSXkAEXZVeAWePGJskGFD+sPiu8c6lRqSWrUfxViOhVGJdY6B7GTawkieWipU4i0FptKyX6RnHFOIFBcXF9OkM6moV0Ll7HpPiedOrX5Hl8nELi6cqSEuS1x3EH8EnColC+sQ4li1PTDzHMouAAHuGsSN7wYb6REZELN2HuKuM+OkoCR5m8rXsnfSAmA1c2fOKZhJQnXYFWiQfUfKNXoDK8PIoXUD8Wt/iD7XLN0hM4mmy6VWZEoAaqCfiIO9zo7PCmUHY8y3iydl6KN/eXESElJSpid84B1v7RmXEVF4dRMSliHewYB7s2zPDfPxFS2VLsJjFxcjZ2+9IvzcBloQzZreYvckjf72iK15gYM3ymII/nMwEuHDhnh1CpaZ0wpOYnKkkN5fiBH3rEErBULWQxT0vytDPS0ctMpCWHlIIZybMbCzv8APrAFCDuWs3KRsf8A8vPuUK/hqUtJVKDEm1xlHOwhOq5JQopULpN+sPFTOKJlwPDXoBYgsM30BtATiGizEnzOEku1ikbdNY501cLgcti/y33BFPM8xL6jYNBBFYJaBm/MfkO3eAst4PYVw3MqUp8wQkKOYl3a2g30isE7Gpr5nTGvZoDrq1SzqG2YM0Q0VTlOVYJSNwAVJex1sQeUM3EnCJpUiYhYmIKsqjopB1HcQuyQlKnXm0NhqfU6RYUFKlMsudeywpg85RmuRYmzhvlt2jRpOUS3Iu1oyyjnKuQ4D26eu8N+A4uFSjLUft4auTq9n3K2bCSuoRkTlKLqYJf4R02NtbRFXYYVXIA7R5KPDSSgvrY7O+nu8T0EmbOUlnTlIzAuyuZ9oaSVN+plMCPMFrpcgYamBmJ4TMIe/SGnEqfKvm3v69Y+TazM3VgzFupcaW+kNO/5Rcz2VT1AnJkoObOHB0Bs5Dncad4I09Fdlaw94dToMtJJBy3TlBA/2vfuIXcTp1qnEoQopDer2+sLUgk1IYGtwxglPK8qFaC5J2frF7GqgSGKBY6QCRiARc2bVPbnA5ON/wBVPV+hGnKFspHmEpHqP/DeOBVjDzR4jaMUkVnhqcQ3YNjrsHhf4DLCZLFGO2KT8wMJVSlQUYPKrHED597w6+wgOt7lILVHyPZWI6A39ouo+cQ1Z8EpQfNu2oG5jM8UWnTysfiOXM45EDR2f0gjXTl+IpJzPsbNu45wrzEoM3KVkXdSUqOrbHew3Yx2yYbsKqM3CVUFJVtltoz9W2EC/wDL0/1BzFwDnI7fD84iwPERmWlLgAmJsPOabNUNWZ331/iBLgGPOK8O/UvJnOSrmQO1iTp1JjN+MK4mrJGqEhJ67q9HUR2aNKQhMqWMzMEkqPM7tzjKuIaMpnTClKshLhTHQ3jspFajfhijsxb7S9heOolSSAl1ZnSktlD6sdRvbrB0cTylyxmTcu4aw9eUZ+mLMuYWiszN6M1RwsL2SI9JkoYqDKe6QGe40PQRFLUVFs34ifNl0cDcfxC5R4kpAIBj1LqnIUVMoHXdv3jjyCfIg4/hiIpH/MZDTrmuGdLuGtl5tEXEE0oRkANwEqIuObO+ulorSMVV/wDmovoW0730jxXTFTVMUupxmKXvt2B6wTZwQQIjB8O+Vl+Yx0IFp6ZKlpBNiQ56bw+09XLSEJSkJSLBrGz/AFv7wqV2F+DckjdILZlb2TqSIP0lF4qBMBzZgFDZwwB+phnHTqT2/SV/inJXN1+WdT1xPjCTTK8MpJLuFEO2hIG500jNSHvDBxnSqRMSkhkhNjsTv+0DsNkpWCDYxOZrNS1wcYTEL97niRUsgj2iGlqyhUX5+HZASTAmpW5sGEL8ijLL1ViP2ELM1LQ3YTSTUpZRHfduR5wh8E1osCbxrdCpJSIZiPbzMzPh3cX8Sw6z7wpYrVqluB2jQcVSwMZviKPEm5Re8XewAlLIgG5aTjaVSWlpOdvPbypvs+pbbpBDDZpWQtlZVpYk5QxsABy3Nv2j7h/DZUkpTbmrYf3iSiwNMuylBRJLu5S3ZrHfUQtk15iO1GL/APiFIcS0S/iUSSQ+nJ9CXj7wxw+JKHUXUYP1ElM5BQ61KBcMkDK1rDcMBckxZkUqgh20AfR/lEMPwhoSdSTAmKUYyvA/Bqrz66QZr5a5qVJlgEjUOIS6WqKVna8cwBGoL0G1NSo68NHufWhoU6GttrFibWQIFSe5hQ1UdAP+p6x0dOjJjVQpJIUklzZQDjoPe0B6ejXNmJPhqTmICtRYaOd4a6amKh59IIUlbJQwJAa3rAhgPMI4y0Ff5GmWVFIDkQh43TLlzc6FFJBcNGsYnPASSIzLGCqZOCQ5vcDYPeFcjqZr8YdVo+IUwSdMXKTMnqCrlksECxseR0eCk2nlzSlWUE82BN+oJBt1gJSYwmWPBWhSWugsCMpLG50ZXPnEicZly1fCsA9Ld7WhiDoPqmQ/fJkPyx/SXKj/AA6kzpcwpzIms6VOWJHMHnpGep4fmiVMWUl0mw3IT8Su3LnGpYLxvJWMsvMVkfDb6k39HgTjlUrw5qlKSFKRZJLHQvZuw9Y76HEvYeRnxEI/kn3MtlrtBmhwComI8REt0M+bY823gPRyFLUEISSo7CNYkTVyZKUDQJAAB0GkV8eLu1GanL5xwKoHk/2mZyJis4S+7W7tDTIkeFMHiZkjTMkqZejG2gcmAn9HNmzps6Sl8k12Aa7k6enzhzly1zEj8MJWWGVTMfUaM+8TjxDsdSt8R5LFQFNfcXuU68J8RLy0lTf+RTEdEi7vZzA2VxN4CChCUqIcJcMJb6hLaiKmLonpmKRMTlI+EPbk7wNlplqUm6AMvmcrDK3J8pgsjMNQuLwMf4n3KtVNXMUVKJUSSfflyifCsJXOV5XSBqpjaCNJQBa8qVJ9HPqXEH8PxaVJSZZByp0ULvzJbT0hSD6vrOpe5TOuMjCtn+09SMDk5AJoUr4b39y239oUeLMG/p1gD4VBxb5RoVDUoWHzeX9QUFJ9dSPaEnjnFUzpoTLLoQNRoSdYtP1ANeJjcJsz5Ka69xZoaky1hQLXjZeGsVzoTGKkQd4d4jMixdoQPxXLrrqpreOTPL6QsU8oSHXM+NWg5DrHocTiYh03iimpK7qvF/GRo3MnPdxuwjiOSkCWSHUCXF2PWK9TUIWSUqSo/NvQiEevrSi6UQc4Z/EkmZNBSx/5EbJ5wZXevcpEg+YQpSU/CogH/cH6OIJBCchJy6KzKBIV6tFdc6RlbxBnTz0UOQ6wNrapawrJdCQxAJ+bi1thzhTrZhL9Ik+BzwAVsEsWBUcoJ7bwI43w1PiS5iQnOsHPl0cbnreOp+KZSCAUmwLkgWI05uI+TMYNTMCsoAAYD6xIoMT6gVrcoU9OpLWi5PpyEgwdlSQwtHmpRZoE/lGKuoseGesdB/8Apo6Ik9TNUqaAMQ0Z3i2AzlzSlKSAT8Qb9xbm8aaKkqQ4EKuO4hNOZABy7tqe0cqWY3IVoT0qmTLlBBVmUAzwrYjllHxEpCi2g131P5donkzQVgHMnbccjlUDobx8xjDpiricoBVimzB32OgaAKC5HziVoeJWw6QJzLBTuC7KID3u3PaBnGKUCWlCNtVOLC7Jbl/EXZVAmUlXmCU80gC3JiNRC1iVGJy/w5ycj2DEH16wvIfzl3gYR2+Y2oGpKSaVpMtKmJspjltqX6Qc4ow6YtXiS5ipqUoSAC+cBvNbe7n1hkkYdMkIQiSkZQPM6/Mom5UMyfKAXLBniGpWpKypAJZCnPIgJZL8yb2POBx4h7jMvPY5QUH+Ys4BIVJWmoWGKQp0WzLSQzgba7iGmo4lkzUAyyVLP5GZXY9tfSE3hVBmViSX3JPfn7xoRoUozZQkqFwGSHe4+e+0cm9j/wBnc7oHptmesAlI8AEMFh81rOVFzls0eplQlCi63UAVMEvytYFveB+Jz8jZHSslt2IGoZQubbd4t0KUykBSlagqVd3zBzdVxqYelgamW9FgW9xO4q4kFQoBDpsxKrE9fpAKTLGZyHDs+j/9xd4oKVTSqyXAypAuwGqn0MD6V3ANt4rZWN7nrOMi/LAUVGCQpEtByMVKSXyuSO/LSBU+p1dJPK7D/qJJVQEk+XzEWuQ3X75x8nyHYkhROocj0/vC2IYSyi9TBE1ZD3Z9dbxASOrwZq1ky8oRlS92c5jcuTu0CVSWNw0Ep1EZVNyAmISmLYRHgS3LCCB9Ss+K/MYOGVAIYww5GGkJ2ATWmgEsCY1FYkeECkglos4SW+mZnLULuDaahlGUqZN00bf06mOqMNXUCXMlr8EIDCWdBpYjl1itMnzps6yAogOEAMGFrAbwJqqipdSFFcrM4YhiH5EiH21Uv6zNZFufMPr1ComypwSEoNspzX1YKIvr3gli3ETIMuWlibPp9IH4dgSZYsHO5JjlDKq/oeUK2Tc4jqNwGcPmOHSQ/PeHPhmhAFxpFijUicll6JvmNgGG+8B6StVJnKkg50Euhfe9wASW5RB2L9xYNGNOIzUybmKkip8SCeK4MqdKDpUB+UmxZr9bm/oIHUWHFBywBJoGOs3+UshBjoJJpDHQNw+s0iiSkiwjp2Eylap9oF8LTVrliYR5Tp1HPtDCDD7+0WD2FmLGI8JoLqTry2j2jDmQxALBgd+l4uYji/hk6Ny3imrG0rsLco7re4asqGjEbjLD1KDDT71jOcTpjJIIJChoRzjasVmyinzG8ZtidMKmaD4R8NNnBbNy6jvFbJhsk+Zp4+YiAX4nnDONZTtMQpJZsyiV6dRcPEWN8SSlU5TKspZIbpuo/pL6D1haxHCTLWpzZ7dtoHKtCLZdS7j4mAsMixj4Sp38RQ1YD93+UEZ2LVEolvOE/lUCzC4u7wM4JxRMmcQshMtYuTsRo3uRDVj06SmWpSTmZOZwoNr0O5tDsDrXUzN52JzybrzUVKLG51TPlhagwUSAEvlf4iBuWdidIcs8vMkEDSyWJJJvs7JA2jLpcwhWZNi7223jQaqskozrM0JmKlgEbmz2s/aBxts2Y74hx2tOi/0ETuIaconr1YlwbsebE6sbRSlLu8G6KkNUVTJylHYdhyYddBBak4EK2MtSiOoBf2aIONslkS6nPx4iMbnYG4tILjW594M0lGBLPiFnAIFrB7m9ybAeseMfwRVMTMSkhDs5ux/7eA5nqWzklufKFFDib6pfVxmUMh1GDFKVKwlMokIb86hvtbf7MLeI04Sq1hyJdoYKSalSFfAAD8RPP8qRqTA2vQBsxOgOoB3Oz9IYWtbnKvqBFCI1WvFsoiCciwtbnziF3F5UoT5T1YSoKy3H28PHD9Uky80xeZZv5tQDo4GkICTlLjUc4I4NjBkTFTCnOVav3eLKZa3Mfl4jkWvc1LD6goUVBmIZmbTeI8U/EBzKDbE8xy+94ucHoFTLz6ApYaun5XV9vFJUoklLOUseZ5H01tFnGwcdpi5UdKuD5MhaXCuQbq9x9Yhq6VC0hyoG5AynzNtm0i/jCky5BmFRtqGvfT+PSBGCVUuakBCxnayTcn/aNDAk9aMlrYVL/wDQKWlKUEIBPnGpD8+rvDTw6ukQsAhpgsSQHPWBGHyyUurMCkOXYgdDa+8L1bUkz1KSVEPYnl06dIAKX/SR2Cbq5sdVUoI1DQNl+GpVgIRjiShL1MFcAxIJKUquo3YcucRlBqjGrmVvMbTIEdHgViY6A7iO7CD1YzNRlQgqCWZgQyQNABBaixReTW+8UazByFEv25ew1MEsMpQkNrzJ3hhIAlYK3aoIq5ImKzqurZ9LdNYqS6lEtYK3ZJYtcc262Z+8MOK0KUpKkgA8wLwuz6TKEpt5cxJ1cq+zEqxuiYOVKNyOqpTNW4vmLhnYWYAX1j5jVEiQHAV267dobeHaFMuU7Xv7bfKFDiRSpkyYFIdAPlB3gCSRHABR2YXM5xDCVrdZNyVE7JSEgluZUe20LK0xqJwsXBTmKlONLj05OzRXRwxLs+qSopLB7mwPNmLPCHxbtZp8X4kAp+ZFjC+B6uejxAgBGpJN25gDW14HYrUSgBKp0kJHxrUTmmkbtolPIRraKwplmWklIZgRcgMzxlONUaUqOUvEvj6LcscLlHkMe3rxBSEvBdZTMSPEPmSGB5jYGBKC0SqWTFWyDNbrcI0k3KwSCQ9gCQ57iNcwrEEolpSP0gvubXjLqbCVLVISk/GxN2LPduwh4zELAYsE9b6sO/8AMWuKps3/ALc898YZbXr53cocfYgPCKSlwpX0u/3yjO1pGqD3B1/vDxxJK8WWRcqBJA7WP7QgQXK8j7S/8Ja8GvN7k0ua33pF+RMUtmSVFPzu9+enygfLXzAPU2PuIK0RTlASVDcguAW2JT8Xa0VABc02Y14kFDSqUVqa2U9HJs3vFMpF0kWS933hlpZRMtZKMrlO/NyzeneF+vUT+UJAdmHp+0P8AGKH1EwTORF/Bp1OlK/GBK28liRps2heIkpSxzZujMO7kwb4VoqKonypU1MyWSoAELBCy+inFn6RwI8kyjyEI2BHH/CrFzkKS5D7Cwh7qMJdRmJKSVBmLBhqwI2ufeJ8YwyTLRllJSlIFkpDN2AhXmTQTllqdQHwk3tsxDxZTGVB35mFm5KufwyTH6QCWQtImPqnb3/eBfDfBtEtSJyEzZU0LCiMxUlh+Xt87wU8RZAdi9iFWT6HX0MT02MIk+RYSk6s533+XygmY/g9e4pSrb8RgxqVmlqCQlII1ZievWM4qcLOcsUljpofaG/EOIwryWDabA7C+0ClTgq47Gxsd33Bgu/oRbsb3A1fShKNb/dor4ahWYM+Y2eDU2QCl1H9/wDuLNDSoR5wxHMFwYhjQggBjrUvow6wudI6JRiyI6K9Sx1SNCqYq1iyiUBF8SRFCsLQyoakSrXLDQuqQnO5Z+m/eJcVrCSwgbLlLN2MA5klgY1Uk/yxUqaMTFXHrEmCoKhcEGD1PSNErsanWCIuo4eSk5nJ7wKxjDwAVMxGjfwfSH9UoQHxSiBFxB0RsSVCMKqZvTy1eJmzPmF+oSdhsW2a8LHHGH5EJWMqQ+UpykEnUl9Gh+qkolkFSgkJOxOa9n6t/MJfHlT4+VCB+HL0O6jzhLkMKqO4PbHmBbQmfiL0mS4ikUMWMF6NDJzGw+sVG+09L3oQ1g85P/1CstkmqBUdADo/vDqZgsc7AufhLEHQ3sfSFDBaMTZUwH4XFuR2MU0Vs+TM8FM0KuwSu5AsbE6DsdosYyVXt6mPy8C52IU0w9fl5/eHqxAmEy3AzEMs2Bu1uttOkBanhcIUCSkjo5Sfa8HZFHKYzJynVqL9fyDnAeqpJi/Pn8MO5SoEKL6Cx1a0P6hz9XiZyct+OvXGZRx3AghlSh5SSMgckDmXi5hmBTwnPlTsMqwCS+42i1hdSygkguogBJVtz5i72hlkEKl2AKeRtzfUdPpC8nHUm5YX4vl+X1qz9zAEyQTLUCkpU4LbFrOOkKVXJWMyiCQbW0EaB4IclLjkBb92+UL/ABM+uj6j97awWRAAJb+Hc1srFCIpzEKLIJB5Mxt1MeJ0hCUli5DX0v0iSzEbk259u0V5xy2HrFdWE1ci1Guk47XLky0FS5i/zGYzADRjqTpc8of8LkmqlpUkguxZV26/YjFZUsLAADzAbDTOOQ/1fWNo4GrgiSkEFNrg2IhisylQPEw+Vx8RvW4Qm4ZMRcpLB3L5h6bwmYsmaZylGXZwAF2dLMCALvmJh4qMcKlEAgCF7GEuc58zag6RaBsn7zMbEFGoMNOdC2jfmccr/wAgRHheKIUoJWo+IPK5LhXMH9okOJApJuEgEqcMCL77GM5mVk0TyoJOUqdIYi2xfWIUECz6iW6ma5IlqSQUkGWdUnVPVNtOhi1OoQkHKGKnDDRjp6xBw3KmTpKfJldvjTY8784a6LCtHL/T2hZyd9iGmKosDClR0PooByjoKjG/KhuKlbIcRbj4qDq4IiwcPGbSCFNQjlElUGielniFgAGF4ksilCYsR8Bj7BgVBM6KtchxEOI4kmXEdFiCZr3FgPnBVJU0Yn4tQ5lEtChimFKzixY7xplRWSQspU7fqAcQMqcQkZsqUqX6W/tCwjeY12DCidzIMc4bWFApGpA94lVRpkozzrqchEvQJSNCeajGn1UoE5gDlSklmuTsBGaSqabVVwM5OVKTmyEMAkEMG3ckX7wvKir9X38D85p4M5ZPqOlG4Sw2jmmSljlC/NZnv8OuzN7x8psDecCo5mTq1tbMedvnDDX1ZDEJuPKNttLbfxCFV8Vz8+gQUHyhNmaxfnBMTjUBpQwYsvJyM+M1/mPk2SEBIa3Z22f0f5QMnyhlyglZH5gLnm+gSo3uT7QFRxBPqZU5KiHTLKgwYlmd4XpeOVABAnLYhiHcfOFtmB+of7/tx+P4TkYUSLEbJlMFT3QPhBvvmLh23bX94qY5XzpGVAUm6bhnUnZldSzwKo8eWJudgx1T6Nrz3ihicx1lQdiSQCXIHJ4W2axqXOH8MOPJeSiK/nClHxCtHxEn2/cRFidaZhzaPciAyVXvFgzbjYbkcoQztVXNZOPixnsqgSGau7xVVBkUaZinSoZf9RSn6mPQnU8g3QJ6+RP4afb/AMh6O0MRTAy5R68wfhWDT56kmVKWsBQcpBYesa7RSCAErBdIAfZ+8IvD1KupnCYJxIBuhigDkAkeVu0aSqkISAA539PrDlAJNf1mDziTFfEKVaJ5yKezsdwdxB7D8k9LZmVoXv8AL70gxVS5MtDISA5fS7woYkBLVmYpUo2WknL0BG0WuhP1DzMv5gGjKnGchNNllpTnzB1XbMx5coC4ZlWWI7DT23i/LSqeoLUoH/UCCRyS9xBjDqJC5svxEJAHxKdug7dojK6kQR51H/BpTyEFYObKOTevPvE66gJiQzUlDSyCBa2kLtdPYly/p9X/AGheOwoEssYd/wAzHOOhPNeOsdB2YHzJqsRzpjCPZgXiay1okmhBAniomgwLqaoovFujQTrFidQBW0CpvzOIJGp2CYgVwYMUcOw8S9IvwQgi63FDiGnVmJOkLqZ6pZsSASH6xpdRTpWGUIU8dwFQdSRmGzaiO7ESGW9iB8QqVBwhJXbbTsTtAtUpSLKyMoDmTb79YvS6wBRRNdLO5AG3e4PaHGh4fkqSmYXU4e4bW+9xE43oUYDISbEXZB/DCsqmO5s7XI6xWRKlmaSAASB9XP30hy4ioAqnKUAApYhu4ceohMRRpHNwNbl9LG9v+4lqrcMEr9Po+ZVxyamnkLmOgqTdKSfiLuB7GMiqQZi1TMuUKJOUaDpGqY9wvnTmysTcgQqzcOEtCswbL9tFPKzuaM3eCqYF1smBuFUEzpiecmZ/6v8AtAKD2AKP9UQmxVLmgf8ABUAYV/B+v7CauI/W36fvJZJYvFiuQ7KGkd4YMsnlFvBMq3lrOvwnrAr+fuGze4JTEuZ4knU2RRSdQYidoE+ajQdakK48pllRYBzFmTJzGHTg3BUKmOQ4GjxN61K2fKFEdv8ADbhwIkAqTchzDPicsJQEZfvnBPBpASkARfnSgoMQ8X+Mvy1qeX5TnI0yytzhZB+FiSRe7OC2voIpqqVJUUzEkFWigCU6avoPWHPHsJQTYkdf2DQhYmmYpRQfgluQT8RygltLekPO9CUWXrswRV1KEVOVLJlqGqXKc1sws7BiNiAYt1GKS0PLBBU4cpCrFW7hOUNFrheSlcxCcoMtZdyCCWvr1h2xXhqSpQWhAAIDjbv7QpqLEfYQ8aki4D4ZXNkSwlSyUg6G+p1f1EXcbnpEEhhCQLktsIEY1SKUbC31gUBEexoVAHiR0Wf6RX6U/wDGOg+0TNgWqBdWXMW5ymECqiexhbNqO8CWqcARelLEBlTrQLXjgQtiYgXILAR2joBU2NpId4J0dWFwzsIMtR8JbWOMKGNV01SyhLgdIKQTQuHanBJE1fiKQCfkYvzpqUJc2AiDCkESkg6tFHiYPLZne0QPFwl3LdNicqa4SoGPqcMlvmaMrpqCfLnpUlaAl3IzEEh7i+to0PDMfQfKpwRvq/tECz5EHsPEI1lCFBoSuKOHQtBAAF+14bMTxpMtOYXJDJDHXb9/aE2sqlzFeclTuWHwpHIQfQN5jhyWxC5T4f4GlS/xHzTWLEmyXBBAAsbHeMx4q4f/AKSYE+Ilbvo4IYtcGNqwkqV8OjQlcT8JnOqYom5JJ73MV3xhU6qNy9wOY9l8h1M/weXmTNSQWyEu1gRz+9ooSZjEERtGFTJKKYy0yfhGm57nq8Z1MwlJWo5CA5ZI2hOTH0xgtL/G5y5SxA1LNXRePITUJ1HlX3GhhfRTFRZo0Hh7DwEZEBTLLTEq2Gyh1B/eJf8A40mQt1Mb20jhj+YgZdn3+3+YI5gx2D+kAYNw6oh2hzwKkEkjNHv/AD+TKSlOVV98hy+4Gl9YsYlWIVLCksDyhmPj1QMz8/L7WQY7YbUgiLypojPcMxzKkA3gpJx4GLA1KPdW3JeLMY8BLs7wrU6xOeaE3VZQ7W58vu0XuM5fjyfLci8KWFoMt8hN9XBv3B9oLJXUFYBJLUfELYbhfhmWAHCQCGfYHNfTlq0ONNXKPy/vEHD1ApUvMoMT0grSYa0VvxfVJqjQllErMn0iFdCN/Xo/TXaDMiQABHTAIco1DuB/8sT0joIZxHR1TpPUotCvimZ/LDNXKYQDLG8Lc3qR6leW5S0LmM0BUq0NKRePSkJeOXxUWwuDsAwlTB4bqSlCBEGGLSzCCEEqCENCdEKqZJLsHiaPhLQZAM6fRAbigHwhq2a5BZrGCgqE84+zpQWkhQcGOBEkTOqikQl3S/PMoq/9t+0SULBQSGJ5C7Q4y8Clgvc9/u0XJNDLSXSkCOQsBRiWxWbuI3Gc1YkJASczuGsQBe2z/wAwIwjETNWJJlqJ/K7F7uxvqIf+JMMM1AKACoc9x/MB+HeHloneIsMzk9TppA5X0APMLruMlBQJQhmvvAriXDypNtIYo8zEAi8ENCoy9VM9o6IozEi31gKqQkzDYaw546CAQkQnoo1OSYHIvoxi5flCljfgNEkgWEBePMLKVBT+Qi7wf4VlMLmGOdJSoMpII6h47CavUHI5yDcxWnUlJCEzHfRJclmuACSQHaxESVkgoABf1N7xp2IYRIQ8wS0g82EZ1j+ISFqUFKIP5W0eCCG7iSoAkuB0gWq5AhqOBpCfLeM9oULBdJccxeNN4XzKleaAOm3JxkHVQPKl5TlO9oOUXDklXmIcwMx6lKVgjnBzBqnyh4Jxv8pyNsiFpclKQwFhHoIEcFx9eJAFQ9z7AzFZhSCekEs0DcWQ6TBLIPiLBxJXMe3946PBw9XKOibWItp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422" name="AutoShape 14" descr="Resultado de imagen para que son germoplasm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424" name="AutoShape 16" descr="Resultado de imagen para que son germoplasm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7426" name="Picture 18" descr="Resultado de imagen para que son germoplasma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14546" y="4214818"/>
            <a:ext cx="3986436" cy="26431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239</Words>
  <Application>Microsoft Office PowerPoint</Application>
  <PresentationFormat>Presentación en pantalla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ACOPIO DE INFORMACION SECUNDARIA ESTUDIANTES: susy  lorena arevalo y  vanessa arevalo</vt:lpstr>
      <vt:lpstr>¿Qué SON SEMILLAS NATIVAS?</vt:lpstr>
      <vt:lpstr>¿QUE SON BANCOS DE SEMILLAS?</vt:lpstr>
      <vt:lpstr>¿QUE SON BANCO  PROPAGULOS?</vt:lpstr>
      <vt:lpstr>¿QUE SON  DE GERMOPLASMA?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ACOPIO DE INFORMACION SECUNDARIA</dc:title>
  <dc:creator>User</dc:creator>
  <cp:lastModifiedBy>User</cp:lastModifiedBy>
  <cp:revision>8</cp:revision>
  <dcterms:created xsi:type="dcterms:W3CDTF">2015-11-16T15:30:56Z</dcterms:created>
  <dcterms:modified xsi:type="dcterms:W3CDTF">2015-11-16T16:49:02Z</dcterms:modified>
</cp:coreProperties>
</file>