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p:cViewPr>
        <p:scale>
          <a:sx n="64" d="100"/>
          <a:sy n="64" d="100"/>
        </p:scale>
        <p:origin x="-1554" y="-2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1664DF-A9D7-470A-8D21-A9DFF72817FA}" type="datetimeFigureOut">
              <a:rPr lang="es-CO" smtClean="0"/>
              <a:t>16/11/2015</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048F59-B9E8-4A91-83D1-FA2050FBD59A}" type="slidenum">
              <a:rPr lang="es-CO" smtClean="0"/>
              <a:t>‹Nº›</a:t>
            </a:fld>
            <a:endParaRPr lang="es-CO"/>
          </a:p>
        </p:txBody>
      </p:sp>
    </p:spTree>
    <p:extLst>
      <p:ext uri="{BB962C8B-B14F-4D97-AF65-F5344CB8AC3E}">
        <p14:creationId xmlns:p14="http://schemas.microsoft.com/office/powerpoint/2010/main" val="1045891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73048F59-B9E8-4A91-83D1-FA2050FBD59A}" type="slidenum">
              <a:rPr lang="es-CO" smtClean="0"/>
              <a:t>3</a:t>
            </a:fld>
            <a:endParaRPr lang="es-CO"/>
          </a:p>
        </p:txBody>
      </p:sp>
    </p:spTree>
    <p:extLst>
      <p:ext uri="{BB962C8B-B14F-4D97-AF65-F5344CB8AC3E}">
        <p14:creationId xmlns:p14="http://schemas.microsoft.com/office/powerpoint/2010/main" val="3581168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87798C87-AA2E-42D6-A01E-95E6946064C2}" type="datetimeFigureOut">
              <a:rPr lang="es-CO" smtClean="0"/>
              <a:t>16/11/2015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1C636242-EE70-4A01-9A77-D2672A18A8E3}" type="slidenum">
              <a:rPr lang="es-CO" smtClean="0"/>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87798C87-AA2E-42D6-A01E-95E6946064C2}" type="datetimeFigureOut">
              <a:rPr lang="es-CO" smtClean="0"/>
              <a:t>16/11/2015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1C636242-EE70-4A01-9A77-D2672A18A8E3}"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7798C87-AA2E-42D6-A01E-95E6946064C2}" type="datetimeFigureOut">
              <a:rPr lang="es-CO" smtClean="0"/>
              <a:t>16/11/2015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1C636242-EE70-4A01-9A77-D2672A18A8E3}" type="slidenum">
              <a:rPr lang="es-CO" smtClean="0"/>
              <a:t>‹Nº›</a:t>
            </a:fld>
            <a:endParaRPr lang="es-CO"/>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87798C87-AA2E-42D6-A01E-95E6946064C2}" type="datetimeFigureOut">
              <a:rPr lang="es-CO" smtClean="0"/>
              <a:t>16/11/2015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1C636242-EE70-4A01-9A77-D2672A18A8E3}" type="slidenum">
              <a:rPr lang="es-CO" smtClean="0"/>
              <a:t>‹Nº›</a:t>
            </a:fld>
            <a:endParaRPr lang="es-CO"/>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7798C87-AA2E-42D6-A01E-95E6946064C2}" type="datetimeFigureOut">
              <a:rPr lang="es-CO" smtClean="0"/>
              <a:t>16/11/2015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1C636242-EE70-4A01-9A77-D2672A18A8E3}" type="slidenum">
              <a:rPr lang="es-CO" smtClean="0"/>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87798C87-AA2E-42D6-A01E-95E6946064C2}" type="datetimeFigureOut">
              <a:rPr lang="es-CO" smtClean="0"/>
              <a:t>16/11/2015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1C636242-EE70-4A01-9A77-D2672A18A8E3}" type="slidenum">
              <a:rPr lang="es-CO" smtClean="0"/>
              <a:t>‹Nº›</a:t>
            </a:fld>
            <a:endParaRPr lang="es-CO"/>
          </a:p>
        </p:txBody>
      </p:sp>
      <p:sp>
        <p:nvSpPr>
          <p:cNvPr id="9" name="Content Placeholder 8"/>
          <p:cNvSpPr>
            <a:spLocks noGrp="1"/>
          </p:cNvSpPr>
          <p:nvPr>
            <p:ph sz="quarter" idx="13"/>
          </p:nvPr>
        </p:nvSpPr>
        <p:spPr>
          <a:xfrm>
            <a:off x="676655"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7798C87-AA2E-42D6-A01E-95E6946064C2}" type="datetimeFigureOut">
              <a:rPr lang="es-CO" smtClean="0"/>
              <a:t>16/11/2015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1C636242-EE70-4A01-9A77-D2672A18A8E3}" type="slidenum">
              <a:rPr lang="es-CO" smtClean="0"/>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87798C87-AA2E-42D6-A01E-95E6946064C2}" type="datetimeFigureOut">
              <a:rPr lang="es-CO" smtClean="0"/>
              <a:t>16/11/2015</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1C636242-EE70-4A01-9A77-D2672A18A8E3}"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7798C87-AA2E-42D6-A01E-95E6946064C2}" type="datetimeFigureOut">
              <a:rPr lang="es-CO" smtClean="0"/>
              <a:t>16/11/2015</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1C636242-EE70-4A01-9A77-D2672A18A8E3}"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7798C87-AA2E-42D6-A01E-95E6946064C2}" type="datetimeFigureOut">
              <a:rPr lang="es-CO" smtClean="0"/>
              <a:t>16/11/2015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1C636242-EE70-4A01-9A77-D2672A18A8E3}" type="slidenum">
              <a:rPr lang="es-CO" smtClean="0"/>
              <a:t>‹Nº›</a:t>
            </a:fld>
            <a:endParaRPr lang="es-CO"/>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7798C87-AA2E-42D6-A01E-95E6946064C2}" type="datetimeFigureOut">
              <a:rPr lang="es-CO" smtClean="0"/>
              <a:t>16/11/2015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1C636242-EE70-4A01-9A77-D2672A18A8E3}" type="slidenum">
              <a:rPr lang="es-CO" smtClean="0"/>
              <a:t>‹Nº›</a:t>
            </a:fld>
            <a:endParaRPr lang="es-CO"/>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87798C87-AA2E-42D6-A01E-95E6946064C2}" type="datetimeFigureOut">
              <a:rPr lang="es-CO" smtClean="0"/>
              <a:t>16/11/2015</a:t>
            </a:fld>
            <a:endParaRPr lang="es-CO"/>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s-CO"/>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1C636242-EE70-4A01-9A77-D2672A18A8E3}" type="slidenum">
              <a:rPr lang="es-CO" smtClean="0"/>
              <a:t>‹Nº›</a:t>
            </a:fld>
            <a:endParaRPr lang="es-CO"/>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052737"/>
            <a:ext cx="7772400" cy="1008111"/>
          </a:xfrm>
        </p:spPr>
        <p:txBody>
          <a:bodyPr>
            <a:normAutofit fontScale="90000"/>
          </a:bodyPr>
          <a:lstStyle/>
          <a:p>
            <a:pPr algn="ctr"/>
            <a:r>
              <a:rPr lang="es-CO" dirty="0" smtClean="0">
                <a:solidFill>
                  <a:srgbClr val="FF0000"/>
                </a:solidFill>
                <a:latin typeface="Algerian" pitchFamily="82" charset="0"/>
              </a:rPr>
              <a:t>ACOPI0 DE INFORMACION SECUNDARIA</a:t>
            </a:r>
            <a:endParaRPr lang="es-CO" dirty="0">
              <a:solidFill>
                <a:srgbClr val="FF0000"/>
              </a:solidFill>
              <a:latin typeface="Algerian" pitchFamily="82" charset="0"/>
            </a:endParaRPr>
          </a:p>
        </p:txBody>
      </p:sp>
      <p:sp>
        <p:nvSpPr>
          <p:cNvPr id="3" name="2 Subtítulo"/>
          <p:cNvSpPr>
            <a:spLocks noGrp="1"/>
          </p:cNvSpPr>
          <p:nvPr>
            <p:ph type="subTitle" idx="1"/>
          </p:nvPr>
        </p:nvSpPr>
        <p:spPr>
          <a:xfrm>
            <a:off x="1403648" y="1916832"/>
            <a:ext cx="6400800" cy="1800200"/>
          </a:xfrm>
        </p:spPr>
        <p:txBody>
          <a:bodyPr>
            <a:normAutofit/>
          </a:bodyPr>
          <a:lstStyle/>
          <a:p>
            <a:pPr algn="ctr"/>
            <a:r>
              <a:rPr lang="es-CO" sz="4000" dirty="0" smtClean="0">
                <a:solidFill>
                  <a:srgbClr val="FF0000"/>
                </a:solidFill>
                <a:latin typeface="Algerian" pitchFamily="82" charset="0"/>
              </a:rPr>
              <a:t>SEMILLAS NATIVAS</a:t>
            </a:r>
          </a:p>
          <a:p>
            <a:r>
              <a:rPr lang="es-CO" sz="2400" dirty="0" smtClean="0">
                <a:solidFill>
                  <a:srgbClr val="FF0000"/>
                </a:solidFill>
                <a:latin typeface="Algerian" pitchFamily="82" charset="0"/>
                <a:ea typeface="Arial Unicode MS" pitchFamily="34" charset="-128"/>
                <a:cs typeface="Arial Unicode MS" pitchFamily="34" charset="-128"/>
              </a:rPr>
              <a:t>ESTUDIANTES:  NIXON JESUS OVALLE</a:t>
            </a:r>
          </a:p>
          <a:p>
            <a:r>
              <a:rPr lang="es-CO" sz="2400" dirty="0" smtClean="0">
                <a:solidFill>
                  <a:srgbClr val="FF0000"/>
                </a:solidFill>
                <a:latin typeface="Algerian" pitchFamily="82" charset="0"/>
                <a:ea typeface="Arial Unicode MS" pitchFamily="34" charset="-128"/>
                <a:cs typeface="Arial Unicode MS" pitchFamily="34" charset="-128"/>
              </a:rPr>
              <a:t>ANDRES ACOSTA</a:t>
            </a:r>
            <a:endParaRPr lang="es-CO" sz="2400" dirty="0">
              <a:solidFill>
                <a:srgbClr val="FF0000"/>
              </a:solidFill>
              <a:latin typeface="Algerian" pitchFamily="82" charset="0"/>
              <a:ea typeface="Arial Unicode MS" pitchFamily="34" charset="-128"/>
              <a:cs typeface="Arial Unicode MS" pitchFamily="34" charset="-128"/>
            </a:endParaRPr>
          </a:p>
        </p:txBody>
      </p:sp>
      <p:pic>
        <p:nvPicPr>
          <p:cNvPr id="1026" name="Picture 2" descr="http://www.enjambre.gov.co/enjambre/groupicon/44994/medium/Arra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7904" y="4129601"/>
            <a:ext cx="1944216" cy="208823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gustolatino.files.wordpress.com/2014/04/seeds-500x31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6176" y="3840216"/>
            <a:ext cx="2699792" cy="254111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www.informa-tico.com/sites/default/files/styles/280x280/public/images/noticias/zzes.jpg?itok=uGxzyxF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560" y="3840217"/>
            <a:ext cx="2667000" cy="25411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7272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10000"/>
          </a:bodyPr>
          <a:lstStyle/>
          <a:p>
            <a:r>
              <a:rPr lang="es-CO" dirty="0"/>
              <a:t>Las semillas denominadas nativas y criollas son producto de generaciones de comunidades agrícolas que las han adaptado a sus ambientes, sistemas de producción  y necesidades locales. Son semillas propias de las comunidades rurales campesinas, indígenas y afro.</a:t>
            </a:r>
          </a:p>
          <a:p>
            <a:r>
              <a:rPr lang="es-CO" dirty="0"/>
              <a:t>El trabajo con las semillas nativas y criollas está enmarcado en lo que se llama el derecho </a:t>
            </a:r>
            <a:r>
              <a:rPr lang="es-CO" dirty="0" smtClean="0"/>
              <a:t>consuetudinario. </a:t>
            </a:r>
            <a:r>
              <a:rPr lang="es-CO" dirty="0"/>
              <a:t>No debe existir una norma que defina que se puede hacer algo que se viene haciendo tradicionalmente en un territorio, esto se hace por usos y costumbres</a:t>
            </a:r>
            <a:r>
              <a:rPr lang="es-CO" dirty="0" smtClean="0"/>
              <a:t>.</a:t>
            </a:r>
            <a:endParaRPr lang="es-CO" dirty="0"/>
          </a:p>
        </p:txBody>
      </p:sp>
      <p:sp>
        <p:nvSpPr>
          <p:cNvPr id="3" name="2 Título"/>
          <p:cNvSpPr>
            <a:spLocks noGrp="1"/>
          </p:cNvSpPr>
          <p:nvPr>
            <p:ph type="title"/>
          </p:nvPr>
        </p:nvSpPr>
        <p:spPr>
          <a:xfrm>
            <a:off x="467544" y="476672"/>
            <a:ext cx="8229600" cy="1656184"/>
          </a:xfrm>
        </p:spPr>
        <p:txBody>
          <a:bodyPr/>
          <a:lstStyle/>
          <a:p>
            <a:r>
              <a:rPr lang="es-CO" dirty="0" smtClean="0">
                <a:solidFill>
                  <a:srgbClr val="FF0000"/>
                </a:solidFill>
                <a:latin typeface="Algerian" pitchFamily="82" charset="0"/>
              </a:rPr>
              <a:t>QUE SON SEMILLAS NATIVAS </a:t>
            </a:r>
            <a:endParaRPr lang="es-CO" dirty="0">
              <a:solidFill>
                <a:srgbClr val="FF0000"/>
              </a:solidFill>
              <a:latin typeface="Algerian" pitchFamily="82" charset="0"/>
            </a:endParaRPr>
          </a:p>
        </p:txBody>
      </p:sp>
    </p:spTree>
    <p:extLst>
      <p:ext uri="{BB962C8B-B14F-4D97-AF65-F5344CB8AC3E}">
        <p14:creationId xmlns:p14="http://schemas.microsoft.com/office/powerpoint/2010/main" val="2492316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CO" dirty="0"/>
              <a:t>Un banco de semillas es una colección de especies vegetales en forma de semillas, almacenadas en condiciones especiales para asegurar su supervivencia durante largos períodos </a:t>
            </a:r>
            <a:r>
              <a:rPr lang="es-CO" dirty="0" smtClean="0"/>
              <a:t>de tiemp0</a:t>
            </a:r>
          </a:p>
          <a:p>
            <a:endParaRPr lang="es-CO" dirty="0" smtClean="0"/>
          </a:p>
          <a:p>
            <a:endParaRPr lang="es-CO" dirty="0"/>
          </a:p>
        </p:txBody>
      </p:sp>
      <p:sp>
        <p:nvSpPr>
          <p:cNvPr id="3" name="2 Título"/>
          <p:cNvSpPr>
            <a:spLocks noGrp="1"/>
          </p:cNvSpPr>
          <p:nvPr>
            <p:ph type="title"/>
          </p:nvPr>
        </p:nvSpPr>
        <p:spPr>
          <a:xfrm>
            <a:off x="457200" y="338328"/>
            <a:ext cx="8229600" cy="1722520"/>
          </a:xfrm>
        </p:spPr>
        <p:txBody>
          <a:bodyPr>
            <a:normAutofit/>
          </a:bodyPr>
          <a:lstStyle/>
          <a:p>
            <a:r>
              <a:rPr lang="es-CO" sz="5400" dirty="0" smtClean="0">
                <a:solidFill>
                  <a:srgbClr val="FF0000"/>
                </a:solidFill>
                <a:latin typeface="Algerian" pitchFamily="82" charset="0"/>
              </a:rPr>
              <a:t>QUE SON SEMILLAS</a:t>
            </a:r>
            <a:endParaRPr lang="es-CO" sz="5400" dirty="0">
              <a:solidFill>
                <a:srgbClr val="FF0000"/>
              </a:solidFill>
              <a:latin typeface="Algerian" pitchFamily="82" charset="0"/>
            </a:endParaRPr>
          </a:p>
        </p:txBody>
      </p:sp>
      <p:pic>
        <p:nvPicPr>
          <p:cNvPr id="2050" name="Picture 2" descr="http://a.files.bbci.co.uk/worldservice/live/assets/images/2014/09/16/140916144306_arca_banco_de_semillas_de_kew_464x261_bancodesemillasdelmileni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4221088"/>
            <a:ext cx="8291264" cy="2486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0310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2060849"/>
            <a:ext cx="7408333" cy="2808312"/>
          </a:xfrm>
        </p:spPr>
        <p:txBody>
          <a:bodyPr>
            <a:normAutofit fontScale="70000" lnSpcReduction="20000"/>
          </a:bodyPr>
          <a:lstStyle/>
          <a:p>
            <a:r>
              <a:rPr lang="es-ES" b="1" dirty="0"/>
              <a:t>PRODUCCIÓN Y DISPERSIÓN DE SEMILLAS (O PROPÁGULOS)</a:t>
            </a:r>
            <a:endParaRPr lang="es-CO" b="1" dirty="0"/>
          </a:p>
          <a:p>
            <a:r>
              <a:rPr lang="es-ES" dirty="0"/>
              <a:t> </a:t>
            </a:r>
            <a:endParaRPr lang="es-CO" dirty="0"/>
          </a:p>
          <a:p>
            <a:r>
              <a:rPr lang="es-ES" dirty="0"/>
              <a:t>	Las posibilidades de colonización de una especie de mala hierba vienen determinadas, en gran medida por:</a:t>
            </a:r>
            <a:endParaRPr lang="es-CO" dirty="0"/>
          </a:p>
          <a:p>
            <a:r>
              <a:rPr lang="es-ES" dirty="0"/>
              <a:t> </a:t>
            </a:r>
            <a:endParaRPr lang="es-CO" dirty="0"/>
          </a:p>
          <a:p>
            <a:r>
              <a:rPr lang="es-ES" dirty="0"/>
              <a:t>1- factores implicados en  la producción de </a:t>
            </a:r>
            <a:r>
              <a:rPr lang="es-ES" dirty="0" err="1"/>
              <a:t>propágulos</a:t>
            </a:r>
            <a:endParaRPr lang="es-CO" dirty="0"/>
          </a:p>
          <a:p>
            <a:r>
              <a:rPr lang="es-ES" dirty="0"/>
              <a:t>2- factores implicados en la dispersión de los </a:t>
            </a:r>
            <a:r>
              <a:rPr lang="es-ES" dirty="0" err="1"/>
              <a:t>propágulos</a:t>
            </a:r>
            <a:r>
              <a:rPr lang="es-ES" dirty="0"/>
              <a:t>. Tipos y número de vías de propagación, -sexual, vegetativa o ambas conjuntamente-, peso del </a:t>
            </a:r>
            <a:r>
              <a:rPr lang="es-ES" dirty="0" err="1"/>
              <a:t>propágulo</a:t>
            </a:r>
            <a:r>
              <a:rPr lang="es-ES" dirty="0"/>
              <a:t>, existencia de adaptaciones anatómicas y </a:t>
            </a:r>
            <a:r>
              <a:rPr lang="es-ES" dirty="0" err="1"/>
              <a:t>ecofisiológicas</a:t>
            </a:r>
            <a:r>
              <a:rPr lang="es-ES" dirty="0"/>
              <a:t> que faciliten la dispersión, etc.</a:t>
            </a:r>
            <a:endParaRPr lang="es-CO" dirty="0"/>
          </a:p>
          <a:p>
            <a:r>
              <a:rPr lang="es-ES" dirty="0"/>
              <a:t>3- factores implicados en la supervivencia de la plántula.</a:t>
            </a:r>
            <a:endParaRPr lang="es-CO" dirty="0"/>
          </a:p>
          <a:p>
            <a:endParaRPr lang="es-CO" dirty="0"/>
          </a:p>
        </p:txBody>
      </p:sp>
      <p:sp>
        <p:nvSpPr>
          <p:cNvPr id="3" name="2 Título"/>
          <p:cNvSpPr>
            <a:spLocks noGrp="1"/>
          </p:cNvSpPr>
          <p:nvPr>
            <p:ph type="title"/>
          </p:nvPr>
        </p:nvSpPr>
        <p:spPr>
          <a:xfrm>
            <a:off x="467544" y="620688"/>
            <a:ext cx="8229600" cy="1252728"/>
          </a:xfrm>
        </p:spPr>
        <p:txBody>
          <a:bodyPr>
            <a:normAutofit fontScale="90000"/>
          </a:bodyPr>
          <a:lstStyle/>
          <a:p>
            <a:r>
              <a:rPr lang="es-CO" dirty="0" smtClean="0">
                <a:solidFill>
                  <a:srgbClr val="FF0000"/>
                </a:solidFill>
                <a:latin typeface="Algerian" pitchFamily="82" charset="0"/>
              </a:rPr>
              <a:t>QUE SON BANCOS DE PROPAGULOS</a:t>
            </a:r>
            <a:endParaRPr lang="es-CO" dirty="0">
              <a:solidFill>
                <a:srgbClr val="FF0000"/>
              </a:solidFill>
              <a:latin typeface="Algerian" pitchFamily="82" charset="0"/>
            </a:endParaRPr>
          </a:p>
        </p:txBody>
      </p:sp>
      <p:pic>
        <p:nvPicPr>
          <p:cNvPr id="3074" name="Picture 2" descr="http://www.unperiodico.unal.edu.co/typo3temp/pics/bb27f0465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4725144"/>
            <a:ext cx="2828925" cy="1895476"/>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www.imeditores.com/banocc/deltas/display_image.php?src=fotos/450x500/P69.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8144" y="4741896"/>
            <a:ext cx="2472209" cy="18787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2935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2060849"/>
            <a:ext cx="7408333" cy="2808311"/>
          </a:xfrm>
        </p:spPr>
        <p:txBody>
          <a:bodyPr>
            <a:normAutofit lnSpcReduction="10000"/>
          </a:bodyPr>
          <a:lstStyle/>
          <a:p>
            <a:r>
              <a:rPr lang="es-CO" dirty="0"/>
              <a:t>Los bancos de germoplasma son los sitios de conservación de material biológico por excelencia, cuyo objeto es la conservación de la biodiversidad. Son recintos clave para evitar que se pierda la diversidad genética por la presión de factores ambientales, físicos y biológicos, y las actividades humanas</a:t>
            </a:r>
            <a:r>
              <a:rPr lang="es-CO" dirty="0" smtClean="0"/>
              <a:t>.</a:t>
            </a:r>
          </a:p>
          <a:p>
            <a:pPr marL="0" indent="0">
              <a:buNone/>
            </a:pPr>
            <a:r>
              <a:rPr lang="es-CO" dirty="0" smtClean="0"/>
              <a:t> </a:t>
            </a:r>
            <a:r>
              <a:rPr lang="es-CO" dirty="0"/>
              <a:t>http://www.cicy.mx/Sitios/Germoplasma/</a:t>
            </a:r>
          </a:p>
          <a:p>
            <a:endParaRPr lang="es-CO" dirty="0"/>
          </a:p>
        </p:txBody>
      </p:sp>
      <p:sp>
        <p:nvSpPr>
          <p:cNvPr id="3" name="2 Título"/>
          <p:cNvSpPr>
            <a:spLocks noGrp="1"/>
          </p:cNvSpPr>
          <p:nvPr>
            <p:ph type="title"/>
          </p:nvPr>
        </p:nvSpPr>
        <p:spPr/>
        <p:txBody>
          <a:bodyPr>
            <a:noAutofit/>
          </a:bodyPr>
          <a:lstStyle/>
          <a:p>
            <a:r>
              <a:rPr lang="es-CO" sz="4800" dirty="0" smtClean="0">
                <a:solidFill>
                  <a:srgbClr val="FF0000"/>
                </a:solidFill>
                <a:latin typeface="Algerian" pitchFamily="82" charset="0"/>
              </a:rPr>
              <a:t>QUE SON BANCOS DE GERMOPLASMA</a:t>
            </a:r>
            <a:endParaRPr lang="es-CO" sz="4800" dirty="0">
              <a:solidFill>
                <a:srgbClr val="FF0000"/>
              </a:solidFill>
              <a:latin typeface="Algerian" pitchFamily="82" charset="0"/>
            </a:endParaRPr>
          </a:p>
        </p:txBody>
      </p:sp>
      <p:pic>
        <p:nvPicPr>
          <p:cNvPr id="4098" name="Picture 2" descr="http://portal2.edomex.gob.mx/edomex/noticias/groups/public/documents/edomex_imagen/edomex_noticias_img_20171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4919637"/>
            <a:ext cx="6696744" cy="19168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51499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 de onda">
  <a:themeElements>
    <a:clrScheme name="Forma de onda">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Forma de onda">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orma de onda">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68</TotalTime>
  <Words>148</Words>
  <Application>Microsoft Office PowerPoint</Application>
  <PresentationFormat>Presentación en pantalla (4:3)</PresentationFormat>
  <Paragraphs>21</Paragraphs>
  <Slides>5</Slides>
  <Notes>1</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Forma de onda</vt:lpstr>
      <vt:lpstr>ACOPI0 DE INFORMACION SECUNDARIA</vt:lpstr>
      <vt:lpstr>QUE SON SEMILLAS NATIVAS </vt:lpstr>
      <vt:lpstr>QUE SON SEMILLAS</vt:lpstr>
      <vt:lpstr>QUE SON BANCOS DE PROPAGULOS</vt:lpstr>
      <vt:lpstr>QUE SON BANCOS DE GERMOPLASMA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ACOPI0 DE INFORMACION SECUNDARIA</dc:title>
  <dc:creator>cpe</dc:creator>
  <cp:lastModifiedBy>cpe</cp:lastModifiedBy>
  <cp:revision>6</cp:revision>
  <dcterms:created xsi:type="dcterms:W3CDTF">2015-11-16T15:32:25Z</dcterms:created>
  <dcterms:modified xsi:type="dcterms:W3CDTF">2015-11-16T16:40:54Z</dcterms:modified>
</cp:coreProperties>
</file>