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3" r:id="rId4"/>
    <p:sldId id="258" r:id="rId5"/>
    <p:sldId id="259" r:id="rId6"/>
    <p:sldId id="260" r:id="rId7"/>
    <p:sldId id="261" r:id="rId8"/>
    <p:sldId id="264" r:id="rId9"/>
    <p:sldId id="272" r:id="rId10"/>
    <p:sldId id="273" r:id="rId11"/>
    <p:sldId id="269" r:id="rId12"/>
    <p:sldId id="270" r:id="rId13"/>
    <p:sldId id="271" r:id="rId14"/>
    <p:sldId id="268"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54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83688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265565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943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33789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27014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1302895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361635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74786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166662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95FF97-2725-481C-8C2F-16E0D8F0E235}" type="datetimeFigureOut">
              <a:rPr lang="es-CO" smtClean="0"/>
              <a:t>11/11/2015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142958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195FF97-2725-481C-8C2F-16E0D8F0E235}" type="datetimeFigureOut">
              <a:rPr lang="es-CO" smtClean="0"/>
              <a:t>11/11/2015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375592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195FF97-2725-481C-8C2F-16E0D8F0E235}" type="datetimeFigureOut">
              <a:rPr lang="es-CO" smtClean="0"/>
              <a:t>11/11/2015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385054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195FF97-2725-481C-8C2F-16E0D8F0E235}" type="datetimeFigureOut">
              <a:rPr lang="es-CO" smtClean="0"/>
              <a:t>11/11/2015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143499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5FF97-2725-481C-8C2F-16E0D8F0E235}" type="datetimeFigureOut">
              <a:rPr lang="es-CO" smtClean="0"/>
              <a:t>11/11/2015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208566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95FF97-2725-481C-8C2F-16E0D8F0E235}" type="datetimeFigureOut">
              <a:rPr lang="es-CO" smtClean="0"/>
              <a:t>11/11/2015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DB0737F-4253-4AD5-81C7-597FE6CE375F}" type="slidenum">
              <a:rPr lang="es-CO" smtClean="0"/>
              <a:t>‹Nº›</a:t>
            </a:fld>
            <a:endParaRPr lang="es-CO"/>
          </a:p>
        </p:txBody>
      </p:sp>
    </p:spTree>
    <p:extLst>
      <p:ext uri="{BB962C8B-B14F-4D97-AF65-F5344CB8AC3E}">
        <p14:creationId xmlns:p14="http://schemas.microsoft.com/office/powerpoint/2010/main" val="345979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DB0737F-4253-4AD5-81C7-597FE6CE375F}" type="slidenum">
              <a:rPr lang="es-CO" smtClean="0"/>
              <a:t>‹Nº›</a:t>
            </a:fld>
            <a:endParaRPr lang="es-CO"/>
          </a:p>
        </p:txBody>
      </p:sp>
      <p:sp>
        <p:nvSpPr>
          <p:cNvPr id="5" name="Date Placeholder 4"/>
          <p:cNvSpPr>
            <a:spLocks noGrp="1"/>
          </p:cNvSpPr>
          <p:nvPr>
            <p:ph type="dt" sz="half" idx="10"/>
          </p:nvPr>
        </p:nvSpPr>
        <p:spPr/>
        <p:txBody>
          <a:bodyPr/>
          <a:lstStyle/>
          <a:p>
            <a:fld id="{5195FF97-2725-481C-8C2F-16E0D8F0E235}" type="datetimeFigureOut">
              <a:rPr lang="es-CO" smtClean="0"/>
              <a:t>11/11/2015</a:t>
            </a:fld>
            <a:endParaRPr lang="es-CO"/>
          </a:p>
        </p:txBody>
      </p:sp>
    </p:spTree>
    <p:extLst>
      <p:ext uri="{BB962C8B-B14F-4D97-AF65-F5344CB8AC3E}">
        <p14:creationId xmlns:p14="http://schemas.microsoft.com/office/powerpoint/2010/main" val="390295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95FF97-2725-481C-8C2F-16E0D8F0E235}" type="datetimeFigureOut">
              <a:rPr lang="es-CO" smtClean="0"/>
              <a:t>11/11/2015</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B0737F-4253-4AD5-81C7-597FE6CE375F}" type="slidenum">
              <a:rPr lang="es-CO" smtClean="0"/>
              <a:t>‹Nº›</a:t>
            </a:fld>
            <a:endParaRPr lang="es-CO"/>
          </a:p>
        </p:txBody>
      </p:sp>
    </p:spTree>
    <p:extLst>
      <p:ext uri="{BB962C8B-B14F-4D97-AF65-F5344CB8AC3E}">
        <p14:creationId xmlns:p14="http://schemas.microsoft.com/office/powerpoint/2010/main" val="1335575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7.jpe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8.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19.jpg"/><Relationship Id="rId4" Type="http://schemas.openxmlformats.org/officeDocument/2006/relationships/image" Target="../media/image8.jpe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SEMILLERO DE INVESTIGACION</a:t>
            </a:r>
            <a:endParaRPr lang="es-CO" dirty="0"/>
          </a:p>
        </p:txBody>
      </p:sp>
      <p:sp>
        <p:nvSpPr>
          <p:cNvPr id="3" name="Subtítulo 2"/>
          <p:cNvSpPr>
            <a:spLocks noGrp="1"/>
          </p:cNvSpPr>
          <p:nvPr>
            <p:ph type="subTitle" idx="1"/>
          </p:nvPr>
        </p:nvSpPr>
        <p:spPr/>
        <p:txBody>
          <a:bodyPr>
            <a:normAutofit lnSpcReduction="10000"/>
          </a:bodyPr>
          <a:lstStyle/>
          <a:p>
            <a:r>
              <a:rPr lang="es-CO" sz="3600" dirty="0" smtClean="0"/>
              <a:t>ESCULTORES DE SUEÑOS Y CAMINOS</a:t>
            </a:r>
            <a:endParaRPr lang="es-CO" sz="2800" dirty="0" smtClean="0"/>
          </a:p>
          <a:p>
            <a:r>
              <a:rPr lang="es-CO" sz="2800" dirty="0" smtClean="0"/>
              <a:t>Proyecto Enjambre</a:t>
            </a:r>
            <a:endParaRPr lang="es-CO"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21" y="1991582"/>
            <a:ext cx="1872080" cy="187208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2907" y="218941"/>
            <a:ext cx="2163651" cy="2060620"/>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spTree>
    <p:extLst>
      <p:ext uri="{BB962C8B-B14F-4D97-AF65-F5344CB8AC3E}">
        <p14:creationId xmlns:p14="http://schemas.microsoft.com/office/powerpoint/2010/main" val="167287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8820" y="323506"/>
            <a:ext cx="9694523" cy="1072762"/>
          </a:xfrm>
        </p:spPr>
        <p:txBody>
          <a:bodyPr/>
          <a:lstStyle/>
          <a:p>
            <a:pPr algn="ctr"/>
            <a:r>
              <a:rPr lang="es-CO" sz="4000" dirty="0" smtClean="0"/>
              <a:t>ANALISIS Y RECOLECCION DE INFORMACIÓN</a:t>
            </a:r>
            <a:endParaRPr lang="es-CO" sz="4000" dirty="0"/>
          </a:p>
        </p:txBody>
      </p:sp>
      <p:sp>
        <p:nvSpPr>
          <p:cNvPr id="3" name="Subtítulo 2"/>
          <p:cNvSpPr>
            <a:spLocks noGrp="1"/>
          </p:cNvSpPr>
          <p:nvPr>
            <p:ph type="subTitle" idx="1"/>
          </p:nvPr>
        </p:nvSpPr>
        <p:spPr>
          <a:xfrm>
            <a:off x="930292" y="1368704"/>
            <a:ext cx="8685488" cy="696922"/>
          </a:xfrm>
        </p:spPr>
        <p:txBody>
          <a:bodyPr>
            <a:noAutofit/>
          </a:bodyPr>
          <a:lstStyle/>
          <a:p>
            <a:pPr algn="ctr">
              <a:spcBef>
                <a:spcPts val="0"/>
              </a:spcBef>
            </a:pPr>
            <a:r>
              <a:rPr lang="es-CO" sz="2400" dirty="0" smtClean="0">
                <a:solidFill>
                  <a:schemeClr val="tx1"/>
                </a:solidFill>
                <a:latin typeface="Calibri" panose="020F0502020204030204" pitchFamily="34" charset="0"/>
              </a:rPr>
              <a:t>Se analizo y sistematizó la información de las encuestas </a:t>
            </a:r>
            <a:endParaRPr lang="es-CO" sz="2400" dirty="0">
              <a:solidFill>
                <a:schemeClr val="tx1"/>
              </a:solidFill>
              <a:latin typeface="Calibri" panose="020F0502020204030204" pitchFamily="34" charset="0"/>
            </a:endParaRPr>
          </a:p>
          <a:p>
            <a:pPr algn="ctr">
              <a:spcBef>
                <a:spcPts val="0"/>
              </a:spcBef>
            </a:pPr>
            <a:endParaRPr lang="es-CO" sz="2400" dirty="0" smtClean="0">
              <a:solidFill>
                <a:schemeClr val="tx1"/>
              </a:solidFill>
              <a:latin typeface="Calibri" panose="020F0502020204030204" pitchFamily="34" charset="0"/>
            </a:endParaRPr>
          </a:p>
          <a:p>
            <a:pPr algn="ctr">
              <a:spcBef>
                <a:spcPts val="0"/>
              </a:spcBef>
            </a:pPr>
            <a:r>
              <a:rPr lang="es-CO" sz="2400" dirty="0" smtClean="0">
                <a:solidFill>
                  <a:schemeClr val="tx1"/>
                </a:solidFill>
                <a:latin typeface="Calibri" panose="020F0502020204030204" pitchFamily="34" charset="0"/>
              </a:rPr>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pic>
        <p:nvPicPr>
          <p:cNvPr id="12" name="Imagen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4082" y="2065625"/>
            <a:ext cx="6785108" cy="3816623"/>
          </a:xfrm>
          <a:prstGeom prst="rect">
            <a:avLst/>
          </a:prstGeom>
        </p:spPr>
      </p:pic>
    </p:spTree>
    <p:extLst>
      <p:ext uri="{BB962C8B-B14F-4D97-AF65-F5344CB8AC3E}">
        <p14:creationId xmlns:p14="http://schemas.microsoft.com/office/powerpoint/2010/main" val="382454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sp>
        <p:nvSpPr>
          <p:cNvPr id="12" name="11 Rectángulo"/>
          <p:cNvSpPr/>
          <p:nvPr/>
        </p:nvSpPr>
        <p:spPr>
          <a:xfrm>
            <a:off x="1200809" y="233060"/>
            <a:ext cx="9514812" cy="1077218"/>
          </a:xfrm>
          <a:prstGeom prst="rect">
            <a:avLst/>
          </a:prstGeom>
          <a:ln>
            <a:noFill/>
          </a:ln>
        </p:spPr>
        <p:txBody>
          <a:bodyPr wrap="square">
            <a:prstTxWarp prst="textPlain">
              <a:avLst/>
            </a:prstTxWarp>
            <a:spAutoFit/>
            <a:scene3d>
              <a:camera prst="orthographicFront"/>
              <a:lightRig rig="threePt" dir="t"/>
            </a:scene3d>
            <a:sp3d extrusionH="57150">
              <a:bevelT w="38100" h="38100"/>
            </a:sp3d>
          </a:bodyPr>
          <a:lstStyle/>
          <a:p>
            <a:pPr algn="ct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Encuesta </a:t>
            </a:r>
            <a:r>
              <a:rPr lang="es-CO" sz="3200" b="1" dirty="0" smtClean="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aplicada </a:t>
            </a: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 </a:t>
            </a:r>
            <a:r>
              <a:rPr lang="es-CO" sz="3200" b="1" dirty="0" smtClean="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jóvenes </a:t>
            </a: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que cursan de 3° a 11° en la </a:t>
            </a:r>
            <a:r>
              <a:rPr lang="es-CO" sz="3200" b="1" dirty="0" smtClean="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I.E. </a:t>
            </a: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COLEGIO INTEGRADO FE Y ALEGRIA </a:t>
            </a:r>
          </a:p>
        </p:txBody>
      </p:sp>
      <p:graphicFrame>
        <p:nvGraphicFramePr>
          <p:cNvPr id="13" name="13 Tabla"/>
          <p:cNvGraphicFramePr>
            <a:graphicFrameLocks noGrp="1"/>
          </p:cNvGraphicFramePr>
          <p:nvPr>
            <p:extLst>
              <p:ext uri="{D42A27DB-BD31-4B8C-83A1-F6EECF244321}">
                <p14:modId xmlns:p14="http://schemas.microsoft.com/office/powerpoint/2010/main" val="3367105345"/>
              </p:ext>
            </p:extLst>
          </p:nvPr>
        </p:nvGraphicFramePr>
        <p:xfrm>
          <a:off x="7031400" y="1817544"/>
          <a:ext cx="3144184" cy="741680"/>
        </p:xfrm>
        <a:graphic>
          <a:graphicData uri="http://schemas.openxmlformats.org/drawingml/2006/table">
            <a:tbl>
              <a:tblPr firstRow="1" bandRow="1">
                <a:tableStyleId>{7DF18680-E054-41AD-8BC1-D1AEF772440D}</a:tableStyleId>
              </a:tblPr>
              <a:tblGrid>
                <a:gridCol w="1731785"/>
                <a:gridCol w="1412399"/>
              </a:tblGrid>
              <a:tr h="370840">
                <a:tc>
                  <a:txBody>
                    <a:bodyPr/>
                    <a:lstStyle/>
                    <a:p>
                      <a:pPr algn="ctr"/>
                      <a:r>
                        <a:rPr lang="es-CO" b="1" dirty="0" smtClean="0">
                          <a:latin typeface="Aharoni" panose="02010803020104030203" pitchFamily="2" charset="-79"/>
                          <a:cs typeface="Aharoni" panose="02010803020104030203" pitchFamily="2" charset="-79"/>
                        </a:rPr>
                        <a:t>POBLACIÓN</a:t>
                      </a:r>
                      <a:endParaRPr lang="es-CO" b="1" dirty="0">
                        <a:latin typeface="Aharoni" panose="02010803020104030203" pitchFamily="2" charset="-79"/>
                        <a:cs typeface="Aharoni" panose="02010803020104030203" pitchFamily="2" charset="-79"/>
                      </a:endParaRPr>
                    </a:p>
                  </a:txBody>
                  <a:tcPr/>
                </a:tc>
                <a:tc>
                  <a:txBody>
                    <a:bodyPr/>
                    <a:lstStyle/>
                    <a:p>
                      <a:pPr algn="ctr"/>
                      <a:r>
                        <a:rPr lang="es-CO" b="1" dirty="0" smtClean="0">
                          <a:latin typeface="Aharoni" panose="02010803020104030203" pitchFamily="2" charset="-79"/>
                          <a:cs typeface="Aharoni" panose="02010803020104030203" pitchFamily="2" charset="-79"/>
                        </a:rPr>
                        <a:t>MUESTRA</a:t>
                      </a:r>
                      <a:endParaRPr lang="es-CO" b="1" dirty="0">
                        <a:latin typeface="Aharoni" panose="02010803020104030203" pitchFamily="2" charset="-79"/>
                        <a:cs typeface="Aharoni" panose="02010803020104030203" pitchFamily="2" charset="-79"/>
                      </a:endParaRPr>
                    </a:p>
                  </a:txBody>
                  <a:tcPr/>
                </a:tc>
              </a:tr>
              <a:tr h="370840">
                <a:tc>
                  <a:txBody>
                    <a:bodyPr/>
                    <a:lstStyle/>
                    <a:p>
                      <a:pPr algn="ctr"/>
                      <a:r>
                        <a:rPr lang="es-CO" b="1" dirty="0" smtClean="0">
                          <a:latin typeface="Arial" panose="020B0604020202020204" pitchFamily="34" charset="0"/>
                          <a:cs typeface="Arial" panose="020B0604020202020204" pitchFamily="34" charset="0"/>
                        </a:rPr>
                        <a:t>1.050</a:t>
                      </a:r>
                      <a:endParaRPr lang="es-CO" b="1" dirty="0">
                        <a:latin typeface="Arial" panose="020B0604020202020204" pitchFamily="34" charset="0"/>
                        <a:cs typeface="Arial" panose="020B0604020202020204" pitchFamily="34" charset="0"/>
                      </a:endParaRPr>
                    </a:p>
                  </a:txBody>
                  <a:tcPr/>
                </a:tc>
                <a:tc>
                  <a:txBody>
                    <a:bodyPr/>
                    <a:lstStyle/>
                    <a:p>
                      <a:pPr algn="ctr"/>
                      <a:r>
                        <a:rPr lang="es-CO" b="1" dirty="0" smtClean="0">
                          <a:latin typeface="Arial" panose="020B0604020202020204" pitchFamily="34" charset="0"/>
                          <a:cs typeface="Arial" panose="020B0604020202020204" pitchFamily="34" charset="0"/>
                        </a:rPr>
                        <a:t>135</a:t>
                      </a:r>
                      <a:endParaRPr lang="es-CO" b="1" dirty="0">
                        <a:latin typeface="Arial" panose="020B0604020202020204" pitchFamily="34" charset="0"/>
                        <a:cs typeface="Arial" panose="020B0604020202020204" pitchFamily="34" charset="0"/>
                      </a:endParaRPr>
                    </a:p>
                  </a:txBody>
                  <a:tcPr/>
                </a:tc>
              </a:tr>
            </a:tbl>
          </a:graphicData>
        </a:graphic>
      </p:graphicFrame>
      <p:sp>
        <p:nvSpPr>
          <p:cNvPr id="14" name="3 Rectángulo"/>
          <p:cNvSpPr/>
          <p:nvPr/>
        </p:nvSpPr>
        <p:spPr>
          <a:xfrm rot="21301122">
            <a:off x="1026557" y="1766844"/>
            <a:ext cx="4718798" cy="1631216"/>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estudiantes encuestados, el 68% afirma que es la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Mamá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que principalmente les ayuda con la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realización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las actividades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académicas en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hogar.</a:t>
            </a:r>
          </a:p>
        </p:txBody>
      </p:sp>
      <p:grpSp>
        <p:nvGrpSpPr>
          <p:cNvPr id="15" name="20 Grupo"/>
          <p:cNvGrpSpPr/>
          <p:nvPr/>
        </p:nvGrpSpPr>
        <p:grpSpPr>
          <a:xfrm rot="158166">
            <a:off x="1170462" y="3830703"/>
            <a:ext cx="4609298" cy="1643856"/>
            <a:chOff x="-2274950" y="3579281"/>
            <a:chExt cx="4693419" cy="1643856"/>
          </a:xfrm>
        </p:grpSpPr>
        <p:sp>
          <p:nvSpPr>
            <p:cNvPr id="16" name="24 Rectángulo"/>
            <p:cNvSpPr/>
            <p:nvPr/>
          </p:nvSpPr>
          <p:spPr>
            <a:xfrm>
              <a:off x="-2274950" y="3579281"/>
              <a:ext cx="4693419" cy="1643856"/>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7 Rectángulo"/>
            <p:cNvSpPr/>
            <p:nvPr/>
          </p:nvSpPr>
          <p:spPr>
            <a:xfrm>
              <a:off x="-2122390" y="3704456"/>
              <a:ext cx="4388298" cy="1323439"/>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89%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Estudiantes encuestados afirma leer por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gusto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 apenas el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argumentan no leer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pereza</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grpSp>
      <p:grpSp>
        <p:nvGrpSpPr>
          <p:cNvPr id="18" name="23 Grupo"/>
          <p:cNvGrpSpPr/>
          <p:nvPr/>
        </p:nvGrpSpPr>
        <p:grpSpPr>
          <a:xfrm rot="21381290">
            <a:off x="6034992" y="4620755"/>
            <a:ext cx="4435712" cy="1308010"/>
            <a:chOff x="160113" y="5923837"/>
            <a:chExt cx="4435712" cy="1262779"/>
          </a:xfrm>
        </p:grpSpPr>
        <p:sp>
          <p:nvSpPr>
            <p:cNvPr id="19" name="25 Rectángulo"/>
            <p:cNvSpPr/>
            <p:nvPr/>
          </p:nvSpPr>
          <p:spPr>
            <a:xfrm>
              <a:off x="160113" y="5923837"/>
              <a:ext cx="4376143" cy="1262779"/>
            </a:xfrm>
            <a:prstGeom prst="rect">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10 Rectángulo"/>
            <p:cNvSpPr/>
            <p:nvPr/>
          </p:nvSpPr>
          <p:spPr>
            <a:xfrm>
              <a:off x="215776" y="6038532"/>
              <a:ext cx="4380049" cy="1015663"/>
            </a:xfrm>
            <a:prstGeom prst="rect">
              <a:avLst/>
            </a:prstGeom>
          </p:spPr>
          <p:txBody>
            <a:bodyPr wrap="square">
              <a:spAutoFit/>
            </a:bodyPr>
            <a:lstStyle/>
            <a:p>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Según los estudiantes,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30%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afirma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es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Mamá a quien observa leer.</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1" name="6 Rectángulo"/>
          <p:cNvSpPr/>
          <p:nvPr/>
        </p:nvSpPr>
        <p:spPr>
          <a:xfrm rot="281673">
            <a:off x="6240024" y="2817697"/>
            <a:ext cx="4594678" cy="1015663"/>
          </a:xfrm>
          <a:prstGeom prst="rect">
            <a:avLst/>
          </a:prstGeom>
        </p:spPr>
        <p:txBody>
          <a:bodyPr wrap="square">
            <a:spAutoFit/>
          </a:bodyPr>
          <a:lstStyle/>
          <a:p>
            <a:pPr algn="just"/>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88%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estudiantes consultados, les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gusta y siente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interés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la lectura.</a:t>
            </a:r>
          </a:p>
        </p:txBody>
      </p:sp>
      <p:sp>
        <p:nvSpPr>
          <p:cNvPr id="22" name="9 Rectángulo"/>
          <p:cNvSpPr/>
          <p:nvPr/>
        </p:nvSpPr>
        <p:spPr>
          <a:xfrm>
            <a:off x="6172151" y="3681966"/>
            <a:ext cx="4543469" cy="1015663"/>
          </a:xfrm>
          <a:prstGeom prst="rect">
            <a:avLst/>
          </a:prstGeom>
        </p:spPr>
        <p:txBody>
          <a:bodyPr wrap="square">
            <a:spAutoFit/>
          </a:bodyPr>
          <a:lstStyle/>
          <a:p>
            <a:pPr algn="just"/>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encuestados, afirman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el 53%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lee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máximo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libros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año.</a:t>
            </a:r>
          </a:p>
        </p:txBody>
      </p:sp>
    </p:spTree>
    <p:extLst>
      <p:ext uri="{BB962C8B-B14F-4D97-AF65-F5344CB8AC3E}">
        <p14:creationId xmlns:p14="http://schemas.microsoft.com/office/powerpoint/2010/main" val="24054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sp>
        <p:nvSpPr>
          <p:cNvPr id="23" name="3 Rectángulo"/>
          <p:cNvSpPr/>
          <p:nvPr/>
        </p:nvSpPr>
        <p:spPr>
          <a:xfrm>
            <a:off x="822230" y="2493229"/>
            <a:ext cx="4594492" cy="1938992"/>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Aunque el mayor porcentaje de los encuestados ayudan en la realización de actividades extra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clase (52%),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una mayor parte de los encuestados no siempre brindan esta ayuda a los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estudiantes (45%)</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5 Rectángulo"/>
          <p:cNvSpPr/>
          <p:nvPr/>
        </p:nvSpPr>
        <p:spPr>
          <a:xfrm>
            <a:off x="5594721" y="1419032"/>
            <a:ext cx="5038725" cy="1015663"/>
          </a:xfrm>
          <a:prstGeom prst="rect">
            <a:avLst/>
          </a:prstGeom>
        </p:spPr>
        <p:txBody>
          <a:bodyPr>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79% de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asesoría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los estudiantes es proporcionada por las madres de los mismos.</a:t>
            </a:r>
          </a:p>
        </p:txBody>
      </p:sp>
      <p:sp>
        <p:nvSpPr>
          <p:cNvPr id="25" name="6 Rectángulo"/>
          <p:cNvSpPr/>
          <p:nvPr/>
        </p:nvSpPr>
        <p:spPr>
          <a:xfrm>
            <a:off x="822230" y="4364496"/>
            <a:ext cx="4594492" cy="707886"/>
          </a:xfrm>
          <a:prstGeom prst="rect">
            <a:avLst/>
          </a:prstGeom>
        </p:spPr>
        <p:txBody>
          <a:bodyPr wrap="square">
            <a:spAutoFit/>
          </a:bodyPr>
          <a:lstStyle/>
          <a:p>
            <a:pPr algn="just"/>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88%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encuestados tienen gusto por la lectura.</a:t>
            </a:r>
          </a:p>
        </p:txBody>
      </p:sp>
      <p:sp>
        <p:nvSpPr>
          <p:cNvPr id="26" name="21 Rectángulo"/>
          <p:cNvSpPr/>
          <p:nvPr/>
        </p:nvSpPr>
        <p:spPr>
          <a:xfrm>
            <a:off x="1335024" y="142587"/>
            <a:ext cx="9231039" cy="1077218"/>
          </a:xfrm>
          <a:prstGeom prst="rect">
            <a:avLst/>
          </a:prstGeom>
          <a:ln>
            <a:noFill/>
          </a:ln>
        </p:spPr>
        <p:txBody>
          <a:bodyPr wrap="square">
            <a:prstTxWarp prst="textPlain">
              <a:avLst/>
            </a:prstTxWarp>
            <a:spAutoFit/>
            <a:scene3d>
              <a:camera prst="orthographicFront"/>
              <a:lightRig rig="threePt" dir="t"/>
            </a:scene3d>
            <a:sp3d extrusionH="57150">
              <a:bevelT w="38100" h="38100"/>
            </a:sp3d>
          </a:bodyPr>
          <a:lstStyle/>
          <a:p>
            <a:pPr algn="ct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Encuesta </a:t>
            </a:r>
            <a:r>
              <a:rPr lang="es-CO" sz="3200" b="1" dirty="0" smtClean="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administrada a PADRES DE FAMILIA </a:t>
            </a: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en la </a:t>
            </a:r>
            <a:r>
              <a:rPr lang="es-CO" sz="3200" b="1" dirty="0" smtClean="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I.E. </a:t>
            </a:r>
            <a:r>
              <a:rPr lang="es-CO" sz="3200" b="1" dirty="0">
                <a:ln>
                  <a:solidFill>
                    <a:schemeClr val="tx2">
                      <a:lumMod val="50000"/>
                    </a:schemeClr>
                  </a:solidFill>
                </a:ln>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COLEGIO INTEGRADO FE Y ALEGRIA </a:t>
            </a:r>
          </a:p>
        </p:txBody>
      </p:sp>
      <p:sp>
        <p:nvSpPr>
          <p:cNvPr id="27" name="9 Rectángulo"/>
          <p:cNvSpPr/>
          <p:nvPr/>
        </p:nvSpPr>
        <p:spPr>
          <a:xfrm>
            <a:off x="857056" y="5262524"/>
            <a:ext cx="4593292" cy="707886"/>
          </a:xfrm>
          <a:prstGeom prst="rect">
            <a:avLst/>
          </a:prstGeom>
        </p:spPr>
        <p:txBody>
          <a:bodyPr wrap="square">
            <a:spAutoFit/>
          </a:bodyPr>
          <a:lstStyle/>
          <a:p>
            <a:pPr algn="just"/>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Apenas el 75% de los Padres consultados leen entre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3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libros.</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8" name="12 Tabla"/>
          <p:cNvGraphicFramePr>
            <a:graphicFrameLocks noGrp="1"/>
          </p:cNvGraphicFramePr>
          <p:nvPr>
            <p:extLst>
              <p:ext uri="{D42A27DB-BD31-4B8C-83A1-F6EECF244321}">
                <p14:modId xmlns:p14="http://schemas.microsoft.com/office/powerpoint/2010/main" val="1851264521"/>
              </p:ext>
            </p:extLst>
          </p:nvPr>
        </p:nvGraphicFramePr>
        <p:xfrm>
          <a:off x="1537012" y="1437320"/>
          <a:ext cx="3169556" cy="741680"/>
        </p:xfrm>
        <a:graphic>
          <a:graphicData uri="http://schemas.openxmlformats.org/drawingml/2006/table">
            <a:tbl>
              <a:tblPr firstRow="1" bandRow="1">
                <a:tableStyleId>{6E25E649-3F16-4E02-A733-19D2CDBF48F0}</a:tableStyleId>
              </a:tblPr>
              <a:tblGrid>
                <a:gridCol w="1584778"/>
                <a:gridCol w="1584778"/>
              </a:tblGrid>
              <a:tr h="370840">
                <a:tc>
                  <a:txBody>
                    <a:bodyPr/>
                    <a:lstStyle/>
                    <a:p>
                      <a:pPr algn="ctr"/>
                      <a:r>
                        <a:rPr lang="es-CO" dirty="0" smtClean="0">
                          <a:effectLst>
                            <a:outerShdw blurRad="38100" dist="38100" dir="2700000" algn="tl">
                              <a:srgbClr val="000000">
                                <a:alpha val="43137"/>
                              </a:srgbClr>
                            </a:outerShdw>
                          </a:effectLst>
                        </a:rPr>
                        <a:t>POBLACIÓN</a:t>
                      </a:r>
                      <a:endParaRPr lang="es-CO" b="1" dirty="0">
                        <a:effectLst>
                          <a:outerShdw blurRad="38100" dist="38100" dir="2700000" algn="tl">
                            <a:srgbClr val="000000">
                              <a:alpha val="43137"/>
                            </a:srgbClr>
                          </a:outerShdw>
                        </a:effectLst>
                      </a:endParaRPr>
                    </a:p>
                  </a:txBody>
                  <a:tcPr/>
                </a:tc>
                <a:tc>
                  <a:txBody>
                    <a:bodyPr/>
                    <a:lstStyle/>
                    <a:p>
                      <a:pPr algn="ctr"/>
                      <a:r>
                        <a:rPr lang="es-CO" dirty="0" smtClean="0">
                          <a:effectLst>
                            <a:outerShdw blurRad="38100" dist="38100" dir="2700000" algn="tl">
                              <a:srgbClr val="000000">
                                <a:alpha val="43137"/>
                              </a:srgbClr>
                            </a:outerShdw>
                          </a:effectLst>
                        </a:rPr>
                        <a:t>MUESTRA</a:t>
                      </a:r>
                      <a:endParaRPr lang="es-CO" b="1" dirty="0">
                        <a:effectLst>
                          <a:outerShdw blurRad="38100" dist="38100" dir="2700000" algn="tl">
                            <a:srgbClr val="000000">
                              <a:alpha val="43137"/>
                            </a:srgbClr>
                          </a:outerShdw>
                        </a:effectLst>
                      </a:endParaRPr>
                    </a:p>
                  </a:txBody>
                  <a:tcPr/>
                </a:tc>
              </a:tr>
              <a:tr h="370840">
                <a:tc>
                  <a:txBody>
                    <a:bodyPr/>
                    <a:lstStyle/>
                    <a:p>
                      <a:pPr algn="ctr"/>
                      <a:r>
                        <a:rPr lang="es-CO" dirty="0" smtClean="0">
                          <a:effectLst>
                            <a:outerShdw blurRad="38100" dist="38100" dir="2700000" algn="tl">
                              <a:srgbClr val="000000">
                                <a:alpha val="43137"/>
                              </a:srgbClr>
                            </a:outerShdw>
                          </a:effectLst>
                        </a:rPr>
                        <a:t>135</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r>
                        <a:rPr lang="es-CO" dirty="0" smtClean="0">
                          <a:effectLst>
                            <a:outerShdw blurRad="38100" dist="38100" dir="2700000" algn="tl">
                              <a:srgbClr val="000000">
                                <a:alpha val="43137"/>
                              </a:srgbClr>
                            </a:outerShdw>
                          </a:effectLst>
                        </a:rPr>
                        <a:t>33</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r>
            </a:tbl>
          </a:graphicData>
        </a:graphic>
      </p:graphicFrame>
      <p:sp>
        <p:nvSpPr>
          <p:cNvPr id="29" name="7 Rectángulo"/>
          <p:cNvSpPr/>
          <p:nvPr/>
        </p:nvSpPr>
        <p:spPr>
          <a:xfrm>
            <a:off x="5601386" y="2307958"/>
            <a:ext cx="4942203" cy="707886"/>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género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lectura preferido por los encuestados es el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periodístico (40%).</a:t>
            </a:r>
            <a:endPar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10 Rectángulo"/>
          <p:cNvSpPr/>
          <p:nvPr/>
        </p:nvSpPr>
        <p:spPr>
          <a:xfrm>
            <a:off x="5594721" y="3043390"/>
            <a:ext cx="4948666" cy="3170099"/>
          </a:xfrm>
          <a:prstGeom prst="rect">
            <a:avLst/>
          </a:prstGeom>
        </p:spPr>
        <p:txBody>
          <a:bodyPr wrap="square">
            <a:spAutoFit/>
          </a:bodyPr>
          <a:lstStyle/>
          <a:p>
            <a:pPr algn="just"/>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mayor </a:t>
            </a:r>
            <a:r>
              <a:rPr lang="es-CO"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porcentaje (79%) </a:t>
            </a:r>
            <a:r>
              <a:rPr lang="es-CO"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los encuestados afirman haber tenido influencia en el desarrollo de competencias lectoras de sus hijos con la justificación de estar siempre presente en el ámbito educativo de sus hijos con ayudas en sus actividades académicas y formación intelectual apoyándolos de todas las maneras posibles en este aspecto educativo.</a:t>
            </a:r>
          </a:p>
        </p:txBody>
      </p:sp>
    </p:spTree>
    <p:extLst>
      <p:ext uri="{BB962C8B-B14F-4D97-AF65-F5344CB8AC3E}">
        <p14:creationId xmlns:p14="http://schemas.microsoft.com/office/powerpoint/2010/main" val="316683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1000" fill="hold"/>
                                        <p:tgtEl>
                                          <p:spTgt spid="30"/>
                                        </p:tgtEl>
                                        <p:attrNameLst>
                                          <p:attrName>ppt_w</p:attrName>
                                        </p:attrNameLst>
                                      </p:cBhvr>
                                      <p:tavLst>
                                        <p:tav tm="0">
                                          <p:val>
                                            <p:fltVal val="0"/>
                                          </p:val>
                                        </p:tav>
                                        <p:tav tm="100000">
                                          <p:val>
                                            <p:strVal val="#ppt_w"/>
                                          </p:val>
                                        </p:tav>
                                      </p:tavLst>
                                    </p:anim>
                                    <p:anim calcmode="lin" valueType="num">
                                      <p:cBhvr>
                                        <p:cTn id="46" dur="1000" fill="hold"/>
                                        <p:tgtEl>
                                          <p:spTgt spid="30"/>
                                        </p:tgtEl>
                                        <p:attrNameLst>
                                          <p:attrName>ppt_h</p:attrName>
                                        </p:attrNameLst>
                                      </p:cBhvr>
                                      <p:tavLst>
                                        <p:tav tm="0">
                                          <p:val>
                                            <p:fltVal val="0"/>
                                          </p:val>
                                        </p:tav>
                                        <p:tav tm="100000">
                                          <p:val>
                                            <p:strVal val="#ppt_h"/>
                                          </p:val>
                                        </p:tav>
                                      </p:tavLst>
                                    </p:anim>
                                    <p:anim calcmode="lin" valueType="num">
                                      <p:cBhvr>
                                        <p:cTn id="47" dur="1000" fill="hold"/>
                                        <p:tgtEl>
                                          <p:spTgt spid="30"/>
                                        </p:tgtEl>
                                        <p:attrNameLst>
                                          <p:attrName>style.rotation</p:attrName>
                                        </p:attrNameLst>
                                      </p:cBhvr>
                                      <p:tavLst>
                                        <p:tav tm="0">
                                          <p:val>
                                            <p:fltVal val="90"/>
                                          </p:val>
                                        </p:tav>
                                        <p:tav tm="100000">
                                          <p:val>
                                            <p:fltVal val="0"/>
                                          </p:val>
                                        </p:tav>
                                      </p:tavLst>
                                    </p:anim>
                                    <p:animEffect transition="in" filter="fade">
                                      <p:cBhvr>
                                        <p:cTn id="4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5078" y="609600"/>
            <a:ext cx="8596668" cy="890016"/>
          </a:xfrm>
        </p:spPr>
        <p:txBody>
          <a:bodyPr>
            <a:normAutofit/>
          </a:bodyPr>
          <a:lstStyle/>
          <a:p>
            <a:pPr algn="ctr"/>
            <a:r>
              <a:rPr lang="es-CO" sz="4800" dirty="0" smtClean="0"/>
              <a:t>CONCLUSIONES</a:t>
            </a:r>
            <a:endParaRPr lang="es-CO" sz="4800" dirty="0"/>
          </a:p>
        </p:txBody>
      </p:sp>
      <p:sp>
        <p:nvSpPr>
          <p:cNvPr id="4" name="2 Marcador de contenido"/>
          <p:cNvSpPr>
            <a:spLocks noGrp="1"/>
          </p:cNvSpPr>
          <p:nvPr/>
        </p:nvSpPr>
        <p:spPr>
          <a:xfrm>
            <a:off x="677334" y="1728216"/>
            <a:ext cx="9527370" cy="4892040"/>
          </a:xfrm>
          <a:prstGeom prst="rect">
            <a:avLst/>
          </a:prstGeom>
          <a:ln>
            <a:noFill/>
          </a:ln>
        </p:spPr>
        <p:txBody>
          <a:bodyPr vert="horz" wrap="square" lIns="99770" tIns="49885" rIns="99770" bIns="49885" rtlCol="0">
            <a:noAutofit/>
          </a:bodyPr>
          <a:lstStyle/>
          <a:p>
            <a:pPr algn="just">
              <a:spcBef>
                <a:spcPts val="840"/>
              </a:spcBef>
              <a:spcAft>
                <a:spcPts val="0"/>
              </a:spcAft>
            </a:pPr>
            <a:r>
              <a:rPr lang="es-CO" sz="2600" kern="1200" dirty="0" smtClean="0">
                <a:effectLst/>
                <a:latin typeface="Arial" panose="020B0604020202020204" pitchFamily="34" charset="0"/>
                <a:ea typeface="Times New Roman" panose="02020603050405020304" pitchFamily="18" charset="0"/>
              </a:rPr>
              <a:t>La </a:t>
            </a:r>
            <a:r>
              <a:rPr lang="es-CO" sz="2600" kern="1200" dirty="0">
                <a:effectLst/>
                <a:latin typeface="Arial" panose="020B0604020202020204" pitchFamily="34" charset="0"/>
                <a:ea typeface="Times New Roman" panose="02020603050405020304" pitchFamily="18" charset="0"/>
              </a:rPr>
              <a:t>poca comprensión lectora, la falta de hábito lector, la no aplicación de los signos de puntuación al leer, entre otros, impide en gran medida que muchos niños y niñas alcancen los logros propuestos. Utilizar las tics como herramientas que permiten implementar estrategias didácticas para fortalecer la lectura y la escritura, genera un aprendizaje significativo y posibilita una mejor interacción docente estudiante, obligando a los y las docentes a estar abiertos a los cambios e innovar su práctica pedagógica, puesto que se está en una época donde la tecnología juega un papel importante en el proceso enseñanza aprendizaje.</a:t>
            </a:r>
            <a:endParaRPr lang="es-CO"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73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7747" y="1370117"/>
            <a:ext cx="9156243" cy="1837318"/>
          </a:xfrm>
        </p:spPr>
        <p:txBody>
          <a:bodyPr>
            <a:noAutofit/>
          </a:bodyPr>
          <a:lstStyle/>
          <a:p>
            <a:pPr algn="ctr"/>
            <a:r>
              <a:rPr lang="es-CO" sz="5400" dirty="0" smtClean="0">
                <a:solidFill>
                  <a:srgbClr val="FF0000"/>
                </a:solidFill>
                <a:latin typeface="Calibri" panose="020F0502020204030204" pitchFamily="34" charset="0"/>
              </a:rPr>
              <a:t>MUCHAS GRACIAS POR SU </a:t>
            </a:r>
            <a:r>
              <a:rPr lang="es-CO" sz="5400" dirty="0" smtClean="0">
                <a:solidFill>
                  <a:srgbClr val="FF0000"/>
                </a:solidFill>
                <a:latin typeface="Calibri" panose="020F0502020204030204" pitchFamily="34" charset="0"/>
              </a:rPr>
              <a:t>ATENCIÓN</a:t>
            </a:r>
            <a:endParaRPr lang="es-CO" sz="5400" dirty="0" smtClean="0">
              <a:solidFill>
                <a:srgbClr val="FF0000"/>
              </a:solidFill>
              <a:latin typeface="Calibri" panose="020F050202020403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157" y="3207435"/>
            <a:ext cx="2376214" cy="2376214"/>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spTree>
    <p:extLst>
      <p:ext uri="{BB962C8B-B14F-4D97-AF65-F5344CB8AC3E}">
        <p14:creationId xmlns:p14="http://schemas.microsoft.com/office/powerpoint/2010/main" val="59803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123847"/>
            <a:ext cx="7766936" cy="1072762"/>
          </a:xfrm>
        </p:spPr>
        <p:txBody>
          <a:bodyPr/>
          <a:lstStyle/>
          <a:p>
            <a:pPr algn="ctr"/>
            <a:r>
              <a:rPr lang="es-CO" dirty="0" smtClean="0"/>
              <a:t>NUESTRO GRUPO</a:t>
            </a:r>
            <a:endParaRPr lang="es-CO" dirty="0"/>
          </a:p>
        </p:txBody>
      </p:sp>
      <p:sp>
        <p:nvSpPr>
          <p:cNvPr id="3" name="Subtítulo 2"/>
          <p:cNvSpPr>
            <a:spLocks noGrp="1"/>
          </p:cNvSpPr>
          <p:nvPr>
            <p:ph type="subTitle" idx="1"/>
          </p:nvPr>
        </p:nvSpPr>
        <p:spPr>
          <a:xfrm>
            <a:off x="1507067" y="2073499"/>
            <a:ext cx="7766936" cy="3074233"/>
          </a:xfrm>
        </p:spPr>
        <p:txBody>
          <a:bodyPr>
            <a:normAutofit/>
          </a:bodyPr>
          <a:lstStyle/>
          <a:p>
            <a:endParaRPr lang="es-CO" sz="2800"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pic>
        <p:nvPicPr>
          <p:cNvPr id="5" name="Imagen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311" y="948915"/>
            <a:ext cx="8839243" cy="4933334"/>
          </a:xfrm>
          <a:prstGeom prst="rect">
            <a:avLst/>
          </a:prstGeom>
        </p:spPr>
      </p:pic>
    </p:spTree>
    <p:extLst>
      <p:ext uri="{BB962C8B-B14F-4D97-AF65-F5344CB8AC3E}">
        <p14:creationId xmlns:p14="http://schemas.microsoft.com/office/powerpoint/2010/main" val="632380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717401"/>
            <a:ext cx="7766936" cy="1072762"/>
          </a:xfrm>
        </p:spPr>
        <p:txBody>
          <a:bodyPr/>
          <a:lstStyle/>
          <a:p>
            <a:pPr algn="ctr"/>
            <a:r>
              <a:rPr lang="es-CO" dirty="0" smtClean="0"/>
              <a:t>¿POR QUÉ ESCULTORES?</a:t>
            </a:r>
            <a:endParaRPr lang="es-CO" dirty="0"/>
          </a:p>
        </p:txBody>
      </p:sp>
      <p:sp>
        <p:nvSpPr>
          <p:cNvPr id="3" name="Subtítulo 2"/>
          <p:cNvSpPr>
            <a:spLocks noGrp="1"/>
          </p:cNvSpPr>
          <p:nvPr>
            <p:ph type="subTitle" idx="1"/>
          </p:nvPr>
        </p:nvSpPr>
        <p:spPr>
          <a:xfrm>
            <a:off x="1507067" y="2073499"/>
            <a:ext cx="7766936" cy="3074233"/>
          </a:xfrm>
        </p:spPr>
        <p:txBody>
          <a:bodyPr>
            <a:normAutofit fontScale="77500" lnSpcReduction="20000"/>
          </a:bodyPr>
          <a:lstStyle/>
          <a:p>
            <a:r>
              <a:rPr lang="es-CO" sz="2800" dirty="0">
                <a:solidFill>
                  <a:schemeClr val="tx1"/>
                </a:solidFill>
              </a:rPr>
              <a:t>Escultores de sueños y caminos es una respuesta a todas  las  inquietudes que giran  en torno al desempeño y a la adquisición de las competencias comunicativas.    Aprender a hablar  con fluidez </a:t>
            </a:r>
            <a:r>
              <a:rPr lang="es-CO" sz="2800" dirty="0" smtClean="0">
                <a:solidFill>
                  <a:schemeClr val="tx1"/>
                </a:solidFill>
              </a:rPr>
              <a:t> </a:t>
            </a:r>
            <a:r>
              <a:rPr lang="es-CO" sz="2800" dirty="0">
                <a:solidFill>
                  <a:schemeClr val="tx1"/>
                </a:solidFill>
              </a:rPr>
              <a:t>ante un público  y dejar  entrever la creatividad desde la poesía, cuento, oratoria, dibujo, caricatura, escultura, pintura,  música, historietas, caligramas y otros……… A demás formar lectores, y escritores, es un arte  que como el escultor pule la palabra hasta crear un mundo real o imaginario, sensibilizando al estudiante para que sea </a:t>
            </a:r>
            <a:r>
              <a:rPr lang="es-CO" sz="2800" dirty="0" smtClean="0">
                <a:solidFill>
                  <a:schemeClr val="tx1"/>
                </a:solidFill>
              </a:rPr>
              <a:t>más </a:t>
            </a:r>
            <a:r>
              <a:rPr lang="es-CO" sz="2800" dirty="0">
                <a:solidFill>
                  <a:schemeClr val="tx1"/>
                </a:solidFill>
              </a:rPr>
              <a:t>humano,  espiritual, creativo y competente</a:t>
            </a:r>
            <a:endParaRPr lang="es-CO" sz="2800" dirty="0" smtClean="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spTree>
    <p:extLst>
      <p:ext uri="{BB962C8B-B14F-4D97-AF65-F5344CB8AC3E}">
        <p14:creationId xmlns:p14="http://schemas.microsoft.com/office/powerpoint/2010/main" val="323232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717401"/>
            <a:ext cx="7766936" cy="1072762"/>
          </a:xfrm>
        </p:spPr>
        <p:txBody>
          <a:bodyPr/>
          <a:lstStyle/>
          <a:p>
            <a:pPr algn="ctr"/>
            <a:r>
              <a:rPr lang="es-CO" dirty="0" smtClean="0"/>
              <a:t>TALLER DE LA PREGUNTA</a:t>
            </a:r>
            <a:endParaRPr lang="es-CO" dirty="0"/>
          </a:p>
        </p:txBody>
      </p:sp>
      <p:sp>
        <p:nvSpPr>
          <p:cNvPr id="3" name="Subtítulo 2"/>
          <p:cNvSpPr>
            <a:spLocks noGrp="1"/>
          </p:cNvSpPr>
          <p:nvPr>
            <p:ph type="subTitle" idx="1"/>
          </p:nvPr>
        </p:nvSpPr>
        <p:spPr>
          <a:xfrm>
            <a:off x="930292" y="1764003"/>
            <a:ext cx="8685488" cy="3581717"/>
          </a:xfrm>
        </p:spPr>
        <p:txBody>
          <a:bodyPr>
            <a:noAutofit/>
          </a:bodyPr>
          <a:lstStyle/>
          <a:p>
            <a:pPr algn="just">
              <a:spcBef>
                <a:spcPts val="0"/>
              </a:spcBef>
            </a:pPr>
            <a:r>
              <a:rPr lang="es-CO" sz="2400" dirty="0" smtClean="0">
                <a:solidFill>
                  <a:schemeClr val="tx1"/>
                </a:solidFill>
                <a:latin typeface="Calibri" panose="020F0502020204030204" pitchFamily="34" charset="0"/>
              </a:rPr>
              <a:t>Se reunió al grupo y se realizó el taller de la pregunta donde surgieron los siguientes interrogantes:</a:t>
            </a:r>
          </a:p>
          <a:p>
            <a:pPr algn="just">
              <a:spcBef>
                <a:spcPts val="0"/>
              </a:spcBef>
            </a:pPr>
            <a:r>
              <a:rPr lang="es-CO" sz="2400" dirty="0">
                <a:solidFill>
                  <a:schemeClr val="tx1"/>
                </a:solidFill>
                <a:latin typeface="Calibri" panose="020F0502020204030204" pitchFamily="34" charset="0"/>
              </a:rPr>
              <a:t>1. ¿Cómo adecuar las TICS en el proceso </a:t>
            </a:r>
            <a:r>
              <a:rPr lang="es-CO" sz="2400" dirty="0" err="1">
                <a:solidFill>
                  <a:schemeClr val="tx1"/>
                </a:solidFill>
                <a:latin typeface="Calibri" panose="020F0502020204030204" pitchFamily="34" charset="0"/>
              </a:rPr>
              <a:t>lecto</a:t>
            </a:r>
            <a:r>
              <a:rPr lang="es-CO" sz="2400" dirty="0">
                <a:solidFill>
                  <a:schemeClr val="tx1"/>
                </a:solidFill>
                <a:latin typeface="Calibri" panose="020F0502020204030204" pitchFamily="34" charset="0"/>
              </a:rPr>
              <a:t>-escritor de los niños, niñas y jóvenes de la Institución Educativa </a:t>
            </a:r>
            <a:r>
              <a:rPr lang="es-CO" sz="2400" dirty="0" smtClean="0">
                <a:solidFill>
                  <a:schemeClr val="tx1"/>
                </a:solidFill>
                <a:latin typeface="Calibri" panose="020F0502020204030204" pitchFamily="34" charset="0"/>
              </a:rPr>
              <a:t>colegio integrado fe y alegría?</a:t>
            </a:r>
          </a:p>
          <a:p>
            <a:pPr algn="just">
              <a:spcBef>
                <a:spcPts val="0"/>
              </a:spcBef>
            </a:pPr>
            <a:r>
              <a:rPr lang="es-CO" sz="2400" dirty="0" smtClean="0">
                <a:solidFill>
                  <a:schemeClr val="tx1"/>
                </a:solidFill>
                <a:latin typeface="Calibri" panose="020F0502020204030204" pitchFamily="34" charset="0"/>
              </a:rPr>
              <a:t> 2.</a:t>
            </a:r>
            <a:r>
              <a:rPr lang="es-CO" sz="2400" u="sng" dirty="0" smtClean="0">
                <a:solidFill>
                  <a:schemeClr val="tx1"/>
                </a:solidFill>
                <a:latin typeface="Calibri" panose="020F0502020204030204" pitchFamily="34" charset="0"/>
              </a:rPr>
              <a:t> </a:t>
            </a:r>
            <a:r>
              <a:rPr lang="es-CO" sz="2400" dirty="0" smtClean="0">
                <a:solidFill>
                  <a:schemeClr val="tx1"/>
                </a:solidFill>
                <a:latin typeface="Calibri" panose="020F0502020204030204" pitchFamily="34" charset="0"/>
              </a:rPr>
              <a:t>¿por qué los niños, niñas y jóvenes de hoy no dedican tiempo a la lectura?</a:t>
            </a:r>
          </a:p>
          <a:p>
            <a:pPr algn="just">
              <a:spcBef>
                <a:spcPts val="0"/>
              </a:spcBef>
            </a:pPr>
            <a:r>
              <a:rPr lang="es-CO" sz="2400" dirty="0" smtClean="0">
                <a:solidFill>
                  <a:schemeClr val="tx1"/>
                </a:solidFill>
                <a:latin typeface="Calibri" panose="020F0502020204030204" pitchFamily="34" charset="0"/>
              </a:rPr>
              <a:t> 3.  ¿por qué no se incentiva desde el hogar el hábito de la lectura?</a:t>
            </a:r>
          </a:p>
          <a:p>
            <a:pPr algn="just">
              <a:spcBef>
                <a:spcPts val="0"/>
              </a:spcBef>
            </a:pPr>
            <a:r>
              <a:rPr lang="es-CO" sz="2400" dirty="0" smtClean="0">
                <a:solidFill>
                  <a:schemeClr val="tx1"/>
                </a:solidFill>
                <a:latin typeface="Calibri" panose="020F0502020204030204" pitchFamily="34" charset="0"/>
              </a:rPr>
              <a:t> 4. ¿cómo utilizar las tics para fomentar hábitos lectores? </a:t>
            </a:r>
          </a:p>
          <a:p>
            <a:pPr algn="just">
              <a:spcBef>
                <a:spcPts val="0"/>
              </a:spcBef>
            </a:pPr>
            <a:r>
              <a:rPr lang="es-CO" sz="2400" dirty="0">
                <a:solidFill>
                  <a:schemeClr val="tx1"/>
                </a:solidFill>
                <a:latin typeface="Calibri" panose="020F0502020204030204" pitchFamily="34" charset="0"/>
              </a:rPr>
              <a:t> </a:t>
            </a:r>
            <a:r>
              <a:rPr lang="es-CO" sz="2400" dirty="0" smtClean="0">
                <a:solidFill>
                  <a:schemeClr val="tx1"/>
                </a:solidFill>
                <a:latin typeface="Calibri" panose="020F0502020204030204" pitchFamily="34" charset="0"/>
              </a:rPr>
              <a:t>5</a:t>
            </a:r>
            <a:r>
              <a:rPr lang="es-CO" sz="2400" dirty="0">
                <a:solidFill>
                  <a:schemeClr val="tx1"/>
                </a:solidFill>
                <a:latin typeface="Calibri" panose="020F0502020204030204" pitchFamily="34" charset="0"/>
              </a:rPr>
              <a:t>. ¿QUÉ TANTO INFLUYE EL ACOMPAÑAMIENTO FAMILIAR EN EL DESARROLLO DE COMPETENCIAS LECTORAS?</a:t>
            </a:r>
          </a:p>
          <a:p>
            <a:pPr algn="just">
              <a:spcBef>
                <a:spcPts val="0"/>
              </a:spcBef>
            </a:pPr>
            <a:endParaRPr lang="es-CO" sz="2400" dirty="0" smtClean="0">
              <a:latin typeface="Calibri" panose="020F0502020204030204" pitchFamily="34" charset="0"/>
            </a:endParaRPr>
          </a:p>
          <a:p>
            <a:pPr algn="just">
              <a:spcBef>
                <a:spcPts val="0"/>
              </a:spcBef>
            </a:pPr>
            <a:r>
              <a:rPr lang="es-CO" sz="2400" dirty="0" smtClean="0">
                <a:latin typeface="Calibri" panose="020F0502020204030204" pitchFamily="34" charset="0"/>
              </a:rPr>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spTree>
    <p:extLst>
      <p:ext uri="{BB962C8B-B14F-4D97-AF65-F5344CB8AC3E}">
        <p14:creationId xmlns:p14="http://schemas.microsoft.com/office/powerpoint/2010/main" val="8407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717401"/>
            <a:ext cx="7766936" cy="1072762"/>
          </a:xfrm>
        </p:spPr>
        <p:txBody>
          <a:bodyPr/>
          <a:lstStyle/>
          <a:p>
            <a:pPr algn="ctr"/>
            <a:r>
              <a:rPr lang="es-CO" dirty="0" smtClean="0"/>
              <a:t>TALLER DE LA PREGUNTA</a:t>
            </a:r>
            <a:endParaRPr lang="es-CO" dirty="0"/>
          </a:p>
        </p:txBody>
      </p:sp>
      <p:sp>
        <p:nvSpPr>
          <p:cNvPr id="3" name="Subtítulo 2"/>
          <p:cNvSpPr>
            <a:spLocks noGrp="1"/>
          </p:cNvSpPr>
          <p:nvPr>
            <p:ph type="subTitle" idx="1"/>
          </p:nvPr>
        </p:nvSpPr>
        <p:spPr>
          <a:xfrm>
            <a:off x="930292" y="1764004"/>
            <a:ext cx="8685488" cy="2006138"/>
          </a:xfrm>
        </p:spPr>
        <p:txBody>
          <a:bodyPr>
            <a:noAutofit/>
          </a:bodyPr>
          <a:lstStyle/>
          <a:p>
            <a:pPr algn="just">
              <a:spcBef>
                <a:spcPts val="0"/>
              </a:spcBef>
            </a:pPr>
            <a:r>
              <a:rPr lang="es-CO" sz="2400" dirty="0" smtClean="0">
                <a:solidFill>
                  <a:schemeClr val="tx1"/>
                </a:solidFill>
                <a:latin typeface="Calibri" panose="020F0502020204030204" pitchFamily="34" charset="0"/>
              </a:rPr>
              <a:t>Seleccionando como pregunta de investigación la numero cinco:</a:t>
            </a:r>
          </a:p>
          <a:p>
            <a:pPr algn="just">
              <a:spcBef>
                <a:spcPts val="0"/>
              </a:spcBef>
            </a:pPr>
            <a:r>
              <a:rPr lang="es-CO" sz="2400" dirty="0">
                <a:solidFill>
                  <a:schemeClr val="tx1"/>
                </a:solidFill>
                <a:latin typeface="Calibri" panose="020F0502020204030204" pitchFamily="34" charset="0"/>
              </a:rPr>
              <a:t> </a:t>
            </a:r>
            <a:r>
              <a:rPr lang="es-CO" sz="2400" b="1" i="1" dirty="0" smtClean="0">
                <a:solidFill>
                  <a:schemeClr val="tx1"/>
                </a:solidFill>
                <a:latin typeface="Calibri" panose="020F0502020204030204" pitchFamily="34" charset="0"/>
              </a:rPr>
              <a:t>5</a:t>
            </a:r>
            <a:r>
              <a:rPr lang="es-CO" sz="2400" b="1" i="1" dirty="0">
                <a:solidFill>
                  <a:schemeClr val="tx1"/>
                </a:solidFill>
                <a:latin typeface="Calibri" panose="020F0502020204030204" pitchFamily="34" charset="0"/>
              </a:rPr>
              <a:t>. ¿QUÉ TANTO INFLUYE EL ACOMPAÑAMIENTO FAMILIAR EN EL DESARROLLO DE COMPETENCIAS </a:t>
            </a:r>
            <a:r>
              <a:rPr lang="es-CO" sz="2400" b="1" i="1" dirty="0" smtClean="0">
                <a:solidFill>
                  <a:schemeClr val="tx1"/>
                </a:solidFill>
                <a:latin typeface="Calibri" panose="020F0502020204030204" pitchFamily="34" charset="0"/>
              </a:rPr>
              <a:t>LECTORAS EN LAS NIÑAS, NIÑOS Y JOVENES DE LA INSTITUCIÓN EDUCATIVA COLEGIO INTEGRADO FE Y ALEGRIA?</a:t>
            </a:r>
            <a:endParaRPr lang="es-CO" sz="2400" b="1" i="1" dirty="0">
              <a:solidFill>
                <a:schemeClr val="tx1"/>
              </a:solidFill>
              <a:latin typeface="Calibri" panose="020F0502020204030204" pitchFamily="34" charset="0"/>
            </a:endParaRPr>
          </a:p>
          <a:p>
            <a:pPr algn="just">
              <a:spcBef>
                <a:spcPts val="0"/>
              </a:spcBef>
            </a:pPr>
            <a:endParaRPr lang="es-CO" sz="2400" dirty="0" smtClean="0">
              <a:solidFill>
                <a:schemeClr val="tx1"/>
              </a:solidFill>
              <a:latin typeface="Calibri" panose="020F0502020204030204" pitchFamily="34" charset="0"/>
            </a:endParaRPr>
          </a:p>
          <a:p>
            <a:pPr algn="just">
              <a:spcBef>
                <a:spcPts val="0"/>
              </a:spcBef>
            </a:pPr>
            <a:r>
              <a:rPr lang="es-CO" sz="2400" dirty="0" smtClean="0">
                <a:solidFill>
                  <a:schemeClr val="tx1"/>
                </a:solidFill>
                <a:latin typeface="Calibri" panose="020F0502020204030204" pitchFamily="34" charset="0"/>
              </a:rPr>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pic>
        <p:nvPicPr>
          <p:cNvPr id="5" name="Imagen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8294" y="3673621"/>
            <a:ext cx="2944837" cy="2208628"/>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99518" y="3301222"/>
            <a:ext cx="3619169" cy="2714377"/>
          </a:xfrm>
          <a:prstGeom prst="rect">
            <a:avLst/>
          </a:prstGeom>
        </p:spPr>
      </p:pic>
    </p:spTree>
    <p:extLst>
      <p:ext uri="{BB962C8B-B14F-4D97-AF65-F5344CB8AC3E}">
        <p14:creationId xmlns:p14="http://schemas.microsoft.com/office/powerpoint/2010/main" val="176932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anim calcmode="lin" valueType="num">
                                      <p:cBhvr>
                                        <p:cTn id="31" dur="2000" fill="hold"/>
                                        <p:tgtEl>
                                          <p:spTgt spid="12"/>
                                        </p:tgtEl>
                                        <p:attrNameLst>
                                          <p:attrName>ppt_w</p:attrName>
                                        </p:attrNameLst>
                                      </p:cBhvr>
                                      <p:tavLst>
                                        <p:tav tm="0" fmla="#ppt_w*sin(2.5*pi*$)">
                                          <p:val>
                                            <p:fltVal val="0"/>
                                          </p:val>
                                        </p:tav>
                                        <p:tav tm="100000">
                                          <p:val>
                                            <p:fltVal val="1"/>
                                          </p:val>
                                        </p:tav>
                                      </p:tavLst>
                                    </p:anim>
                                    <p:anim calcmode="lin" valueType="num">
                                      <p:cBhvr>
                                        <p:cTn id="3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717401"/>
            <a:ext cx="7766936" cy="1072762"/>
          </a:xfrm>
        </p:spPr>
        <p:txBody>
          <a:bodyPr/>
          <a:lstStyle/>
          <a:p>
            <a:pPr algn="ctr"/>
            <a:r>
              <a:rPr lang="es-CO" dirty="0" smtClean="0"/>
              <a:t>PROYECTO DE INVESTIGACIÓN</a:t>
            </a:r>
            <a:endParaRPr lang="es-CO" dirty="0"/>
          </a:p>
        </p:txBody>
      </p:sp>
      <p:sp>
        <p:nvSpPr>
          <p:cNvPr id="3" name="Subtítulo 2"/>
          <p:cNvSpPr>
            <a:spLocks noGrp="1"/>
          </p:cNvSpPr>
          <p:nvPr>
            <p:ph type="subTitle" idx="1"/>
          </p:nvPr>
        </p:nvSpPr>
        <p:spPr>
          <a:xfrm>
            <a:off x="930292" y="1764004"/>
            <a:ext cx="8685488" cy="1007331"/>
          </a:xfrm>
        </p:spPr>
        <p:txBody>
          <a:bodyPr>
            <a:noAutofit/>
          </a:bodyPr>
          <a:lstStyle/>
          <a:p>
            <a:pPr algn="just">
              <a:spcBef>
                <a:spcPts val="0"/>
              </a:spcBef>
            </a:pPr>
            <a:r>
              <a:rPr lang="es-CO" sz="2400" dirty="0" smtClean="0">
                <a:solidFill>
                  <a:schemeClr val="tx1"/>
                </a:solidFill>
                <a:latin typeface="Calibri" panose="020F0502020204030204" pitchFamily="34" charset="0"/>
              </a:rPr>
              <a:t>Y así iniciamos nuestro proyecto, desarrollándolo en nuestro tiempo libre y en las horas de la tarde acá en la institución. </a:t>
            </a:r>
            <a:endParaRPr lang="es-CO" sz="2400" dirty="0">
              <a:solidFill>
                <a:schemeClr val="tx1"/>
              </a:solidFill>
              <a:latin typeface="Calibri" panose="020F0502020204030204" pitchFamily="34" charset="0"/>
            </a:endParaRPr>
          </a:p>
          <a:p>
            <a:pPr algn="just">
              <a:spcBef>
                <a:spcPts val="0"/>
              </a:spcBef>
            </a:pPr>
            <a:endParaRPr lang="es-CO" sz="2400" dirty="0" smtClean="0">
              <a:solidFill>
                <a:schemeClr val="tx1"/>
              </a:solidFill>
              <a:latin typeface="Calibri" panose="020F0502020204030204" pitchFamily="34" charset="0"/>
            </a:endParaRPr>
          </a:p>
          <a:p>
            <a:pPr algn="just">
              <a:spcBef>
                <a:spcPts val="0"/>
              </a:spcBef>
            </a:pPr>
            <a:r>
              <a:rPr lang="es-CO" sz="2400" dirty="0" smtClean="0">
                <a:solidFill>
                  <a:schemeClr val="tx1"/>
                </a:solidFill>
                <a:latin typeface="Calibri" panose="020F0502020204030204" pitchFamily="34" charset="0"/>
              </a:rPr>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pic>
        <p:nvPicPr>
          <p:cNvPr id="13" name="Imagen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1299" y="2869663"/>
            <a:ext cx="3582572" cy="2686929"/>
          </a:xfrm>
          <a:prstGeom prst="rect">
            <a:avLst/>
          </a:prstGeom>
        </p:spPr>
      </p:pic>
      <p:pic>
        <p:nvPicPr>
          <p:cNvPr id="14" name="Imagen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3036" y="2867077"/>
            <a:ext cx="3586019" cy="2689515"/>
          </a:xfrm>
          <a:prstGeom prst="rect">
            <a:avLst/>
          </a:prstGeom>
        </p:spPr>
      </p:pic>
    </p:spTree>
    <p:extLst>
      <p:ext uri="{BB962C8B-B14F-4D97-AF65-F5344CB8AC3E}">
        <p14:creationId xmlns:p14="http://schemas.microsoft.com/office/powerpoint/2010/main" val="272865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140626"/>
            <a:ext cx="7766936" cy="1072762"/>
          </a:xfrm>
        </p:spPr>
        <p:txBody>
          <a:bodyPr/>
          <a:lstStyle/>
          <a:p>
            <a:pPr algn="ctr"/>
            <a:r>
              <a:rPr lang="es-CO" dirty="0" smtClean="0"/>
              <a:t>RUTA DE INDAGACIÓN</a:t>
            </a:r>
            <a:endParaRPr lang="es-CO" dirty="0"/>
          </a:p>
        </p:txBody>
      </p:sp>
      <p:sp>
        <p:nvSpPr>
          <p:cNvPr id="3" name="Subtítulo 2"/>
          <p:cNvSpPr>
            <a:spLocks noGrp="1"/>
          </p:cNvSpPr>
          <p:nvPr>
            <p:ph type="subTitle" idx="1"/>
          </p:nvPr>
        </p:nvSpPr>
        <p:spPr>
          <a:xfrm>
            <a:off x="930292" y="1130959"/>
            <a:ext cx="8685488" cy="1007331"/>
          </a:xfrm>
        </p:spPr>
        <p:txBody>
          <a:bodyPr>
            <a:noAutofit/>
          </a:bodyPr>
          <a:lstStyle/>
          <a:p>
            <a:pPr algn="just">
              <a:spcBef>
                <a:spcPts val="0"/>
              </a:spcBef>
            </a:pPr>
            <a:r>
              <a:rPr lang="es-CO" sz="2400" dirty="0" smtClean="0">
                <a:solidFill>
                  <a:schemeClr val="tx1"/>
                </a:solidFill>
                <a:latin typeface="Calibri" panose="020F0502020204030204" pitchFamily="34" charset="0"/>
              </a:rPr>
              <a:t>En algunas reuniones planteamos como dar respuesta a nuestra pregunta de investigación y se decidió aplicar una encuesta a los estudiantes y a los padres de familia. Nuestra ruta es la siguiente:</a:t>
            </a:r>
            <a:endParaRPr lang="es-CO" sz="2400" dirty="0">
              <a:solidFill>
                <a:schemeClr val="tx1"/>
              </a:solidFill>
              <a:latin typeface="Calibri" panose="020F0502020204030204" pitchFamily="34" charset="0"/>
            </a:endParaRPr>
          </a:p>
          <a:p>
            <a:pPr algn="just">
              <a:spcBef>
                <a:spcPts val="0"/>
              </a:spcBef>
            </a:pPr>
            <a:endParaRPr lang="es-CO" sz="2400" dirty="0" smtClean="0">
              <a:solidFill>
                <a:schemeClr val="tx1"/>
              </a:solidFill>
              <a:latin typeface="Calibri" panose="020F0502020204030204" pitchFamily="34" charset="0"/>
            </a:endParaRPr>
          </a:p>
          <a:p>
            <a:pPr algn="just">
              <a:spcBef>
                <a:spcPts val="0"/>
              </a:spcBef>
            </a:pPr>
            <a:r>
              <a:rPr lang="es-CO" sz="2400" dirty="0" smtClean="0">
                <a:solidFill>
                  <a:schemeClr val="tx1"/>
                </a:solidFill>
                <a:latin typeface="Calibri" panose="020F0502020204030204" pitchFamily="34" charset="0"/>
              </a:rPr>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pic>
        <p:nvPicPr>
          <p:cNvPr id="5" name="Imagen 4"/>
          <p:cNvPicPr>
            <a:picLocks noChangeAspect="1"/>
          </p:cNvPicPr>
          <p:nvPr/>
        </p:nvPicPr>
        <p:blipFill rotWithShape="1">
          <a:blip r:embed="rId9">
            <a:extLst>
              <a:ext uri="{28A0092B-C50C-407E-A947-70E740481C1C}">
                <a14:useLocalDpi xmlns:a14="http://schemas.microsoft.com/office/drawing/2010/main" val="0"/>
              </a:ext>
            </a:extLst>
          </a:blip>
          <a:srcRect l="19825" t="5875" r="14219"/>
          <a:stretch/>
        </p:blipFill>
        <p:spPr>
          <a:xfrm>
            <a:off x="1828800" y="2402205"/>
            <a:ext cx="6461511" cy="3480044"/>
          </a:xfrm>
          <a:prstGeom prst="rect">
            <a:avLst/>
          </a:prstGeom>
        </p:spPr>
      </p:pic>
    </p:spTree>
    <p:extLst>
      <p:ext uri="{BB962C8B-B14F-4D97-AF65-F5344CB8AC3E}">
        <p14:creationId xmlns:p14="http://schemas.microsoft.com/office/powerpoint/2010/main" val="237076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140626"/>
            <a:ext cx="7766936" cy="1072762"/>
          </a:xfrm>
        </p:spPr>
        <p:txBody>
          <a:bodyPr/>
          <a:lstStyle/>
          <a:p>
            <a:pPr algn="ctr"/>
            <a:r>
              <a:rPr lang="es-CO" dirty="0" smtClean="0"/>
              <a:t>ENCUESTAS</a:t>
            </a:r>
            <a:endParaRPr lang="es-CO" dirty="0"/>
          </a:p>
        </p:txBody>
      </p:sp>
      <p:sp>
        <p:nvSpPr>
          <p:cNvPr id="3" name="Subtítulo 2"/>
          <p:cNvSpPr>
            <a:spLocks noGrp="1"/>
          </p:cNvSpPr>
          <p:nvPr>
            <p:ph type="subTitle" idx="1"/>
          </p:nvPr>
        </p:nvSpPr>
        <p:spPr>
          <a:xfrm>
            <a:off x="930292" y="1130959"/>
            <a:ext cx="8685488" cy="1007331"/>
          </a:xfrm>
        </p:spPr>
        <p:txBody>
          <a:bodyPr>
            <a:noAutofit/>
          </a:bodyPr>
          <a:lstStyle/>
          <a:p>
            <a:pPr algn="just">
              <a:spcBef>
                <a:spcPts val="0"/>
              </a:spcBef>
            </a:pPr>
            <a:r>
              <a:rPr lang="es-CO" sz="2400" dirty="0">
                <a:solidFill>
                  <a:schemeClr val="tx1"/>
                </a:solidFill>
                <a:latin typeface="Calibri" panose="020F0502020204030204" pitchFamily="34" charset="0"/>
              </a:rPr>
              <a:t>S</a:t>
            </a:r>
            <a:r>
              <a:rPr lang="es-CO" sz="2400" dirty="0" smtClean="0">
                <a:solidFill>
                  <a:schemeClr val="tx1"/>
                </a:solidFill>
                <a:latin typeface="Calibri" panose="020F0502020204030204" pitchFamily="34" charset="0"/>
              </a:rPr>
              <a:t>e </a:t>
            </a:r>
            <a:r>
              <a:rPr lang="es-CO" sz="2400" dirty="0" smtClean="0">
                <a:solidFill>
                  <a:schemeClr val="tx1"/>
                </a:solidFill>
                <a:latin typeface="Calibri" panose="020F0502020204030204" pitchFamily="34" charset="0"/>
              </a:rPr>
              <a:t>aplico el instrumento de recolección de datos a los estudiantes </a:t>
            </a:r>
            <a:endParaRPr lang="es-CO" sz="2400" dirty="0">
              <a:solidFill>
                <a:schemeClr val="tx1"/>
              </a:solidFill>
              <a:latin typeface="Calibri" panose="020F0502020204030204" pitchFamily="34" charset="0"/>
            </a:endParaRPr>
          </a:p>
          <a:p>
            <a:pPr algn="just">
              <a:spcBef>
                <a:spcPts val="0"/>
              </a:spcBef>
            </a:pPr>
            <a:endParaRPr lang="es-CO" sz="2400" dirty="0" smtClean="0">
              <a:solidFill>
                <a:schemeClr val="tx1"/>
              </a:solidFill>
              <a:latin typeface="Calibri" panose="020F0502020204030204" pitchFamily="34" charset="0"/>
            </a:endParaRPr>
          </a:p>
          <a:p>
            <a:pPr algn="just">
              <a:spcBef>
                <a:spcPts val="0"/>
              </a:spcBef>
            </a:pPr>
            <a:r>
              <a:rPr lang="es-CO" sz="2400" dirty="0" smtClean="0">
                <a:solidFill>
                  <a:schemeClr val="tx1"/>
                </a:solidFill>
                <a:latin typeface="Calibri" panose="020F0502020204030204" pitchFamily="34" charset="0"/>
              </a:rPr>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4310" y="1719032"/>
            <a:ext cx="2746061" cy="2059546"/>
          </a:xfrm>
          <a:prstGeom prst="rect">
            <a:avLst/>
          </a:prstGeom>
        </p:spPr>
      </p:pic>
      <p:pic>
        <p:nvPicPr>
          <p:cNvPr id="13" name="Imagen 12" descr="G:\DCIM\Camera\IMG_20151029_08251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8956" y="2138290"/>
            <a:ext cx="2812595" cy="2518116"/>
          </a:xfrm>
          <a:prstGeom prst="rect">
            <a:avLst/>
          </a:prstGeom>
          <a:noFill/>
          <a:ln>
            <a:noFill/>
          </a:ln>
        </p:spPr>
      </p:pic>
      <p:pic>
        <p:nvPicPr>
          <p:cNvPr id="14" name="Imagen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4499" y="3016093"/>
            <a:ext cx="3198056" cy="2398542"/>
          </a:xfrm>
          <a:prstGeom prst="rect">
            <a:avLst/>
          </a:prstGeom>
        </p:spPr>
      </p:pic>
    </p:spTree>
    <p:extLst>
      <p:ext uri="{BB962C8B-B14F-4D97-AF65-F5344CB8AC3E}">
        <p14:creationId xmlns:p14="http://schemas.microsoft.com/office/powerpoint/2010/main" val="387496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4"/>
                                        </p:tgtEl>
                                        <p:attrNameLst>
                                          <p:attrName>r</p:attrName>
                                        </p:attrNameLst>
                                      </p:cBhvr>
                                    </p:animRot>
                                    <p:animRot by="-240000">
                                      <p:cBhvr>
                                        <p:cTn id="19" dur="200" fill="hold">
                                          <p:stCondLst>
                                            <p:cond delay="200"/>
                                          </p:stCondLst>
                                        </p:cTn>
                                        <p:tgtEl>
                                          <p:spTgt spid="14"/>
                                        </p:tgtEl>
                                        <p:attrNameLst>
                                          <p:attrName>r</p:attrName>
                                        </p:attrNameLst>
                                      </p:cBhvr>
                                    </p:animRot>
                                    <p:animRot by="240000">
                                      <p:cBhvr>
                                        <p:cTn id="20" dur="200" fill="hold">
                                          <p:stCondLst>
                                            <p:cond delay="400"/>
                                          </p:stCondLst>
                                        </p:cTn>
                                        <p:tgtEl>
                                          <p:spTgt spid="14"/>
                                        </p:tgtEl>
                                        <p:attrNameLst>
                                          <p:attrName>r</p:attrName>
                                        </p:attrNameLst>
                                      </p:cBhvr>
                                    </p:animRot>
                                    <p:animRot by="-240000">
                                      <p:cBhvr>
                                        <p:cTn id="21" dur="200" fill="hold">
                                          <p:stCondLst>
                                            <p:cond delay="600"/>
                                          </p:stCondLst>
                                        </p:cTn>
                                        <p:tgtEl>
                                          <p:spTgt spid="14"/>
                                        </p:tgtEl>
                                        <p:attrNameLst>
                                          <p:attrName>r</p:attrName>
                                        </p:attrNameLst>
                                      </p:cBhvr>
                                    </p:animRot>
                                    <p:animRot by="120000">
                                      <p:cBhvr>
                                        <p:cTn id="22"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140626"/>
            <a:ext cx="7766936" cy="1072762"/>
          </a:xfrm>
        </p:spPr>
        <p:txBody>
          <a:bodyPr/>
          <a:lstStyle/>
          <a:p>
            <a:pPr algn="ctr"/>
            <a:r>
              <a:rPr lang="es-CO" dirty="0" smtClean="0"/>
              <a:t>ENCUESTAS</a:t>
            </a:r>
            <a:endParaRPr lang="es-CO" dirty="0"/>
          </a:p>
        </p:txBody>
      </p:sp>
      <p:sp>
        <p:nvSpPr>
          <p:cNvPr id="3" name="Subtítulo 2"/>
          <p:cNvSpPr>
            <a:spLocks noGrp="1"/>
          </p:cNvSpPr>
          <p:nvPr>
            <p:ph type="subTitle" idx="1"/>
          </p:nvPr>
        </p:nvSpPr>
        <p:spPr>
          <a:xfrm>
            <a:off x="930292" y="1130959"/>
            <a:ext cx="8685488" cy="1007331"/>
          </a:xfrm>
        </p:spPr>
        <p:txBody>
          <a:bodyPr>
            <a:noAutofit/>
          </a:bodyPr>
          <a:lstStyle/>
          <a:p>
            <a:pPr algn="just">
              <a:spcBef>
                <a:spcPts val="0"/>
              </a:spcBef>
            </a:pPr>
            <a:r>
              <a:rPr lang="es-CO" sz="2400" dirty="0">
                <a:solidFill>
                  <a:schemeClr val="tx1"/>
                </a:solidFill>
                <a:latin typeface="Calibri" panose="020F0502020204030204" pitchFamily="34" charset="0"/>
              </a:rPr>
              <a:t>S</a:t>
            </a:r>
            <a:r>
              <a:rPr lang="es-CO" sz="2400" dirty="0" smtClean="0">
                <a:solidFill>
                  <a:schemeClr val="tx1"/>
                </a:solidFill>
                <a:latin typeface="Calibri" panose="020F0502020204030204" pitchFamily="34" charset="0"/>
              </a:rPr>
              <a:t>e </a:t>
            </a:r>
            <a:r>
              <a:rPr lang="es-CO" sz="2400" dirty="0" smtClean="0">
                <a:solidFill>
                  <a:schemeClr val="tx1"/>
                </a:solidFill>
                <a:latin typeface="Calibri" panose="020F0502020204030204" pitchFamily="34" charset="0"/>
              </a:rPr>
              <a:t>aplico el instrumento de recolección de datos a </a:t>
            </a:r>
            <a:r>
              <a:rPr lang="es-CO" sz="2400" dirty="0" smtClean="0">
                <a:solidFill>
                  <a:schemeClr val="tx1"/>
                </a:solidFill>
                <a:latin typeface="Calibri" panose="020F0502020204030204" pitchFamily="34" charset="0"/>
              </a:rPr>
              <a:t>los Padres de Familia </a:t>
            </a:r>
            <a:endParaRPr lang="es-CO" sz="2400" dirty="0">
              <a:solidFill>
                <a:schemeClr val="tx1"/>
              </a:solidFill>
              <a:latin typeface="Calibri" panose="020F0502020204030204" pitchFamily="34" charset="0"/>
            </a:endParaRPr>
          </a:p>
          <a:p>
            <a:pPr algn="just">
              <a:spcBef>
                <a:spcPts val="0"/>
              </a:spcBef>
            </a:pPr>
            <a:endParaRPr lang="es-CO" sz="2400" dirty="0" smtClean="0">
              <a:solidFill>
                <a:schemeClr val="tx1"/>
              </a:solidFill>
              <a:latin typeface="Calibri" panose="020F0502020204030204" pitchFamily="34" charset="0"/>
            </a:endParaRPr>
          </a:p>
          <a:p>
            <a:pPr algn="just">
              <a:spcBef>
                <a:spcPts val="0"/>
              </a:spcBef>
            </a:pPr>
            <a:r>
              <a:rPr lang="es-CO" sz="2400" dirty="0" smtClean="0">
                <a:solidFill>
                  <a:schemeClr val="tx1"/>
                </a:solidFill>
                <a:latin typeface="Calibri" panose="020F0502020204030204" pitchFamily="34" charset="0"/>
              </a:rPr>
              <a:t>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8821" cy="105882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555" y="4798454"/>
            <a:ext cx="1862070" cy="1862070"/>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0022" y="0"/>
            <a:ext cx="1171978" cy="971923"/>
          </a:xfrm>
          <a:prstGeom prst="rect">
            <a:avLst/>
          </a:prstGeom>
          <a:noFill/>
          <a:ln>
            <a:noFill/>
          </a:ln>
        </p:spPr>
      </p:pic>
      <p:pic>
        <p:nvPicPr>
          <p:cNvPr id="8" name="0 Imagen"/>
          <p:cNvPicPr/>
          <p:nvPr/>
        </p:nvPicPr>
        <p:blipFill rotWithShape="1">
          <a:blip r:embed="rId5" cstate="print">
            <a:extLst>
              <a:ext uri="{28A0092B-C50C-407E-A947-70E740481C1C}">
                <a14:useLocalDpi xmlns:a14="http://schemas.microsoft.com/office/drawing/2010/main" val="0"/>
              </a:ext>
            </a:extLst>
          </a:blip>
          <a:srcRect l="5555" t="17704" r="3846" b="17015"/>
          <a:stretch/>
        </p:blipFill>
        <p:spPr bwMode="auto">
          <a:xfrm>
            <a:off x="8290311" y="6128629"/>
            <a:ext cx="1035050" cy="575945"/>
          </a:xfrm>
          <a:prstGeom prst="rect">
            <a:avLst/>
          </a:prstGeom>
          <a:ln>
            <a:noFill/>
          </a:ln>
          <a:extLst>
            <a:ext uri="{53640926-AAD7-44D8-BBD7-CCE9431645EC}">
              <a14:shadowObscured xmlns:a14="http://schemas.microsoft.com/office/drawing/2010/main"/>
            </a:ext>
          </a:extLst>
        </p:spPr>
      </p:pic>
      <p:pic>
        <p:nvPicPr>
          <p:cNvPr id="9" name="0 Imagen"/>
          <p:cNvPicPr/>
          <p:nvPr/>
        </p:nvPicPr>
        <p:blipFill>
          <a:blip r:embed="rId6">
            <a:extLst>
              <a:ext uri="{28A0092B-C50C-407E-A947-70E740481C1C}">
                <a14:useLocalDpi xmlns:a14="http://schemas.microsoft.com/office/drawing/2010/main" val="0"/>
              </a:ext>
            </a:extLst>
          </a:blip>
          <a:stretch>
            <a:fillRect/>
          </a:stretch>
        </p:blipFill>
        <p:spPr>
          <a:xfrm>
            <a:off x="2145416" y="6109579"/>
            <a:ext cx="1477645" cy="575945"/>
          </a:xfrm>
          <a:prstGeom prst="rect">
            <a:avLst/>
          </a:prstGeom>
        </p:spPr>
      </p:pic>
      <p:pic>
        <p:nvPicPr>
          <p:cNvPr id="10" name="Imagen 9" descr="http://inventta.co/wp-content/uploads/2014/01/min-educacion-colombia-c9skk-300x100.png"/>
          <p:cNvPicPr/>
          <p:nvPr/>
        </p:nvPicPr>
        <p:blipFill>
          <a:blip r:embed="rId7">
            <a:extLst>
              <a:ext uri="{28A0092B-C50C-407E-A947-70E740481C1C}">
                <a14:useLocalDpi xmlns:a14="http://schemas.microsoft.com/office/drawing/2010/main" val="0"/>
              </a:ext>
            </a:extLst>
          </a:blip>
          <a:srcRect/>
          <a:stretch>
            <a:fillRect/>
          </a:stretch>
        </p:blipFill>
        <p:spPr bwMode="auto">
          <a:xfrm>
            <a:off x="3690371" y="5882249"/>
            <a:ext cx="2667000" cy="889000"/>
          </a:xfrm>
          <a:prstGeom prst="rect">
            <a:avLst/>
          </a:prstGeom>
          <a:noFill/>
          <a:ln>
            <a:noFill/>
          </a:ln>
        </p:spPr>
      </p:pic>
      <p:pic>
        <p:nvPicPr>
          <p:cNvPr id="11" name="Imagen 10" descr="http://www.prensalibrecasanare.com/uploads/posts/2013-09/1380296283_mintic.jpg"/>
          <p:cNvPicPr/>
          <p:nvPr/>
        </p:nvPicPr>
        <p:blipFill>
          <a:blip r:embed="rId8">
            <a:extLst>
              <a:ext uri="{28A0092B-C50C-407E-A947-70E740481C1C}">
                <a14:useLocalDpi xmlns:a14="http://schemas.microsoft.com/office/drawing/2010/main" val="0"/>
              </a:ext>
            </a:extLst>
          </a:blip>
          <a:srcRect/>
          <a:stretch>
            <a:fillRect/>
          </a:stretch>
        </p:blipFill>
        <p:spPr bwMode="auto">
          <a:xfrm>
            <a:off x="6433571" y="6015599"/>
            <a:ext cx="1638300" cy="697865"/>
          </a:xfrm>
          <a:prstGeom prst="rect">
            <a:avLst/>
          </a:prstGeom>
          <a:noFill/>
          <a:ln>
            <a:noFill/>
          </a:ln>
        </p:spPr>
      </p:pic>
      <p:pic>
        <p:nvPicPr>
          <p:cNvPr id="5" name="Imagen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0292" y="2348682"/>
            <a:ext cx="4107349" cy="2835995"/>
          </a:xfrm>
          <a:prstGeom prst="rect">
            <a:avLst/>
          </a:prstGeom>
        </p:spPr>
      </p:pic>
      <p:pic>
        <p:nvPicPr>
          <p:cNvPr id="15" name="Imagen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90535" y="2339714"/>
            <a:ext cx="5037641" cy="2833673"/>
          </a:xfrm>
          <a:prstGeom prst="rect">
            <a:avLst/>
          </a:prstGeom>
        </p:spPr>
      </p:pic>
    </p:spTree>
    <p:extLst>
      <p:ext uri="{BB962C8B-B14F-4D97-AF65-F5344CB8AC3E}">
        <p14:creationId xmlns:p14="http://schemas.microsoft.com/office/powerpoint/2010/main" val="340924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74</TotalTime>
  <Words>700</Words>
  <Application>Microsoft Office PowerPoint</Application>
  <PresentationFormat>Panorámica</PresentationFormat>
  <Paragraphs>64</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Aharoni</vt:lpstr>
      <vt:lpstr>Arial</vt:lpstr>
      <vt:lpstr>Calibri</vt:lpstr>
      <vt:lpstr>Sakkal Majalla</vt:lpstr>
      <vt:lpstr>Times New Roman</vt:lpstr>
      <vt:lpstr>Trebuchet MS</vt:lpstr>
      <vt:lpstr>Wingdings 3</vt:lpstr>
      <vt:lpstr>Faceta</vt:lpstr>
      <vt:lpstr>SEMILLERO DE INVESTIGACION</vt:lpstr>
      <vt:lpstr>NUESTRO GRUPO</vt:lpstr>
      <vt:lpstr>¿POR QUÉ ESCULTORES?</vt:lpstr>
      <vt:lpstr>TALLER DE LA PREGUNTA</vt:lpstr>
      <vt:lpstr>TALLER DE LA PREGUNTA</vt:lpstr>
      <vt:lpstr>PROYECTO DE INVESTIGACIÓN</vt:lpstr>
      <vt:lpstr>RUTA DE INDAGACIÓN</vt:lpstr>
      <vt:lpstr>ENCUESTAS</vt:lpstr>
      <vt:lpstr>ENCUESTAS</vt:lpstr>
      <vt:lpstr>ANALISIS Y RECOLECCION DE INFORMACIÓN</vt:lpstr>
      <vt:lpstr>Presentación de PowerPoint</vt:lpstr>
      <vt:lpstr>Presentación de PowerPoint</vt:lpstr>
      <vt:lpstr>CONCLUSIONES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SEMILLERO DE INVESTIGACION</dc:title>
  <dc:creator>ANA MARIA</dc:creator>
  <cp:lastModifiedBy>USUARIO</cp:lastModifiedBy>
  <cp:revision>9</cp:revision>
  <dcterms:created xsi:type="dcterms:W3CDTF">2015-11-04T01:56:04Z</dcterms:created>
  <dcterms:modified xsi:type="dcterms:W3CDTF">2015-11-12T04:03:19Z</dcterms:modified>
</cp:coreProperties>
</file>