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FC3DE64-6A6E-46F7-B06B-FCD1AE6A3A96}" type="datetimeFigureOut">
              <a:rPr lang="es-CO" smtClean="0"/>
              <a:t>19/10/2015</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6723EAD-E17F-447E-B985-EDAA20684BD3}"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348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150864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3322956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045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290269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FC3DE64-6A6E-46F7-B06B-FCD1AE6A3A96}" type="datetimeFigureOut">
              <a:rPr lang="es-CO" smtClean="0"/>
              <a:t>19/10/2015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120899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FC3DE64-6A6E-46F7-B06B-FCD1AE6A3A96}" type="datetimeFigureOut">
              <a:rPr lang="es-CO" smtClean="0"/>
              <a:t>19/10/2015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72529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C3DE64-6A6E-46F7-B06B-FCD1AE6A3A96}" type="datetimeFigureOut">
              <a:rPr lang="es-CO" smtClean="0"/>
              <a:t>19/10/2015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114311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C3DE64-6A6E-46F7-B06B-FCD1AE6A3A96}" type="datetimeFigureOut">
              <a:rPr lang="es-CO" smtClean="0"/>
              <a:t>19/10/2015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223475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C3DE64-6A6E-46F7-B06B-FCD1AE6A3A96}" type="datetimeFigureOut">
              <a:rPr lang="es-CO" smtClean="0"/>
              <a:t>19/10/2015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267711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C3DE64-6A6E-46F7-B06B-FCD1AE6A3A96}" type="datetimeFigureOut">
              <a:rPr lang="es-CO" smtClean="0"/>
              <a:t>19/10/2015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258893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82706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FC3DE64-6A6E-46F7-B06B-FCD1AE6A3A96}" type="datetimeFigureOut">
              <a:rPr lang="es-CO" smtClean="0"/>
              <a:t>19/10/2015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16658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FC3DE64-6A6E-46F7-B06B-FCD1AE6A3A96}" type="datetimeFigureOut">
              <a:rPr lang="es-CO" smtClean="0"/>
              <a:t>19/10/2015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219729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3DE64-6A6E-46F7-B06B-FCD1AE6A3A96}" type="datetimeFigureOut">
              <a:rPr lang="es-CO" smtClean="0"/>
              <a:t>19/10/2015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423388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122399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C3DE64-6A6E-46F7-B06B-FCD1AE6A3A96}" type="datetimeFigureOut">
              <a:rPr lang="es-CO" smtClean="0"/>
              <a:t>19/10/2015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723EAD-E17F-447E-B985-EDAA20684BD3}" type="slidenum">
              <a:rPr lang="es-CO" smtClean="0"/>
              <a:t>‹Nº›</a:t>
            </a:fld>
            <a:endParaRPr lang="es-CO"/>
          </a:p>
        </p:txBody>
      </p:sp>
    </p:spTree>
    <p:extLst>
      <p:ext uri="{BB962C8B-B14F-4D97-AF65-F5344CB8AC3E}">
        <p14:creationId xmlns:p14="http://schemas.microsoft.com/office/powerpoint/2010/main" val="350083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FC3DE64-6A6E-46F7-B06B-FCD1AE6A3A96}" type="datetimeFigureOut">
              <a:rPr lang="es-CO" smtClean="0"/>
              <a:t>19/10/2015</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6723EAD-E17F-447E-B985-EDAA20684BD3}" type="slidenum">
              <a:rPr lang="es-CO" smtClean="0"/>
              <a:t>‹Nº›</a:t>
            </a:fld>
            <a:endParaRPr lang="es-CO"/>
          </a:p>
        </p:txBody>
      </p:sp>
    </p:spTree>
    <p:extLst>
      <p:ext uri="{BB962C8B-B14F-4D97-AF65-F5344CB8AC3E}">
        <p14:creationId xmlns:p14="http://schemas.microsoft.com/office/powerpoint/2010/main" val="41734920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efinicion.de/comunicacion/"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definicion.de/ciencia/"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efinicion.de/metod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164706">
            <a:off x="71763" y="109859"/>
            <a:ext cx="3411480" cy="1352811"/>
          </a:xfrm>
        </p:spPr>
        <p:txBody>
          <a:bodyPr>
            <a:noAutofit/>
          </a:bodyPr>
          <a:lstStyle/>
          <a:p>
            <a:r>
              <a:rPr lang="es-CO" sz="4000" dirty="0" smtClean="0">
                <a:latin typeface="AR CENA" panose="02000000000000000000" pitchFamily="2" charset="0"/>
              </a:rPr>
              <a:t>La entrevista</a:t>
            </a:r>
            <a:endParaRPr lang="es-CO" sz="4000" dirty="0">
              <a:latin typeface="AR CENA" panose="02000000000000000000" pitchFamily="2" charset="0"/>
            </a:endParaRPr>
          </a:p>
        </p:txBody>
      </p:sp>
      <p:sp>
        <p:nvSpPr>
          <p:cNvPr id="3" name="Subtítulo 2"/>
          <p:cNvSpPr>
            <a:spLocks noGrp="1"/>
          </p:cNvSpPr>
          <p:nvPr>
            <p:ph type="subTitle" idx="1"/>
          </p:nvPr>
        </p:nvSpPr>
        <p:spPr>
          <a:xfrm>
            <a:off x="429296" y="1541419"/>
            <a:ext cx="8392732" cy="1655762"/>
          </a:xfrm>
        </p:spPr>
        <p:txBody>
          <a:bodyPr>
            <a:normAutofit fontScale="25000" lnSpcReduction="20000"/>
          </a:bodyPr>
          <a:lstStyle/>
          <a:p>
            <a:pPr algn="just"/>
            <a:r>
              <a:rPr lang="es-CO" sz="8000" dirty="0" smtClean="0">
                <a:solidFill>
                  <a:srgbClr val="FF0000"/>
                </a:solidFill>
                <a:latin typeface="AR CENA" panose="02000000000000000000" pitchFamily="2" charset="0"/>
              </a:rPr>
              <a:t>¿Qué ES UNA ENTREVISTA</a:t>
            </a:r>
            <a:r>
              <a:rPr lang="es-CO" dirty="0" smtClean="0">
                <a:solidFill>
                  <a:srgbClr val="FF0000"/>
                </a:solidFill>
                <a:latin typeface="AR CENA" panose="02000000000000000000" pitchFamily="2" charset="0"/>
              </a:rPr>
              <a:t>?</a:t>
            </a:r>
          </a:p>
          <a:p>
            <a:pPr algn="just"/>
            <a:r>
              <a:rPr lang="es-CO" sz="7200" dirty="0">
                <a:solidFill>
                  <a:schemeClr val="tx1"/>
                </a:solidFill>
                <a:latin typeface="AR CENA" panose="02000000000000000000" pitchFamily="2" charset="0"/>
              </a:rPr>
              <a:t>Conversación que un periodista mantiene con una persona y que está basada en una serie de preguntas o afirmaciones que plantea el entrevistador y sobre las que la persona entrevistada da su respuesta o su opinión.</a:t>
            </a:r>
          </a:p>
          <a:p>
            <a:pPr algn="just"/>
            <a:r>
              <a:rPr lang="es-CO" sz="7200" dirty="0">
                <a:solidFill>
                  <a:schemeClr val="tx1"/>
                </a:solidFill>
                <a:latin typeface="AR CENA" panose="02000000000000000000" pitchFamily="2" charset="0"/>
              </a:rPr>
              <a:t>"entrevista de radio; entrevista de prensa; entrevista de televisión; presenta un programa diario de noticias y </a:t>
            </a:r>
            <a:r>
              <a:rPr lang="es-CO" sz="7200" dirty="0" smtClean="0">
                <a:solidFill>
                  <a:schemeClr val="tx1"/>
                </a:solidFill>
                <a:latin typeface="AR CENA" panose="02000000000000000000" pitchFamily="2" charset="0"/>
              </a:rPr>
              <a:t>entrevistas“</a:t>
            </a:r>
          </a:p>
          <a:p>
            <a:pPr algn="just"/>
            <a:r>
              <a:rPr lang="es-CO" sz="7200" b="1" dirty="0" smtClean="0">
                <a:solidFill>
                  <a:srgbClr val="C00000"/>
                </a:solidFill>
                <a:latin typeface="AR CENA" panose="02000000000000000000" pitchFamily="2" charset="0"/>
              </a:rPr>
              <a:t>EJEMPLO: SABE USTED QUIEN DEFIENDE LOS DERECHOS HUMANOS EN EL INSTITUTO TECNICO LA GARITA?</a:t>
            </a:r>
          </a:p>
          <a:p>
            <a:pPr algn="just"/>
            <a:r>
              <a:rPr lang="es-CO" sz="7200" dirty="0" smtClean="0">
                <a:solidFill>
                  <a:srgbClr val="C00000"/>
                </a:solidFill>
                <a:latin typeface="AR CENA" panose="02000000000000000000" pitchFamily="2" charset="0"/>
              </a:rPr>
              <a:t>¿SABE PARA QUE SIRVEN LOS DERECHOS HUMANOS?</a:t>
            </a:r>
          </a:p>
          <a:p>
            <a:endParaRPr lang="es-CO" sz="8000" dirty="0" smtClean="0">
              <a:solidFill>
                <a:schemeClr val="tx1"/>
              </a:solidFill>
              <a:latin typeface="Castellar" panose="020A0402060406010301" pitchFamily="18" charset="0"/>
            </a:endParaRPr>
          </a:p>
          <a:p>
            <a:endParaRPr lang="es-CO" sz="8000" dirty="0" smtClean="0">
              <a:solidFill>
                <a:schemeClr val="tx1"/>
              </a:solidFill>
              <a:latin typeface="Castellar" panose="020A0402060406010301" pitchFamily="18" charset="0"/>
            </a:endParaRPr>
          </a:p>
          <a:p>
            <a:endParaRPr lang="es-CO" sz="8000" dirty="0">
              <a:latin typeface="Castellar" panose="020A0402060406010301" pitchFamily="18" charset="0"/>
            </a:endParaRPr>
          </a:p>
          <a:p>
            <a:pPr algn="l"/>
            <a:endParaRPr lang="es-CO" sz="8000" dirty="0" smtClean="0">
              <a:solidFill>
                <a:srgbClr val="FF0000"/>
              </a:solidFill>
              <a:latin typeface="Castellar" panose="020A0402060406010301" pitchFamily="18" charset="0"/>
            </a:endParaRPr>
          </a:p>
        </p:txBody>
      </p:sp>
      <p:pic>
        <p:nvPicPr>
          <p:cNvPr id="5" name="Imagen 4"/>
          <p:cNvPicPr>
            <a:picLocks noChangeAspect="1"/>
          </p:cNvPicPr>
          <p:nvPr/>
        </p:nvPicPr>
        <p:blipFill>
          <a:blip r:embed="rId2"/>
          <a:stretch>
            <a:fillRect/>
          </a:stretch>
        </p:blipFill>
        <p:spPr>
          <a:xfrm>
            <a:off x="9251325" y="1541418"/>
            <a:ext cx="1447491" cy="2618457"/>
          </a:xfrm>
          <a:prstGeom prst="rect">
            <a:avLst/>
          </a:prstGeom>
          <a:ln>
            <a:noFill/>
          </a:ln>
          <a:effectLst>
            <a:softEdge rad="112500"/>
          </a:effectLst>
        </p:spPr>
      </p:pic>
    </p:spTree>
    <p:extLst>
      <p:ext uri="{BB962C8B-B14F-4D97-AF65-F5344CB8AC3E}">
        <p14:creationId xmlns:p14="http://schemas.microsoft.com/office/powerpoint/2010/main" val="325953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5547912" y="1867049"/>
            <a:ext cx="5343255" cy="2766528"/>
          </a:xfrm>
        </p:spPr>
        <p:txBody>
          <a:bodyPr>
            <a:normAutofit/>
          </a:bodyPr>
          <a:lstStyle/>
          <a:p>
            <a:r>
              <a:rPr lang="es-CO" sz="9600" dirty="0" smtClean="0">
                <a:solidFill>
                  <a:srgbClr val="FF0000"/>
                </a:solidFill>
                <a:latin typeface="AR CENA" panose="02000000000000000000" pitchFamily="2" charset="0"/>
              </a:rPr>
              <a:t>GRACIAS</a:t>
            </a:r>
            <a:endParaRPr lang="es-CO" sz="9600" dirty="0">
              <a:solidFill>
                <a:srgbClr val="FF0000"/>
              </a:solidFill>
              <a:latin typeface="AR CENA" panose="02000000000000000000" pitchFamily="2" charset="0"/>
            </a:endParaRPr>
          </a:p>
        </p:txBody>
      </p:sp>
      <p:sp>
        <p:nvSpPr>
          <p:cNvPr id="3" name="Subtítulo 2"/>
          <p:cNvSpPr>
            <a:spLocks noGrp="1"/>
          </p:cNvSpPr>
          <p:nvPr>
            <p:ph type="subTitle" idx="1"/>
          </p:nvPr>
        </p:nvSpPr>
        <p:spPr/>
        <p:txBody>
          <a:bodyPr/>
          <a:lstStyle/>
          <a:p>
            <a:endParaRPr lang="es-CO" dirty="0" smtClean="0"/>
          </a:p>
          <a:p>
            <a:endParaRPr lang="es-CO" dirty="0"/>
          </a:p>
        </p:txBody>
      </p:sp>
    </p:spTree>
    <p:extLst>
      <p:ext uri="{BB962C8B-B14F-4D97-AF65-F5344CB8AC3E}">
        <p14:creationId xmlns:p14="http://schemas.microsoft.com/office/powerpoint/2010/main" val="4028026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0062" y="437882"/>
            <a:ext cx="3060879" cy="1101613"/>
          </a:xfrm>
        </p:spPr>
        <p:txBody>
          <a:bodyPr>
            <a:normAutofit/>
          </a:bodyPr>
          <a:lstStyle/>
          <a:p>
            <a:r>
              <a:rPr lang="es-CO" sz="3200" dirty="0" smtClean="0">
                <a:latin typeface="AR CENA" panose="02000000000000000000" pitchFamily="2" charset="0"/>
              </a:rPr>
              <a:t>FINALIDAD DE LA ENTREVISTA</a:t>
            </a:r>
            <a:endParaRPr lang="es-CO" sz="3200" dirty="0">
              <a:latin typeface="AR CENA" panose="02000000000000000000" pitchFamily="2" charset="0"/>
            </a:endParaRPr>
          </a:p>
        </p:txBody>
      </p:sp>
      <p:sp>
        <p:nvSpPr>
          <p:cNvPr id="3" name="Subtítulo 2"/>
          <p:cNvSpPr>
            <a:spLocks noGrp="1"/>
          </p:cNvSpPr>
          <p:nvPr>
            <p:ph type="subTitle" idx="1"/>
          </p:nvPr>
        </p:nvSpPr>
        <p:spPr>
          <a:xfrm>
            <a:off x="618186" y="1668283"/>
            <a:ext cx="6272011" cy="1655762"/>
          </a:xfrm>
        </p:spPr>
        <p:txBody>
          <a:bodyPr>
            <a:noAutofit/>
          </a:bodyPr>
          <a:lstStyle/>
          <a:p>
            <a:pPr algn="just"/>
            <a:r>
              <a:rPr lang="es-CO" sz="2000" dirty="0">
                <a:solidFill>
                  <a:schemeClr val="tx1"/>
                </a:solidFill>
                <a:latin typeface="AR CENA" panose="02000000000000000000" pitchFamily="2" charset="0"/>
              </a:rPr>
              <a:t>La entrevista puede tener una </a:t>
            </a:r>
            <a:r>
              <a:rPr lang="es-CO" sz="2000" b="1" dirty="0">
                <a:solidFill>
                  <a:schemeClr val="tx1"/>
                </a:solidFill>
                <a:latin typeface="AR CENA" panose="02000000000000000000" pitchFamily="2" charset="0"/>
              </a:rPr>
              <a:t>finalidad periodística</a:t>
            </a:r>
            <a:r>
              <a:rPr lang="es-CO" sz="2000" dirty="0">
                <a:solidFill>
                  <a:schemeClr val="tx1"/>
                </a:solidFill>
                <a:latin typeface="AR CENA" panose="02000000000000000000" pitchFamily="2" charset="0"/>
              </a:rPr>
              <a:t> y desarrollarse para establecer una </a:t>
            </a:r>
            <a:r>
              <a:rPr lang="es-CO" sz="2000" b="1" dirty="0">
                <a:solidFill>
                  <a:schemeClr val="tx1"/>
                </a:solidFill>
                <a:latin typeface="AR CENA" panose="02000000000000000000" pitchFamily="2" charset="0"/>
                <a:hlinkClick r:id="rId2"/>
              </a:rPr>
              <a:t>comunicación</a:t>
            </a:r>
            <a:r>
              <a:rPr lang="es-CO" sz="2000" dirty="0">
                <a:solidFill>
                  <a:schemeClr val="tx1"/>
                </a:solidFill>
                <a:latin typeface="AR CENA" panose="02000000000000000000" pitchFamily="2" charset="0"/>
              </a:rPr>
              <a:t> indirecta entre el entrevistado y su público. En este sentido, la entrevista puede registrarse con un grabador para ser reproducida en radio o como archivo de audio, grabarse con filmadora para captarla en vídeo o transcribirse en un texto.</a:t>
            </a:r>
            <a:br>
              <a:rPr lang="es-CO" sz="2000" dirty="0">
                <a:solidFill>
                  <a:schemeClr val="tx1"/>
                </a:solidFill>
                <a:latin typeface="AR CENA" panose="02000000000000000000" pitchFamily="2" charset="0"/>
              </a:rPr>
            </a:br>
            <a:r>
              <a:rPr lang="es-CO" sz="2400" dirty="0">
                <a:solidFill>
                  <a:schemeClr val="tx1"/>
                </a:solidFill>
                <a:latin typeface="AR CENA" panose="02000000000000000000" pitchFamily="2" charset="0"/>
              </a:rPr>
              <a:t/>
            </a:r>
            <a:br>
              <a:rPr lang="es-CO" sz="2400" dirty="0">
                <a:solidFill>
                  <a:schemeClr val="tx1"/>
                </a:solidFill>
                <a:latin typeface="AR CENA" panose="02000000000000000000" pitchFamily="2" charset="0"/>
              </a:rPr>
            </a:br>
            <a:endParaRPr lang="es-CO" sz="2400" dirty="0">
              <a:solidFill>
                <a:schemeClr val="tx1"/>
              </a:solidFill>
              <a:latin typeface="AR CENA" panose="02000000000000000000" pitchFamily="2" charset="0"/>
            </a:endParaRPr>
          </a:p>
        </p:txBody>
      </p:sp>
      <p:pic>
        <p:nvPicPr>
          <p:cNvPr id="4" name="Imagen 3"/>
          <p:cNvPicPr>
            <a:picLocks noChangeAspect="1"/>
          </p:cNvPicPr>
          <p:nvPr/>
        </p:nvPicPr>
        <p:blipFill>
          <a:blip r:embed="rId3"/>
          <a:stretch>
            <a:fillRect/>
          </a:stretch>
        </p:blipFill>
        <p:spPr>
          <a:xfrm>
            <a:off x="7083379" y="1187761"/>
            <a:ext cx="1609859" cy="2857500"/>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9018162" y="1187761"/>
            <a:ext cx="1697061" cy="2727416"/>
          </a:xfrm>
          <a:prstGeom prst="rect">
            <a:avLst/>
          </a:prstGeom>
          <a:ln>
            <a:noFill/>
          </a:ln>
          <a:effectLst>
            <a:softEdge rad="112500"/>
          </a:effectLst>
        </p:spPr>
      </p:pic>
    </p:spTree>
    <p:extLst>
      <p:ext uri="{BB962C8B-B14F-4D97-AF65-F5344CB8AC3E}">
        <p14:creationId xmlns:p14="http://schemas.microsoft.com/office/powerpoint/2010/main" val="1502227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9143" y="-822347"/>
            <a:ext cx="3829319" cy="2387600"/>
          </a:xfrm>
        </p:spPr>
        <p:txBody>
          <a:bodyPr>
            <a:normAutofit/>
          </a:bodyPr>
          <a:lstStyle/>
          <a:p>
            <a:r>
              <a:rPr lang="es-CO" sz="4000" dirty="0" smtClean="0">
                <a:latin typeface="AR CENA" panose="02000000000000000000" pitchFamily="2" charset="0"/>
              </a:rPr>
              <a:t>TIPOS DE ENTREVISTAS</a:t>
            </a:r>
            <a:endParaRPr lang="es-CO" sz="4000" dirty="0">
              <a:latin typeface="AR CENA" panose="02000000000000000000" pitchFamily="2" charset="0"/>
            </a:endParaRPr>
          </a:p>
        </p:txBody>
      </p:sp>
      <p:sp>
        <p:nvSpPr>
          <p:cNvPr id="3" name="Subtítulo 2"/>
          <p:cNvSpPr>
            <a:spLocks noGrp="1"/>
          </p:cNvSpPr>
          <p:nvPr>
            <p:ph type="subTitle" idx="1"/>
          </p:nvPr>
        </p:nvSpPr>
        <p:spPr>
          <a:xfrm>
            <a:off x="532327" y="1410706"/>
            <a:ext cx="7272270" cy="1655762"/>
          </a:xfrm>
        </p:spPr>
        <p:txBody>
          <a:bodyPr>
            <a:noAutofit/>
          </a:bodyPr>
          <a:lstStyle/>
          <a:p>
            <a:pPr algn="ctr"/>
            <a:r>
              <a:rPr lang="es-CO" sz="1600" dirty="0" smtClean="0">
                <a:solidFill>
                  <a:schemeClr val="tx1"/>
                </a:solidFill>
                <a:latin typeface="AR CENA" panose="02000000000000000000" pitchFamily="2" charset="0"/>
              </a:rPr>
              <a:t>1.Cientificas:</a:t>
            </a:r>
            <a:endParaRPr lang="es-CO" sz="1600" dirty="0" smtClean="0">
              <a:solidFill>
                <a:schemeClr val="tx1"/>
              </a:solidFill>
              <a:latin typeface="AR CENA" panose="02000000000000000000" pitchFamily="2" charset="0"/>
            </a:endParaRPr>
          </a:p>
          <a:p>
            <a:pPr algn="just"/>
            <a:r>
              <a:rPr lang="es-CO" sz="1600" dirty="0" smtClean="0">
                <a:solidFill>
                  <a:schemeClr val="tx1"/>
                </a:solidFill>
                <a:latin typeface="AR CENA" panose="02000000000000000000" pitchFamily="2" charset="0"/>
              </a:rPr>
              <a:t> </a:t>
            </a:r>
            <a:r>
              <a:rPr lang="es-CO" sz="1600" dirty="0">
                <a:solidFill>
                  <a:schemeClr val="tx1"/>
                </a:solidFill>
                <a:latin typeface="AR CENA" panose="02000000000000000000" pitchFamily="2" charset="0"/>
              </a:rPr>
              <a:t>cuya intención es promover la investigación sobre algún tema </a:t>
            </a:r>
            <a:r>
              <a:rPr lang="es-CO" sz="1600" b="1" dirty="0">
                <a:solidFill>
                  <a:schemeClr val="tx1"/>
                </a:solidFill>
                <a:latin typeface="AR CENA" panose="02000000000000000000" pitchFamily="2" charset="0"/>
              </a:rPr>
              <a:t>relacionado con la </a:t>
            </a:r>
            <a:r>
              <a:rPr lang="es-CO" sz="1600" b="1" dirty="0">
                <a:solidFill>
                  <a:schemeClr val="tx1"/>
                </a:solidFill>
                <a:latin typeface="AR CENA" panose="02000000000000000000" pitchFamily="2" charset="0"/>
                <a:hlinkClick r:id="rId2"/>
              </a:rPr>
              <a:t>ciencia</a:t>
            </a:r>
            <a:r>
              <a:rPr lang="es-CO" sz="1600" dirty="0">
                <a:solidFill>
                  <a:schemeClr val="tx1"/>
                </a:solidFill>
                <a:latin typeface="AR CENA" panose="02000000000000000000" pitchFamily="2" charset="0"/>
              </a:rPr>
              <a:t> y que supone la obtención de información en torno a la labor de un individuo o grupo para poder influir sobre las opiniones y sentimientos que la comunidad a la que vaya dirigida la entrevista tenga sobre ese </a:t>
            </a:r>
            <a:r>
              <a:rPr lang="es-CO" sz="1600" dirty="0" smtClean="0">
                <a:solidFill>
                  <a:schemeClr val="tx1"/>
                </a:solidFill>
                <a:latin typeface="AR CENA" panose="02000000000000000000" pitchFamily="2" charset="0"/>
              </a:rPr>
              <a:t>tema.</a:t>
            </a:r>
          </a:p>
          <a:p>
            <a:pPr algn="just"/>
            <a:r>
              <a:rPr lang="es-CO" sz="1600" dirty="0" smtClean="0">
                <a:solidFill>
                  <a:schemeClr val="tx1"/>
                </a:solidFill>
                <a:latin typeface="AR CENA" panose="02000000000000000000" pitchFamily="2" charset="0"/>
              </a:rPr>
              <a:t>2.TRABAJO:</a:t>
            </a:r>
            <a:r>
              <a:rPr lang="es-CO" sz="1600" dirty="0">
                <a:solidFill>
                  <a:schemeClr val="tx1"/>
                </a:solidFill>
                <a:latin typeface="AR CENA" panose="02000000000000000000" pitchFamily="2" charset="0"/>
              </a:rPr>
              <a:t/>
            </a:r>
            <a:br>
              <a:rPr lang="es-CO" sz="1600" dirty="0">
                <a:solidFill>
                  <a:schemeClr val="tx1"/>
                </a:solidFill>
                <a:latin typeface="AR CENA" panose="02000000000000000000" pitchFamily="2" charset="0"/>
              </a:rPr>
            </a:br>
            <a:r>
              <a:rPr lang="es-CO" sz="1600" dirty="0" smtClean="0">
                <a:solidFill>
                  <a:schemeClr val="tx1"/>
                </a:solidFill>
                <a:latin typeface="AR CENA" panose="02000000000000000000" pitchFamily="2" charset="0"/>
              </a:rPr>
              <a:t> </a:t>
            </a:r>
            <a:r>
              <a:rPr lang="es-CO" sz="1600" dirty="0">
                <a:solidFill>
                  <a:schemeClr val="tx1"/>
                </a:solidFill>
                <a:latin typeface="AR CENA" panose="02000000000000000000" pitchFamily="2" charset="0"/>
              </a:rPr>
              <a:t>sirve para que un empleador conozca todo lo que desee saber sobre un posible empleado a fin de discernir si cumple o no con los requisitos necesarios para ocupar un </a:t>
            </a:r>
            <a:r>
              <a:rPr lang="es-CO" sz="1600" b="1" dirty="0">
                <a:solidFill>
                  <a:schemeClr val="tx1"/>
                </a:solidFill>
                <a:latin typeface="AR CENA" panose="02000000000000000000" pitchFamily="2" charset="0"/>
              </a:rPr>
              <a:t>puesto vacante</a:t>
            </a:r>
            <a:r>
              <a:rPr lang="es-CO" sz="1600" dirty="0">
                <a:solidFill>
                  <a:schemeClr val="tx1"/>
                </a:solidFill>
                <a:latin typeface="AR CENA" panose="02000000000000000000" pitchFamily="2" charset="0"/>
              </a:rPr>
              <a:t>. </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
            </a:r>
            <a:br>
              <a:rPr lang="es-CO" sz="1600" dirty="0">
                <a:solidFill>
                  <a:schemeClr val="tx1"/>
                </a:solidFill>
                <a:latin typeface="AR CENA" panose="02000000000000000000" pitchFamily="2" charset="0"/>
              </a:rPr>
            </a:br>
            <a:endParaRPr lang="es-CO" sz="1600" dirty="0">
              <a:solidFill>
                <a:schemeClr val="tx1"/>
              </a:solidFill>
              <a:latin typeface="AR CENA" panose="020000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708" y="2814838"/>
            <a:ext cx="1369387" cy="1485900"/>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7973095" y="1338463"/>
            <a:ext cx="1905000" cy="1476375"/>
          </a:xfrm>
          <a:prstGeom prst="rect">
            <a:avLst/>
          </a:prstGeom>
          <a:ln>
            <a:noFill/>
          </a:ln>
          <a:effectLst>
            <a:softEdge rad="112500"/>
          </a:effectLst>
        </p:spPr>
      </p:pic>
    </p:spTree>
    <p:extLst>
      <p:ext uri="{BB962C8B-B14F-4D97-AF65-F5344CB8AC3E}">
        <p14:creationId xmlns:p14="http://schemas.microsoft.com/office/powerpoint/2010/main" val="68493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9447" y="452661"/>
            <a:ext cx="3820732" cy="1028409"/>
          </a:xfrm>
        </p:spPr>
        <p:txBody>
          <a:bodyPr>
            <a:normAutofit fontScale="90000"/>
          </a:bodyPr>
          <a:lstStyle/>
          <a:p>
            <a:r>
              <a:rPr lang="es-CO" sz="4000" dirty="0" smtClean="0">
                <a:latin typeface="AR CENA" panose="02000000000000000000" pitchFamily="2" charset="0"/>
              </a:rPr>
              <a:t>TIPOS DE ENTREVISTAS</a:t>
            </a:r>
            <a:endParaRPr lang="es-CO" sz="4000" dirty="0">
              <a:latin typeface="AR CENA" panose="02000000000000000000" pitchFamily="2" charset="0"/>
            </a:endParaRPr>
          </a:p>
        </p:txBody>
      </p:sp>
      <p:sp>
        <p:nvSpPr>
          <p:cNvPr id="3" name="Subtítulo 2"/>
          <p:cNvSpPr>
            <a:spLocks noGrp="1"/>
          </p:cNvSpPr>
          <p:nvPr>
            <p:ph type="subTitle" idx="1"/>
          </p:nvPr>
        </p:nvSpPr>
        <p:spPr>
          <a:xfrm>
            <a:off x="519447" y="1580056"/>
            <a:ext cx="7298029" cy="1655762"/>
          </a:xfrm>
        </p:spPr>
        <p:txBody>
          <a:bodyPr>
            <a:normAutofit fontScale="25000" lnSpcReduction="20000"/>
          </a:bodyPr>
          <a:lstStyle/>
          <a:p>
            <a:pPr algn="just"/>
            <a:r>
              <a:rPr lang="es-CO" sz="9600" dirty="0" smtClean="0">
                <a:solidFill>
                  <a:srgbClr val="C00000"/>
                </a:solidFill>
                <a:latin typeface="AR CENA" panose="02000000000000000000" pitchFamily="2" charset="0"/>
              </a:rPr>
              <a:t>ENTREVISTAS RELACIONADAS CON LAS CIENCIAS SOCIALES:</a:t>
            </a:r>
          </a:p>
          <a:p>
            <a:pPr algn="just"/>
            <a:r>
              <a:rPr lang="es-CO" sz="8000" dirty="0">
                <a:solidFill>
                  <a:schemeClr val="tx1"/>
                </a:solidFill>
                <a:latin typeface="AR CENA" panose="02000000000000000000" pitchFamily="2" charset="0"/>
              </a:rPr>
              <a:t>se valen de la entrevista para acercarse a un determinado pueblo y conocer sus costumbres y demás temas relacionados con su cultura, lo cual proporciona datos fundamentales para desarrollar teorías relacionadas con la vida de dicha sociedad, sus conductas, deseos, creencias, etc. Para hacerlo, los científicos suelen mimetizarse con el grupo, viviendo con ellos y aprehendiendo a partir de la experiencia en comunidad los datos que necesitan para estudiar a dicho pueblo.</a:t>
            </a:r>
            <a:br>
              <a:rPr lang="es-CO" sz="8000" dirty="0">
                <a:solidFill>
                  <a:schemeClr val="tx1"/>
                </a:solidFill>
                <a:latin typeface="AR CENA" panose="02000000000000000000" pitchFamily="2" charset="0"/>
              </a:rPr>
            </a:br>
            <a:r>
              <a:rPr lang="es-CO" sz="8000" dirty="0">
                <a:solidFill>
                  <a:schemeClr val="tx1"/>
                </a:solidFill>
                <a:latin typeface="AR CENA" panose="02000000000000000000" pitchFamily="2" charset="0"/>
              </a:rPr>
              <a:t/>
            </a:r>
            <a:br>
              <a:rPr lang="es-CO" sz="8000" dirty="0">
                <a:solidFill>
                  <a:schemeClr val="tx1"/>
                </a:solidFill>
                <a:latin typeface="AR CENA" panose="02000000000000000000" pitchFamily="2" charset="0"/>
              </a:rPr>
            </a:br>
            <a:endParaRPr lang="es-CO" sz="8000" dirty="0">
              <a:solidFill>
                <a:schemeClr val="tx1"/>
              </a:solidFill>
              <a:latin typeface="AR CENA" panose="02000000000000000000" pitchFamily="2" charset="0"/>
            </a:endParaRPr>
          </a:p>
        </p:txBody>
      </p:sp>
      <p:pic>
        <p:nvPicPr>
          <p:cNvPr id="5" name="Imagen 4"/>
          <p:cNvPicPr>
            <a:picLocks noChangeAspect="1"/>
          </p:cNvPicPr>
          <p:nvPr/>
        </p:nvPicPr>
        <p:blipFill>
          <a:blip r:embed="rId2"/>
          <a:stretch>
            <a:fillRect/>
          </a:stretch>
        </p:blipFill>
        <p:spPr>
          <a:xfrm>
            <a:off x="8072908" y="693437"/>
            <a:ext cx="2474889" cy="3429000"/>
          </a:xfrm>
          <a:prstGeom prst="rect">
            <a:avLst/>
          </a:prstGeom>
          <a:ln>
            <a:noFill/>
          </a:ln>
          <a:effectLst>
            <a:softEdge rad="112500"/>
          </a:effectLst>
        </p:spPr>
      </p:pic>
    </p:spTree>
    <p:extLst>
      <p:ext uri="{BB962C8B-B14F-4D97-AF65-F5344CB8AC3E}">
        <p14:creationId xmlns:p14="http://schemas.microsoft.com/office/powerpoint/2010/main" val="1158338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21970"/>
            <a:ext cx="3112394" cy="867893"/>
          </a:xfrm>
        </p:spPr>
        <p:txBody>
          <a:bodyPr>
            <a:normAutofit fontScale="90000"/>
          </a:bodyPr>
          <a:lstStyle/>
          <a:p>
            <a:r>
              <a:rPr lang="es-CO" sz="3200" dirty="0" smtClean="0">
                <a:latin typeface="AR CENA" panose="02000000000000000000" pitchFamily="2" charset="0"/>
              </a:rPr>
              <a:t>TIPOS DE ENTREVISTAS</a:t>
            </a:r>
            <a:endParaRPr lang="es-CO" sz="3200" dirty="0">
              <a:latin typeface="AR CENA" panose="02000000000000000000" pitchFamily="2" charset="0"/>
            </a:endParaRPr>
          </a:p>
        </p:txBody>
      </p:sp>
      <p:sp>
        <p:nvSpPr>
          <p:cNvPr id="3" name="Subtítulo 2"/>
          <p:cNvSpPr>
            <a:spLocks noGrp="1"/>
          </p:cNvSpPr>
          <p:nvPr>
            <p:ph type="subTitle" idx="1"/>
          </p:nvPr>
        </p:nvSpPr>
        <p:spPr>
          <a:xfrm>
            <a:off x="751269" y="1061075"/>
            <a:ext cx="7014691" cy="1655762"/>
          </a:xfrm>
        </p:spPr>
        <p:txBody>
          <a:bodyPr>
            <a:noAutofit/>
          </a:bodyPr>
          <a:lstStyle/>
          <a:p>
            <a:pPr algn="just"/>
            <a:r>
              <a:rPr lang="es-CO" sz="1800" dirty="0" smtClean="0">
                <a:solidFill>
                  <a:srgbClr val="C00000"/>
                </a:solidFill>
                <a:latin typeface="AR CENA" panose="02000000000000000000" pitchFamily="2" charset="0"/>
              </a:rPr>
              <a:t>ENTREVISTA ESTRUCTURADA</a:t>
            </a:r>
          </a:p>
          <a:p>
            <a:pPr algn="just"/>
            <a:r>
              <a:rPr lang="es-CO" sz="1800" dirty="0" smtClean="0">
                <a:solidFill>
                  <a:schemeClr val="tx1"/>
                </a:solidFill>
                <a:latin typeface="AR CENA" panose="02000000000000000000" pitchFamily="2" charset="0"/>
              </a:rPr>
              <a:t>Se </a:t>
            </a:r>
            <a:r>
              <a:rPr lang="es-CO" sz="1800" dirty="0">
                <a:solidFill>
                  <a:schemeClr val="tx1"/>
                </a:solidFill>
                <a:latin typeface="AR CENA" panose="02000000000000000000" pitchFamily="2" charset="0"/>
              </a:rPr>
              <a:t>dice que una entrevista es </a:t>
            </a:r>
            <a:r>
              <a:rPr lang="es-CO" sz="1800" b="1" dirty="0">
                <a:solidFill>
                  <a:schemeClr val="tx1"/>
                </a:solidFill>
                <a:latin typeface="AR CENA" panose="02000000000000000000" pitchFamily="2" charset="0"/>
              </a:rPr>
              <a:t>estructurada</a:t>
            </a:r>
            <a:r>
              <a:rPr lang="es-CO" sz="1800" dirty="0">
                <a:solidFill>
                  <a:schemeClr val="tx1"/>
                </a:solidFill>
                <a:latin typeface="AR CENA" panose="02000000000000000000" pitchFamily="2" charset="0"/>
              </a:rPr>
              <a:t> cuando se encuentra absolutamente estandarizada; es decir que se compone de preguntas rígidas que se plantean a todos los interlocutores de forma idéntica y cuya respuesta también se encuentra estructurada. Algunas de las ventajas de este tipo de entrevista son: que resulta más sencillo </a:t>
            </a:r>
            <a:r>
              <a:rPr lang="es-CO" sz="1800" b="1" dirty="0">
                <a:solidFill>
                  <a:schemeClr val="tx1"/>
                </a:solidFill>
                <a:latin typeface="AR CENA" panose="02000000000000000000" pitchFamily="2" charset="0"/>
              </a:rPr>
              <a:t>procesar la información</a:t>
            </a:r>
            <a:r>
              <a:rPr lang="es-CO" sz="1800" dirty="0">
                <a:solidFill>
                  <a:schemeClr val="tx1"/>
                </a:solidFill>
                <a:latin typeface="AR CENA" panose="02000000000000000000" pitchFamily="2" charset="0"/>
              </a:rPr>
              <a:t>(pudiendo compararse fácilmente las respuestas obtenidas, útil por ejemplo para crear una estadística), que </a:t>
            </a:r>
            <a:r>
              <a:rPr lang="es-CO" sz="1800" b="1" dirty="0">
                <a:solidFill>
                  <a:schemeClr val="tx1"/>
                </a:solidFill>
                <a:latin typeface="AR CENA" panose="02000000000000000000" pitchFamily="2" charset="0"/>
              </a:rPr>
              <a:t>no se requiere de un entrevistador muy audaz</a:t>
            </a:r>
            <a:r>
              <a:rPr lang="es-CO" sz="1800" dirty="0">
                <a:solidFill>
                  <a:schemeClr val="tx1"/>
                </a:solidFill>
                <a:latin typeface="AR CENA" panose="02000000000000000000" pitchFamily="2" charset="0"/>
              </a:rPr>
              <a:t> (cualquiera podría desempeñar esta labor, independientemente de si es o no periodista), </a:t>
            </a:r>
            <a:br>
              <a:rPr lang="es-CO" sz="1800" dirty="0">
                <a:solidFill>
                  <a:schemeClr val="tx1"/>
                </a:solidFill>
                <a:latin typeface="AR CENA" panose="02000000000000000000" pitchFamily="2" charset="0"/>
              </a:rPr>
            </a:br>
            <a:r>
              <a:rPr lang="es-CO" sz="1800" dirty="0">
                <a:solidFill>
                  <a:schemeClr val="tx1"/>
                </a:solidFill>
                <a:latin typeface="AR CENA" panose="02000000000000000000" pitchFamily="2" charset="0"/>
              </a:rPr>
              <a:t/>
            </a:r>
            <a:br>
              <a:rPr lang="es-CO" sz="1800" dirty="0">
                <a:solidFill>
                  <a:schemeClr val="tx1"/>
                </a:solidFill>
                <a:latin typeface="AR CENA" panose="02000000000000000000" pitchFamily="2" charset="0"/>
              </a:rPr>
            </a:br>
            <a:r>
              <a:rPr lang="es-CO" sz="1800" dirty="0">
                <a:latin typeface="Castellar" panose="020A0402060406010301" pitchFamily="18" charset="0"/>
              </a:rPr>
              <a:t/>
            </a:r>
            <a:br>
              <a:rPr lang="es-CO" sz="1800" dirty="0">
                <a:latin typeface="Castellar" panose="020A0402060406010301" pitchFamily="18" charset="0"/>
              </a:rPr>
            </a:br>
            <a:endParaRPr lang="es-CO" sz="1800" dirty="0">
              <a:latin typeface="Castellar" panose="020A0402060406010301" pitchFamily="18" charset="0"/>
            </a:endParaRPr>
          </a:p>
        </p:txBody>
      </p:sp>
      <p:pic>
        <p:nvPicPr>
          <p:cNvPr id="4" name="Imagen 3"/>
          <p:cNvPicPr>
            <a:picLocks noChangeAspect="1"/>
          </p:cNvPicPr>
          <p:nvPr/>
        </p:nvPicPr>
        <p:blipFill>
          <a:blip r:embed="rId2"/>
          <a:stretch>
            <a:fillRect/>
          </a:stretch>
        </p:blipFill>
        <p:spPr>
          <a:xfrm>
            <a:off x="8125094" y="1292894"/>
            <a:ext cx="2381250" cy="2066925"/>
          </a:xfrm>
          <a:prstGeom prst="rect">
            <a:avLst/>
          </a:prstGeom>
          <a:ln>
            <a:noFill/>
          </a:ln>
          <a:effectLst>
            <a:softEdge rad="112500"/>
          </a:effectLst>
        </p:spPr>
      </p:pic>
    </p:spTree>
    <p:extLst>
      <p:ext uri="{BB962C8B-B14F-4D97-AF65-F5344CB8AC3E}">
        <p14:creationId xmlns:p14="http://schemas.microsoft.com/office/powerpoint/2010/main" val="422685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99621"/>
            <a:ext cx="2558603" cy="2387600"/>
          </a:xfrm>
        </p:spPr>
        <p:txBody>
          <a:bodyPr>
            <a:normAutofit/>
          </a:bodyPr>
          <a:lstStyle/>
          <a:p>
            <a:r>
              <a:rPr lang="es-CO" sz="3600" dirty="0" smtClean="0">
                <a:latin typeface="AR CENA" panose="02000000000000000000" pitchFamily="2" charset="0"/>
              </a:rPr>
              <a:t>TIPOS DE ENTREVISTAS</a:t>
            </a:r>
            <a:endParaRPr lang="es-CO" sz="3600" dirty="0">
              <a:latin typeface="AR CENA" panose="02000000000000000000" pitchFamily="2" charset="0"/>
            </a:endParaRPr>
          </a:p>
        </p:txBody>
      </p:sp>
      <p:sp>
        <p:nvSpPr>
          <p:cNvPr id="3" name="Subtítulo 2"/>
          <p:cNvSpPr>
            <a:spLocks noGrp="1"/>
          </p:cNvSpPr>
          <p:nvPr>
            <p:ph type="subTitle" idx="1"/>
          </p:nvPr>
        </p:nvSpPr>
        <p:spPr>
          <a:xfrm>
            <a:off x="2992192" y="536867"/>
            <a:ext cx="4966952" cy="1655762"/>
          </a:xfrm>
        </p:spPr>
        <p:txBody>
          <a:bodyPr>
            <a:noAutofit/>
          </a:bodyPr>
          <a:lstStyle/>
          <a:p>
            <a:r>
              <a:rPr lang="es-CO" sz="2000" dirty="0" smtClean="0">
                <a:solidFill>
                  <a:srgbClr val="C00000"/>
                </a:solidFill>
                <a:latin typeface="AR CENA" panose="02000000000000000000" pitchFamily="2" charset="0"/>
              </a:rPr>
              <a:t>NO ESTRUCTURADA</a:t>
            </a:r>
          </a:p>
          <a:p>
            <a:pPr algn="just"/>
            <a:r>
              <a:rPr lang="es-CO" sz="2000" dirty="0" smtClean="0">
                <a:solidFill>
                  <a:schemeClr val="tx1"/>
                </a:solidFill>
                <a:latin typeface="AR CENA" panose="02000000000000000000" pitchFamily="2" charset="0"/>
              </a:rPr>
              <a:t>las </a:t>
            </a:r>
            <a:r>
              <a:rPr lang="es-CO" sz="2000" dirty="0">
                <a:solidFill>
                  <a:schemeClr val="tx1"/>
                </a:solidFill>
                <a:latin typeface="AR CENA" panose="02000000000000000000" pitchFamily="2" charset="0"/>
              </a:rPr>
              <a:t>entrevistas </a:t>
            </a:r>
            <a:r>
              <a:rPr lang="es-CO" sz="2000" b="1" dirty="0">
                <a:solidFill>
                  <a:schemeClr val="tx1"/>
                </a:solidFill>
                <a:latin typeface="AR CENA" panose="02000000000000000000" pitchFamily="2" charset="0"/>
              </a:rPr>
              <a:t>no estructuradas</a:t>
            </a:r>
            <a:r>
              <a:rPr lang="es-CO" sz="2000" dirty="0">
                <a:solidFill>
                  <a:schemeClr val="tx1"/>
                </a:solidFill>
                <a:latin typeface="AR CENA" panose="02000000000000000000" pitchFamily="2" charset="0"/>
              </a:rPr>
              <a:t> permiten acercarse más al interlocutor, son más flexibles y, si bien también hay un línea de preguntas que las guía, estas no son rígidas y permiten que el entrevistador repregunte aquello que considere importante o profundice en ciertos temas que son de su interés o que crea que pueden interesar a sus interlocutores.</a:t>
            </a:r>
            <a:br>
              <a:rPr lang="es-CO" sz="2000" dirty="0">
                <a:solidFill>
                  <a:schemeClr val="tx1"/>
                </a:solidFill>
                <a:latin typeface="AR CENA" panose="02000000000000000000" pitchFamily="2" charset="0"/>
              </a:rPr>
            </a:br>
            <a:r>
              <a:rPr lang="es-CO" sz="2000" dirty="0">
                <a:solidFill>
                  <a:schemeClr val="tx1"/>
                </a:solidFill>
                <a:latin typeface="AR CENA" panose="02000000000000000000" pitchFamily="2" charset="0"/>
              </a:rPr>
              <a:t/>
            </a:r>
            <a:br>
              <a:rPr lang="es-CO" sz="2000" dirty="0">
                <a:solidFill>
                  <a:schemeClr val="tx1"/>
                </a:solidFill>
                <a:latin typeface="AR CENA" panose="02000000000000000000" pitchFamily="2" charset="0"/>
              </a:rPr>
            </a:br>
            <a:r>
              <a:rPr lang="es-CO" sz="2800" dirty="0">
                <a:solidFill>
                  <a:schemeClr val="tx1"/>
                </a:solidFill>
                <a:latin typeface="AR CENA" panose="02000000000000000000" pitchFamily="2" charset="0"/>
              </a:rPr>
              <a:t/>
            </a:r>
            <a:br>
              <a:rPr lang="es-CO" sz="2800" dirty="0">
                <a:solidFill>
                  <a:schemeClr val="tx1"/>
                </a:solidFill>
                <a:latin typeface="AR CENA" panose="02000000000000000000" pitchFamily="2" charset="0"/>
              </a:rPr>
            </a:br>
            <a:endParaRPr lang="es-CO" sz="2800" dirty="0">
              <a:solidFill>
                <a:schemeClr val="tx1"/>
              </a:solidFill>
              <a:latin typeface="AR CENA" panose="02000000000000000000" pitchFamily="2" charset="0"/>
            </a:endParaRPr>
          </a:p>
        </p:txBody>
      </p:sp>
      <p:pic>
        <p:nvPicPr>
          <p:cNvPr id="4" name="Imagen 3"/>
          <p:cNvPicPr>
            <a:picLocks noChangeAspect="1"/>
          </p:cNvPicPr>
          <p:nvPr/>
        </p:nvPicPr>
        <p:blipFill>
          <a:blip r:embed="rId2"/>
          <a:stretch>
            <a:fillRect/>
          </a:stretch>
        </p:blipFill>
        <p:spPr>
          <a:xfrm>
            <a:off x="8392733" y="1487979"/>
            <a:ext cx="2382591" cy="2165327"/>
          </a:xfrm>
          <a:prstGeom prst="rect">
            <a:avLst/>
          </a:prstGeom>
          <a:ln>
            <a:noFill/>
          </a:ln>
          <a:effectLst>
            <a:softEdge rad="112500"/>
          </a:effectLst>
        </p:spPr>
      </p:pic>
    </p:spTree>
    <p:extLst>
      <p:ext uri="{BB962C8B-B14F-4D97-AF65-F5344CB8AC3E}">
        <p14:creationId xmlns:p14="http://schemas.microsoft.com/office/powerpoint/2010/main" val="419624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68" y="0"/>
            <a:ext cx="2173309" cy="1151965"/>
          </a:xfrm>
        </p:spPr>
        <p:txBody>
          <a:bodyPr>
            <a:normAutofit fontScale="90000"/>
          </a:bodyPr>
          <a:lstStyle/>
          <a:p>
            <a:pPr algn="ctr"/>
            <a:r>
              <a:rPr lang="es-CO" sz="3200" dirty="0" smtClean="0">
                <a:latin typeface="AR CENA" panose="02000000000000000000" pitchFamily="2" charset="0"/>
              </a:rPr>
              <a:t>TIPOS DE ENTREVISTAS</a:t>
            </a:r>
            <a:endParaRPr lang="es-CO" sz="3200" dirty="0">
              <a:latin typeface="AR CENA" panose="02000000000000000000" pitchFamily="2" charset="0"/>
            </a:endParaRPr>
          </a:p>
        </p:txBody>
      </p:sp>
      <p:sp>
        <p:nvSpPr>
          <p:cNvPr id="3" name="Marcador de contenido 2"/>
          <p:cNvSpPr>
            <a:spLocks noGrp="1"/>
          </p:cNvSpPr>
          <p:nvPr>
            <p:ph sz="quarter" idx="13"/>
          </p:nvPr>
        </p:nvSpPr>
        <p:spPr>
          <a:xfrm>
            <a:off x="3118833" y="1010297"/>
            <a:ext cx="6205471" cy="4351338"/>
          </a:xfrm>
        </p:spPr>
        <p:txBody>
          <a:bodyPr>
            <a:normAutofit fontScale="77500" lnSpcReduction="20000"/>
          </a:bodyPr>
          <a:lstStyle/>
          <a:p>
            <a:pPr marL="0" indent="0">
              <a:buNone/>
            </a:pPr>
            <a:r>
              <a:rPr lang="es-CO" dirty="0">
                <a:solidFill>
                  <a:srgbClr val="C00000"/>
                </a:solidFill>
                <a:latin typeface="AR CENA" panose="02000000000000000000" pitchFamily="2" charset="0"/>
              </a:rPr>
              <a:t>Una entrevista no estructurada puede </a:t>
            </a:r>
            <a:r>
              <a:rPr lang="es-CO" dirty="0" smtClean="0">
                <a:solidFill>
                  <a:srgbClr val="C00000"/>
                </a:solidFill>
                <a:latin typeface="AR CENA" panose="02000000000000000000" pitchFamily="2" charset="0"/>
              </a:rPr>
              <a:t>ser: </a:t>
            </a:r>
          </a:p>
          <a:p>
            <a:r>
              <a:rPr lang="es-CO" dirty="0" smtClean="0">
                <a:latin typeface="AR CENA" panose="02000000000000000000" pitchFamily="2" charset="0"/>
              </a:rPr>
              <a:t> </a:t>
            </a:r>
            <a:r>
              <a:rPr lang="es-CO" sz="2400" b="1" dirty="0">
                <a:latin typeface="AR CENA" panose="02000000000000000000" pitchFamily="2" charset="0"/>
              </a:rPr>
              <a:t>a profundidad</a:t>
            </a:r>
            <a:r>
              <a:rPr lang="es-CO" sz="2400" dirty="0">
                <a:latin typeface="AR CENA" panose="02000000000000000000" pitchFamily="2" charset="0"/>
              </a:rPr>
              <a:t> (se busca que el entrevistado exprese de forma oral su percepción sobre un determinado acontecimiento</a:t>
            </a:r>
            <a:r>
              <a:rPr lang="es-CO" sz="2400" dirty="0" smtClean="0">
                <a:latin typeface="AR CENA" panose="02000000000000000000" pitchFamily="2" charset="0"/>
              </a:rPr>
              <a:t>),</a:t>
            </a:r>
          </a:p>
          <a:p>
            <a:r>
              <a:rPr lang="es-CO" sz="2400" dirty="0" smtClean="0">
                <a:latin typeface="AR CENA" panose="02000000000000000000" pitchFamily="2" charset="0"/>
              </a:rPr>
              <a:t> </a:t>
            </a:r>
            <a:r>
              <a:rPr lang="es-CO" sz="2400" b="1" dirty="0">
                <a:latin typeface="AR CENA" panose="02000000000000000000" pitchFamily="2" charset="0"/>
              </a:rPr>
              <a:t>enfocada</a:t>
            </a:r>
            <a:r>
              <a:rPr lang="es-CO" sz="2400" dirty="0">
                <a:latin typeface="AR CENA" panose="02000000000000000000" pitchFamily="2" charset="0"/>
              </a:rPr>
              <a:t>(si bien puede ser una entrevista a profundidad se encuentra dirigida a un sujeto en particular y en una situación concreta de la que el individuo haya sido </a:t>
            </a:r>
            <a:r>
              <a:rPr lang="es-CO" sz="2400" dirty="0" smtClean="0">
                <a:latin typeface="AR CENA" panose="02000000000000000000" pitchFamily="2" charset="0"/>
              </a:rPr>
              <a:t>protagonista)</a:t>
            </a:r>
          </a:p>
          <a:p>
            <a:r>
              <a:rPr lang="es-CO" sz="2400" dirty="0" smtClean="0">
                <a:latin typeface="AR CENA" panose="02000000000000000000" pitchFamily="2" charset="0"/>
              </a:rPr>
              <a:t> </a:t>
            </a:r>
            <a:r>
              <a:rPr lang="es-CO" sz="2400" b="1" dirty="0">
                <a:latin typeface="AR CENA" panose="02000000000000000000" pitchFamily="2" charset="0"/>
              </a:rPr>
              <a:t>focalizada</a:t>
            </a:r>
            <a:r>
              <a:rPr lang="es-CO" sz="2400" dirty="0">
                <a:latin typeface="AR CENA" panose="02000000000000000000" pitchFamily="2" charset="0"/>
              </a:rPr>
              <a:t> (entrevista grupal que permite acercarse a un hecho puntual con una mayor facilidad de reflexión sobre la temática que se trata).</a:t>
            </a:r>
            <a:r>
              <a:rPr lang="es-CO" dirty="0">
                <a:latin typeface="AR CENA" panose="02000000000000000000" pitchFamily="2" charset="0"/>
              </a:rPr>
              <a:t/>
            </a:r>
            <a:br>
              <a:rPr lang="es-CO" dirty="0">
                <a:latin typeface="AR CENA" panose="02000000000000000000" pitchFamily="2" charset="0"/>
              </a:rPr>
            </a:br>
            <a:r>
              <a:rPr lang="es-CO" dirty="0">
                <a:latin typeface="AR CENA" panose="02000000000000000000" pitchFamily="2" charset="0"/>
              </a:rPr>
              <a:t/>
            </a:r>
            <a:br>
              <a:rPr lang="es-CO" dirty="0">
                <a:latin typeface="AR CENA" panose="02000000000000000000" pitchFamily="2" charset="0"/>
              </a:rPr>
            </a:br>
            <a:r>
              <a:rPr lang="es-CO" dirty="0">
                <a:latin typeface="AR CENA" panose="02000000000000000000" pitchFamily="2" charset="0"/>
              </a:rPr>
              <a:t/>
            </a:r>
            <a:br>
              <a:rPr lang="es-CO" dirty="0">
                <a:latin typeface="AR CENA" panose="02000000000000000000" pitchFamily="2" charset="0"/>
              </a:rPr>
            </a:br>
            <a:endParaRPr lang="es-CO" dirty="0">
              <a:latin typeface="AR CENA" panose="02000000000000000000" pitchFamily="2" charset="0"/>
            </a:endParaRPr>
          </a:p>
        </p:txBody>
      </p:sp>
    </p:spTree>
    <p:extLst>
      <p:ext uri="{BB962C8B-B14F-4D97-AF65-F5344CB8AC3E}">
        <p14:creationId xmlns:p14="http://schemas.microsoft.com/office/powerpoint/2010/main" val="333860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0054" y="286555"/>
            <a:ext cx="6719551" cy="1151965"/>
          </a:xfrm>
        </p:spPr>
        <p:txBody>
          <a:bodyPr>
            <a:normAutofit fontScale="90000"/>
          </a:bodyPr>
          <a:lstStyle/>
          <a:p>
            <a:pPr algn="ctr"/>
            <a:r>
              <a:rPr lang="es-CO" dirty="0" smtClean="0">
                <a:latin typeface="AR CENA" panose="02000000000000000000" pitchFamily="2" charset="0"/>
              </a:rPr>
              <a:t>QUIENES INTERVIENEN EN UNA ENTREVISTA</a:t>
            </a:r>
            <a:endParaRPr lang="es-CO" dirty="0">
              <a:latin typeface="AR CENA" panose="02000000000000000000" pitchFamily="2" charset="0"/>
            </a:endParaRPr>
          </a:p>
        </p:txBody>
      </p:sp>
      <p:sp>
        <p:nvSpPr>
          <p:cNvPr id="3" name="Marcador de contenido 2"/>
          <p:cNvSpPr>
            <a:spLocks noGrp="1"/>
          </p:cNvSpPr>
          <p:nvPr>
            <p:ph sz="quarter" idx="13"/>
          </p:nvPr>
        </p:nvSpPr>
        <p:spPr>
          <a:xfrm>
            <a:off x="1638836" y="1908850"/>
            <a:ext cx="5135451" cy="3311189"/>
          </a:xfrm>
        </p:spPr>
        <p:txBody>
          <a:bodyPr/>
          <a:lstStyle/>
          <a:p>
            <a:pPr marL="0" indent="0">
              <a:buNone/>
            </a:pPr>
            <a:r>
              <a:rPr lang="es-CO" dirty="0">
                <a:latin typeface="AR CENA" panose="02000000000000000000" pitchFamily="2" charset="0"/>
              </a:rPr>
              <a:t>En una entrevista interfieren dos </a:t>
            </a:r>
            <a:r>
              <a:rPr lang="es-CO" dirty="0" smtClean="0">
                <a:latin typeface="AR CENA" panose="02000000000000000000" pitchFamily="2" charset="0"/>
              </a:rPr>
              <a:t>sujetos</a:t>
            </a:r>
          </a:p>
          <a:p>
            <a:r>
              <a:rPr lang="es-CO" dirty="0" smtClean="0">
                <a:latin typeface="AR CENA" panose="02000000000000000000" pitchFamily="2" charset="0"/>
              </a:rPr>
              <a:t> </a:t>
            </a:r>
            <a:r>
              <a:rPr lang="es-CO" b="1" dirty="0">
                <a:latin typeface="AR CENA" panose="02000000000000000000" pitchFamily="2" charset="0"/>
              </a:rPr>
              <a:t>entrevistador</a:t>
            </a:r>
            <a:r>
              <a:rPr lang="es-CO" dirty="0">
                <a:latin typeface="AR CENA" panose="02000000000000000000" pitchFamily="2" charset="0"/>
              </a:rPr>
              <a:t> (el que realiza las preguntas y guía la conversación) y </a:t>
            </a:r>
            <a:endParaRPr lang="es-CO" dirty="0" smtClean="0">
              <a:latin typeface="AR CENA" panose="02000000000000000000" pitchFamily="2" charset="0"/>
            </a:endParaRPr>
          </a:p>
          <a:p>
            <a:r>
              <a:rPr lang="es-CO" b="1" dirty="0" smtClean="0">
                <a:latin typeface="AR CENA" panose="02000000000000000000" pitchFamily="2" charset="0"/>
              </a:rPr>
              <a:t>entrevistado</a:t>
            </a:r>
            <a:r>
              <a:rPr lang="es-CO" dirty="0" smtClean="0">
                <a:latin typeface="AR CENA" panose="02000000000000000000" pitchFamily="2" charset="0"/>
              </a:rPr>
              <a:t> </a:t>
            </a:r>
            <a:r>
              <a:rPr lang="es-CO" dirty="0">
                <a:latin typeface="AR CENA" panose="02000000000000000000" pitchFamily="2" charset="0"/>
              </a:rPr>
              <a:t>(el que responde y que es el protagonista de dicha conversación)</a:t>
            </a:r>
            <a:br>
              <a:rPr lang="es-CO" dirty="0">
                <a:latin typeface="AR CENA" panose="02000000000000000000" pitchFamily="2" charset="0"/>
              </a:rPr>
            </a:br>
            <a:r>
              <a:rPr lang="es-CO" dirty="0">
                <a:latin typeface="AR CENA" panose="02000000000000000000" pitchFamily="2" charset="0"/>
              </a:rPr>
              <a:t/>
            </a:r>
            <a:br>
              <a:rPr lang="es-CO" dirty="0">
                <a:latin typeface="AR CENA" panose="02000000000000000000" pitchFamily="2" charset="0"/>
              </a:rPr>
            </a:br>
            <a:endParaRPr lang="es-CO" dirty="0">
              <a:latin typeface="AR CENA" panose="02000000000000000000" pitchFamily="2" charset="0"/>
            </a:endParaRPr>
          </a:p>
        </p:txBody>
      </p:sp>
      <p:pic>
        <p:nvPicPr>
          <p:cNvPr id="4" name="Imagen 3"/>
          <p:cNvPicPr>
            <a:picLocks noChangeAspect="1"/>
          </p:cNvPicPr>
          <p:nvPr/>
        </p:nvPicPr>
        <p:blipFill>
          <a:blip r:embed="rId2"/>
          <a:stretch>
            <a:fillRect/>
          </a:stretch>
        </p:blipFill>
        <p:spPr>
          <a:xfrm>
            <a:off x="7597900" y="2185290"/>
            <a:ext cx="3600187" cy="2346299"/>
          </a:xfrm>
          <a:prstGeom prst="rect">
            <a:avLst/>
          </a:prstGeom>
          <a:ln>
            <a:noFill/>
          </a:ln>
          <a:effectLst>
            <a:softEdge rad="112500"/>
          </a:effectLst>
        </p:spPr>
      </p:pic>
    </p:spTree>
    <p:extLst>
      <p:ext uri="{BB962C8B-B14F-4D97-AF65-F5344CB8AC3E}">
        <p14:creationId xmlns:p14="http://schemas.microsoft.com/office/powerpoint/2010/main" val="164614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25591" y="1832906"/>
            <a:ext cx="2403870" cy="505636"/>
          </a:xfrm>
        </p:spPr>
        <p:txBody>
          <a:bodyPr>
            <a:normAutofit fontScale="90000"/>
          </a:bodyPr>
          <a:lstStyle/>
          <a:p>
            <a:r>
              <a:rPr lang="es-CO" sz="2800" dirty="0" smtClean="0">
                <a:latin typeface="AR CENA" panose="02000000000000000000" pitchFamily="2" charset="0"/>
              </a:rPr>
              <a:t>PAUTAS PARA HACER UNA ENTREVISTA</a:t>
            </a:r>
            <a:endParaRPr lang="es-CO" sz="2800" dirty="0">
              <a:latin typeface="AR CENA" panose="02000000000000000000" pitchFamily="2" charset="0"/>
            </a:endParaRPr>
          </a:p>
        </p:txBody>
      </p:sp>
      <p:sp>
        <p:nvSpPr>
          <p:cNvPr id="3" name="Subtítulo 2"/>
          <p:cNvSpPr>
            <a:spLocks noGrp="1"/>
          </p:cNvSpPr>
          <p:nvPr>
            <p:ph type="subTitle" idx="1"/>
          </p:nvPr>
        </p:nvSpPr>
        <p:spPr>
          <a:xfrm>
            <a:off x="1046269" y="456389"/>
            <a:ext cx="7558405" cy="1158666"/>
          </a:xfrm>
        </p:spPr>
        <p:txBody>
          <a:bodyPr>
            <a:noAutofit/>
          </a:bodyPr>
          <a:lstStyle/>
          <a:p>
            <a:pPr algn="just"/>
            <a:r>
              <a:rPr lang="es-CO" sz="1600" dirty="0">
                <a:solidFill>
                  <a:schemeClr val="tx1"/>
                </a:solidFill>
                <a:latin typeface="AR CENA" panose="02000000000000000000" pitchFamily="2" charset="0"/>
              </a:rPr>
              <a:t>A la hora de hacer una entrevista es muy importante tener en cuenta </a:t>
            </a:r>
            <a:r>
              <a:rPr lang="es-CO" sz="1600" b="1" dirty="0">
                <a:solidFill>
                  <a:schemeClr val="tx1"/>
                </a:solidFill>
                <a:latin typeface="AR CENA" panose="02000000000000000000" pitchFamily="2" charset="0"/>
              </a:rPr>
              <a:t>ciertas pautas</a:t>
            </a:r>
            <a:r>
              <a:rPr lang="es-CO" sz="1600" dirty="0">
                <a:solidFill>
                  <a:schemeClr val="tx1"/>
                </a:solidFill>
                <a:latin typeface="AR CENA" panose="02000000000000000000" pitchFamily="2" charset="0"/>
              </a:rPr>
              <a:t>, que de llevarlas a cabo permitirán un mayor aprovechamiento del tiempo con el entrevistado.</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*Comenzar el diálogo de </a:t>
            </a:r>
            <a:r>
              <a:rPr lang="es-CO" sz="1600" b="1" dirty="0">
                <a:solidFill>
                  <a:schemeClr val="tx1"/>
                </a:solidFill>
                <a:latin typeface="AR CENA" panose="02000000000000000000" pitchFamily="2" charset="0"/>
              </a:rPr>
              <a:t>forma cordial</a:t>
            </a:r>
            <a:r>
              <a:rPr lang="es-CO" sz="1600" dirty="0">
                <a:solidFill>
                  <a:schemeClr val="tx1"/>
                </a:solidFill>
                <a:latin typeface="AR CENA" panose="02000000000000000000" pitchFamily="2" charset="0"/>
              </a:rPr>
              <a:t>, creando un lazo con el interrogado que ayude al desarrollo de una entrevista fluida e interesante;</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a:t>
            </a:r>
            <a:r>
              <a:rPr lang="es-CO" sz="1600" b="1" dirty="0">
                <a:solidFill>
                  <a:schemeClr val="tx1"/>
                </a:solidFill>
                <a:latin typeface="AR CENA" panose="02000000000000000000" pitchFamily="2" charset="0"/>
              </a:rPr>
              <a:t>No abandonar al entrevistado</a:t>
            </a:r>
            <a:r>
              <a:rPr lang="es-CO" sz="1600" dirty="0">
                <a:solidFill>
                  <a:schemeClr val="tx1"/>
                </a:solidFill>
                <a:latin typeface="AR CENA" panose="02000000000000000000" pitchFamily="2" charset="0"/>
              </a:rPr>
              <a:t> a su suerte, sino ayudarlo a proporcionar la respuesta a la pregunta que se ha formulado;</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*Permitir que el </a:t>
            </a:r>
            <a:r>
              <a:rPr lang="es-CO" sz="1600" b="1" dirty="0">
                <a:solidFill>
                  <a:schemeClr val="tx1"/>
                </a:solidFill>
                <a:latin typeface="AR CENA" panose="02000000000000000000" pitchFamily="2" charset="0"/>
              </a:rPr>
              <a:t>interlocutor se explaye tranquilamente</a:t>
            </a:r>
            <a:r>
              <a:rPr lang="es-CO" sz="1600" dirty="0">
                <a:solidFill>
                  <a:schemeClr val="tx1"/>
                </a:solidFill>
                <a:latin typeface="AR CENA" panose="02000000000000000000" pitchFamily="2" charset="0"/>
              </a:rPr>
              <a:t>, sin cortar la comunicación y una vez que terminó complementar con aquello que se considera importante (concretar fechas o sucesos, por ejemplo);</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*Crear preguntas que </a:t>
            </a:r>
            <a:r>
              <a:rPr lang="es-CO" sz="1600" b="1" dirty="0">
                <a:solidFill>
                  <a:schemeClr val="tx1"/>
                </a:solidFill>
                <a:latin typeface="AR CENA" panose="02000000000000000000" pitchFamily="2" charset="0"/>
              </a:rPr>
              <a:t>no sean embarazosas</a:t>
            </a:r>
            <a:r>
              <a:rPr lang="es-CO" sz="1600" dirty="0">
                <a:solidFill>
                  <a:schemeClr val="tx1"/>
                </a:solidFill>
                <a:latin typeface="AR CENA" panose="02000000000000000000" pitchFamily="2" charset="0"/>
              </a:rPr>
              <a:t> para el interlocutor, sino que estén relacionadas con el tema que interesa;</a:t>
            </a:r>
            <a:br>
              <a:rPr lang="es-CO" sz="1600" dirty="0">
                <a:solidFill>
                  <a:schemeClr val="tx1"/>
                </a:solidFill>
                <a:latin typeface="AR CENA" panose="02000000000000000000" pitchFamily="2" charset="0"/>
              </a:rPr>
            </a:br>
            <a:r>
              <a:rPr lang="es-CO" sz="1600" dirty="0">
                <a:solidFill>
                  <a:schemeClr val="tx1"/>
                </a:solidFill>
                <a:latin typeface="AR CENA" panose="02000000000000000000" pitchFamily="2" charset="0"/>
              </a:rPr>
              <a:t>*</a:t>
            </a:r>
            <a:r>
              <a:rPr lang="es-CO" sz="1600" b="1" dirty="0">
                <a:solidFill>
                  <a:schemeClr val="tx1"/>
                </a:solidFill>
                <a:latin typeface="AR CENA" panose="02000000000000000000" pitchFamily="2" charset="0"/>
              </a:rPr>
              <a:t>Ser espontáneo y directo</a:t>
            </a:r>
            <a:r>
              <a:rPr lang="es-CO" sz="1600" dirty="0">
                <a:solidFill>
                  <a:schemeClr val="tx1"/>
                </a:solidFill>
                <a:latin typeface="AR CENA" panose="02000000000000000000" pitchFamily="2" charset="0"/>
              </a:rPr>
              <a:t> sin acudir a </a:t>
            </a:r>
            <a:r>
              <a:rPr lang="es-CO" sz="1600" dirty="0">
                <a:solidFill>
                  <a:schemeClr val="tx1"/>
                </a:solidFill>
                <a:latin typeface="AR CENA" panose="02000000000000000000" pitchFamily="2" charset="0"/>
                <a:hlinkClick r:id="rId2"/>
              </a:rPr>
              <a:t>métodos</a:t>
            </a:r>
            <a:r>
              <a:rPr lang="es-CO" sz="1600" dirty="0">
                <a:solidFill>
                  <a:schemeClr val="tx1"/>
                </a:solidFill>
                <a:latin typeface="AR CENA" panose="02000000000000000000" pitchFamily="2" charset="0"/>
              </a:rPr>
              <a:t> soberbios o </a:t>
            </a:r>
            <a:r>
              <a:rPr lang="es-CO" sz="1600" dirty="0" smtClean="0">
                <a:solidFill>
                  <a:schemeClr val="tx1"/>
                </a:solidFill>
                <a:latin typeface="AR CENA" panose="02000000000000000000" pitchFamily="2" charset="0"/>
              </a:rPr>
              <a:t>astutos</a:t>
            </a:r>
            <a:r>
              <a:rPr lang="es-CO" sz="1600" dirty="0">
                <a:solidFill>
                  <a:schemeClr val="tx1"/>
                </a:solidFill>
                <a:latin typeface="AR CENA" panose="02000000000000000000" pitchFamily="2" charset="0"/>
              </a:rPr>
              <a:t/>
            </a:r>
            <a:br>
              <a:rPr lang="es-CO" sz="1600" dirty="0">
                <a:solidFill>
                  <a:schemeClr val="tx1"/>
                </a:solidFill>
                <a:latin typeface="AR CENA" panose="02000000000000000000" pitchFamily="2" charset="0"/>
              </a:rPr>
            </a:br>
            <a:endParaRPr lang="es-CO" sz="1600" dirty="0">
              <a:solidFill>
                <a:schemeClr val="tx1"/>
              </a:solidFill>
              <a:latin typeface="AR CENA" panose="02000000000000000000" pitchFamily="2" charset="0"/>
            </a:endParaRPr>
          </a:p>
        </p:txBody>
      </p:sp>
    </p:spTree>
    <p:extLst>
      <p:ext uri="{BB962C8B-B14F-4D97-AF65-F5344CB8AC3E}">
        <p14:creationId xmlns:p14="http://schemas.microsoft.com/office/powerpoint/2010/main" val="2157350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126</TotalTime>
  <Words>632</Words>
  <Application>Microsoft Office PowerPoint</Application>
  <PresentationFormat>Panorámica</PresentationFormat>
  <Paragraphs>35</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 CENA</vt:lpstr>
      <vt:lpstr>Arial</vt:lpstr>
      <vt:lpstr>Castellar</vt:lpstr>
      <vt:lpstr>Impact</vt:lpstr>
      <vt:lpstr>Evento principal</vt:lpstr>
      <vt:lpstr>La entrevista</vt:lpstr>
      <vt:lpstr>FINALIDAD DE LA ENTREVISTA</vt:lpstr>
      <vt:lpstr>TIPOS DE ENTREVISTAS</vt:lpstr>
      <vt:lpstr>TIPOS DE ENTREVISTAS</vt:lpstr>
      <vt:lpstr>TIPOS DE ENTREVISTAS</vt:lpstr>
      <vt:lpstr>TIPOS DE ENTREVISTAS</vt:lpstr>
      <vt:lpstr>TIPOS DE ENTREVISTAS</vt:lpstr>
      <vt:lpstr>QUIENES INTERVIENEN EN UNA ENTREVISTA</vt:lpstr>
      <vt:lpstr>PAUTAS PARA HACER UNA ENTREVISTA</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entrevista</dc:title>
  <dc:creator>WILLIAM ENRIQUE DIAZ GONZALEZ</dc:creator>
  <cp:lastModifiedBy>WILLIAM ENRIQUE DIAZ GONZALEZ</cp:lastModifiedBy>
  <cp:revision>14</cp:revision>
  <dcterms:created xsi:type="dcterms:W3CDTF">2015-10-19T22:11:24Z</dcterms:created>
  <dcterms:modified xsi:type="dcterms:W3CDTF">2015-10-20T01:19:40Z</dcterms:modified>
</cp:coreProperties>
</file>